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698" r:id="rId4"/>
    <p:sldMasterId id="2147483710" r:id="rId5"/>
  </p:sldMasterIdLst>
  <p:notesMasterIdLst>
    <p:notesMasterId r:id="rId55"/>
  </p:notesMasterIdLst>
  <p:sldIdLst>
    <p:sldId id="257" r:id="rId6"/>
    <p:sldId id="267" r:id="rId7"/>
    <p:sldId id="260" r:id="rId8"/>
    <p:sldId id="263" r:id="rId9"/>
    <p:sldId id="274" r:id="rId10"/>
    <p:sldId id="262" r:id="rId11"/>
    <p:sldId id="282" r:id="rId12"/>
    <p:sldId id="349" r:id="rId13"/>
    <p:sldId id="336" r:id="rId14"/>
    <p:sldId id="284" r:id="rId15"/>
    <p:sldId id="322" r:id="rId16"/>
    <p:sldId id="337" r:id="rId17"/>
    <p:sldId id="312" r:id="rId18"/>
    <p:sldId id="313" r:id="rId19"/>
    <p:sldId id="314" r:id="rId20"/>
    <p:sldId id="316" r:id="rId21"/>
    <p:sldId id="317" r:id="rId22"/>
    <p:sldId id="318" r:id="rId23"/>
    <p:sldId id="315" r:id="rId24"/>
    <p:sldId id="334" r:id="rId25"/>
    <p:sldId id="335" r:id="rId26"/>
    <p:sldId id="356" r:id="rId27"/>
    <p:sldId id="357" r:id="rId28"/>
    <p:sldId id="358" r:id="rId29"/>
    <p:sldId id="359" r:id="rId30"/>
    <p:sldId id="360" r:id="rId31"/>
    <p:sldId id="361" r:id="rId32"/>
    <p:sldId id="288" r:id="rId33"/>
    <p:sldId id="338" r:id="rId34"/>
    <p:sldId id="290" r:id="rId35"/>
    <p:sldId id="291" r:id="rId36"/>
    <p:sldId id="347" r:id="rId37"/>
    <p:sldId id="348" r:id="rId38"/>
    <p:sldId id="352" r:id="rId39"/>
    <p:sldId id="353" r:id="rId40"/>
    <p:sldId id="354" r:id="rId41"/>
    <p:sldId id="355" r:id="rId42"/>
    <p:sldId id="278" r:id="rId43"/>
    <p:sldId id="270" r:id="rId44"/>
    <p:sldId id="272" r:id="rId45"/>
    <p:sldId id="346" r:id="rId46"/>
    <p:sldId id="300" r:id="rId47"/>
    <p:sldId id="341" r:id="rId48"/>
    <p:sldId id="350" r:id="rId49"/>
    <p:sldId id="351" r:id="rId50"/>
    <p:sldId id="342" r:id="rId51"/>
    <p:sldId id="343" r:id="rId52"/>
    <p:sldId id="345" r:id="rId53"/>
    <p:sldId id="273" r:id="rId5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87007" autoAdjust="0"/>
  </p:normalViewPr>
  <p:slideViewPr>
    <p:cSldViewPr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6BAC5-355F-49C4-92F4-93C708E320EF}" type="doc">
      <dgm:prSet loTypeId="urn:microsoft.com/office/officeart/2008/layout/HexagonCluster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8EFF656-AAE4-4DFD-9D9C-2002DADB6A53}">
      <dgm:prSet phldrT="[Text]" custT="1"/>
      <dgm:spPr/>
      <dgm:t>
        <a:bodyPr/>
        <a:lstStyle/>
        <a:p>
          <a:r>
            <a:rPr lang="hr-HR" sz="1400" b="1" dirty="0" smtClean="0"/>
            <a:t>Sposobnosti</a:t>
          </a:r>
          <a:endParaRPr lang="hr-HR" sz="1400" b="1" dirty="0"/>
        </a:p>
      </dgm:t>
    </dgm:pt>
    <dgm:pt modelId="{38E21288-74F5-44DB-A865-266F470DAAAE}" type="parTrans" cxnId="{0A0F6CA0-319B-48C7-AA07-661DCC465025}">
      <dgm:prSet/>
      <dgm:spPr/>
      <dgm:t>
        <a:bodyPr/>
        <a:lstStyle/>
        <a:p>
          <a:endParaRPr lang="hr-HR"/>
        </a:p>
      </dgm:t>
    </dgm:pt>
    <dgm:pt modelId="{4958C14B-9B79-467A-A5E2-476DE9643302}" type="sibTrans" cxnId="{0A0F6CA0-319B-48C7-AA07-661DCC46502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4C4F50F4-1845-4858-A527-3BB88C7CD32E}">
      <dgm:prSet phldrT="[Text]" custT="1"/>
      <dgm:spPr/>
      <dgm:t>
        <a:bodyPr/>
        <a:lstStyle/>
        <a:p>
          <a:r>
            <a:rPr lang="hr-HR" sz="1400" b="1" dirty="0" smtClean="0"/>
            <a:t>Osobine</a:t>
          </a:r>
          <a:endParaRPr lang="hr-HR" sz="1400" b="1" dirty="0"/>
        </a:p>
      </dgm:t>
    </dgm:pt>
    <dgm:pt modelId="{F2D4D7A3-8C6D-4636-9138-D3FEEC9EAD3C}" type="parTrans" cxnId="{108E8894-6F21-49B1-96F4-0C122981DF0D}">
      <dgm:prSet/>
      <dgm:spPr/>
      <dgm:t>
        <a:bodyPr/>
        <a:lstStyle/>
        <a:p>
          <a:endParaRPr lang="hr-HR"/>
        </a:p>
      </dgm:t>
    </dgm:pt>
    <dgm:pt modelId="{9FEB2DFE-E846-4E1C-B42B-00122608FAF7}" type="sibTrans" cxnId="{108E8894-6F21-49B1-96F4-0C122981DF0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AE821FBD-B19F-4024-BD43-B083BAFF10C5}">
      <dgm:prSet phldrT="[Text]" custT="1"/>
      <dgm:spPr/>
      <dgm:t>
        <a:bodyPr/>
        <a:lstStyle/>
        <a:p>
          <a:r>
            <a:rPr lang="hr-HR" sz="1400" b="1" dirty="0" smtClean="0"/>
            <a:t>Vrijednosti</a:t>
          </a:r>
          <a:endParaRPr lang="hr-HR" sz="1400" b="1" dirty="0"/>
        </a:p>
      </dgm:t>
    </dgm:pt>
    <dgm:pt modelId="{CFA1F336-C89A-4AB2-B562-15EB493F0FF1}" type="parTrans" cxnId="{1219AC0E-A6EB-43A7-B14E-25B9C7A9FFD1}">
      <dgm:prSet/>
      <dgm:spPr/>
      <dgm:t>
        <a:bodyPr/>
        <a:lstStyle/>
        <a:p>
          <a:endParaRPr lang="hr-HR"/>
        </a:p>
      </dgm:t>
    </dgm:pt>
    <dgm:pt modelId="{99E5E37C-0CA2-4946-8C0B-51306FE8B865}" type="sibTrans" cxnId="{1219AC0E-A6EB-43A7-B14E-25B9C7A9FFD1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5DADA58-86CA-4CE8-9598-3853ED376C16}">
      <dgm:prSet custT="1"/>
      <dgm:spPr/>
      <dgm:t>
        <a:bodyPr/>
        <a:lstStyle/>
        <a:p>
          <a:r>
            <a:rPr lang="hr-HR" sz="1400" b="1" dirty="0" smtClean="0"/>
            <a:t>Interesi</a:t>
          </a:r>
          <a:endParaRPr lang="hr-HR" sz="1400" b="1" dirty="0"/>
        </a:p>
      </dgm:t>
    </dgm:pt>
    <dgm:pt modelId="{950E5817-18BB-4D57-9FE5-C3EB553BD071}" type="parTrans" cxnId="{BB66A7CE-0CF5-4A6E-B1C2-AD7CC5C7289E}">
      <dgm:prSet/>
      <dgm:spPr/>
      <dgm:t>
        <a:bodyPr/>
        <a:lstStyle/>
        <a:p>
          <a:endParaRPr lang="hr-HR"/>
        </a:p>
      </dgm:t>
    </dgm:pt>
    <dgm:pt modelId="{3150A7CF-D38F-484E-91EE-6AA84B1FC525}" type="sibTrans" cxnId="{BB66A7CE-0CF5-4A6E-B1C2-AD7CC5C7289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5B6CD33-60FA-4E83-B10A-620933D38EDD}">
      <dgm:prSet custT="1"/>
      <dgm:spPr/>
      <dgm:t>
        <a:bodyPr/>
        <a:lstStyle/>
        <a:p>
          <a:r>
            <a:rPr lang="hr-HR" sz="1400" b="1" dirty="0" smtClean="0"/>
            <a:t>Zdravlje</a:t>
          </a:r>
          <a:endParaRPr lang="hr-HR" sz="1300" b="1" dirty="0"/>
        </a:p>
      </dgm:t>
    </dgm:pt>
    <dgm:pt modelId="{CCFDFEEA-4A49-4D2B-ACFC-E5703CA07B3E}" type="parTrans" cxnId="{E34F56C2-4579-4028-A7F9-36196EB391EA}">
      <dgm:prSet/>
      <dgm:spPr/>
      <dgm:t>
        <a:bodyPr/>
        <a:lstStyle/>
        <a:p>
          <a:endParaRPr lang="hr-HR"/>
        </a:p>
      </dgm:t>
    </dgm:pt>
    <dgm:pt modelId="{3ECA760C-0285-4F0F-BFEB-4B9273B2B541}" type="sibTrans" cxnId="{E34F56C2-4579-4028-A7F9-36196EB391EA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AAD038A-F83B-40C7-95D8-15D2CA48FD49}" type="pres">
      <dgm:prSet presAssocID="{4C36BAC5-355F-49C4-92F4-93C708E320E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r-HR"/>
        </a:p>
      </dgm:t>
    </dgm:pt>
    <dgm:pt modelId="{658EED19-99B2-498F-9952-9891B7C9A456}" type="pres">
      <dgm:prSet presAssocID="{F8EFF656-AAE4-4DFD-9D9C-2002DADB6A53}" presName="text1" presStyleCnt="0"/>
      <dgm:spPr/>
    </dgm:pt>
    <dgm:pt modelId="{F7E1AE8F-3D38-4203-9E11-534D10E5A5D8}" type="pres">
      <dgm:prSet presAssocID="{F8EFF656-AAE4-4DFD-9D9C-2002DADB6A53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AA5129-484F-4C23-9250-E428A93BF722}" type="pres">
      <dgm:prSet presAssocID="{F8EFF656-AAE4-4DFD-9D9C-2002DADB6A53}" presName="textaccent1" presStyleCnt="0"/>
      <dgm:spPr/>
    </dgm:pt>
    <dgm:pt modelId="{51DD8CE7-A830-4681-99F6-CA68C8483B1E}" type="pres">
      <dgm:prSet presAssocID="{F8EFF656-AAE4-4DFD-9D9C-2002DADB6A53}" presName="accentRepeatNode" presStyleLbl="solidAlignAcc1" presStyleIdx="0" presStyleCnt="10"/>
      <dgm:spPr/>
    </dgm:pt>
    <dgm:pt modelId="{2F1E9985-C610-4833-8A26-7B2D2BF4D138}" type="pres">
      <dgm:prSet presAssocID="{4958C14B-9B79-467A-A5E2-476DE9643302}" presName="image1" presStyleCnt="0"/>
      <dgm:spPr/>
    </dgm:pt>
    <dgm:pt modelId="{9FE806BE-12CD-479C-B22D-CF8625F9D018}" type="pres">
      <dgm:prSet presAssocID="{4958C14B-9B79-467A-A5E2-476DE9643302}" presName="imageRepeatNode" presStyleLbl="alignAcc1" presStyleIdx="0" presStyleCnt="5"/>
      <dgm:spPr/>
      <dgm:t>
        <a:bodyPr/>
        <a:lstStyle/>
        <a:p>
          <a:endParaRPr lang="hr-HR"/>
        </a:p>
      </dgm:t>
    </dgm:pt>
    <dgm:pt modelId="{7C5378D7-792C-4B41-91BB-DE6BC94827A9}" type="pres">
      <dgm:prSet presAssocID="{4958C14B-9B79-467A-A5E2-476DE9643302}" presName="imageaccent1" presStyleCnt="0"/>
      <dgm:spPr/>
    </dgm:pt>
    <dgm:pt modelId="{E7D8EDE0-B494-4E4F-8D40-CBDF0D3CA218}" type="pres">
      <dgm:prSet presAssocID="{4958C14B-9B79-467A-A5E2-476DE9643302}" presName="accentRepeatNode" presStyleLbl="solidAlignAcc1" presStyleIdx="1" presStyleCnt="10"/>
      <dgm:spPr/>
    </dgm:pt>
    <dgm:pt modelId="{F208CB25-7FC0-493D-AA79-CF3FC816409F}" type="pres">
      <dgm:prSet presAssocID="{35DADA58-86CA-4CE8-9598-3853ED376C16}" presName="text2" presStyleCnt="0"/>
      <dgm:spPr/>
    </dgm:pt>
    <dgm:pt modelId="{7E19DA8A-7EC8-476F-897B-DE6E9589FBBC}" type="pres">
      <dgm:prSet presAssocID="{35DADA58-86CA-4CE8-9598-3853ED376C1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D6C164-3832-4DAE-B593-EB1B5AE243E9}" type="pres">
      <dgm:prSet presAssocID="{35DADA58-86CA-4CE8-9598-3853ED376C16}" presName="textaccent2" presStyleCnt="0"/>
      <dgm:spPr/>
    </dgm:pt>
    <dgm:pt modelId="{BA8F54EA-7095-4548-95E9-13C827F7E67C}" type="pres">
      <dgm:prSet presAssocID="{35DADA58-86CA-4CE8-9598-3853ED376C16}" presName="accentRepeatNode" presStyleLbl="solidAlignAcc1" presStyleIdx="2" presStyleCnt="10"/>
      <dgm:spPr/>
    </dgm:pt>
    <dgm:pt modelId="{A649F6D4-03C1-415D-8A3A-4AFC57B07470}" type="pres">
      <dgm:prSet presAssocID="{3150A7CF-D38F-484E-91EE-6AA84B1FC525}" presName="image2" presStyleCnt="0"/>
      <dgm:spPr/>
    </dgm:pt>
    <dgm:pt modelId="{13ABAF68-283E-451E-956B-C3373D19EF49}" type="pres">
      <dgm:prSet presAssocID="{3150A7CF-D38F-484E-91EE-6AA84B1FC525}" presName="imageRepeatNode" presStyleLbl="alignAcc1" presStyleIdx="1" presStyleCnt="5"/>
      <dgm:spPr/>
      <dgm:t>
        <a:bodyPr/>
        <a:lstStyle/>
        <a:p>
          <a:endParaRPr lang="hr-HR"/>
        </a:p>
      </dgm:t>
    </dgm:pt>
    <dgm:pt modelId="{A4E541FB-DCE3-408C-AEE8-340587342438}" type="pres">
      <dgm:prSet presAssocID="{3150A7CF-D38F-484E-91EE-6AA84B1FC525}" presName="imageaccent2" presStyleCnt="0"/>
      <dgm:spPr/>
    </dgm:pt>
    <dgm:pt modelId="{5BDC8DB8-A3DC-41EF-9266-7A4523899EDC}" type="pres">
      <dgm:prSet presAssocID="{3150A7CF-D38F-484E-91EE-6AA84B1FC525}" presName="accentRepeatNode" presStyleLbl="solidAlignAcc1" presStyleIdx="3" presStyleCnt="10"/>
      <dgm:spPr/>
    </dgm:pt>
    <dgm:pt modelId="{F0C1E7CD-234C-4B0E-9AA4-2A6A677F89AA}" type="pres">
      <dgm:prSet presAssocID="{4C4F50F4-1845-4858-A527-3BB88C7CD32E}" presName="text3" presStyleCnt="0"/>
      <dgm:spPr/>
    </dgm:pt>
    <dgm:pt modelId="{832C46F2-6999-41AF-B7BF-2DE4029A5346}" type="pres">
      <dgm:prSet presAssocID="{4C4F50F4-1845-4858-A527-3BB88C7CD32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B570E5-816B-4E9E-800E-5B2CC5AEACF1}" type="pres">
      <dgm:prSet presAssocID="{4C4F50F4-1845-4858-A527-3BB88C7CD32E}" presName="textaccent3" presStyleCnt="0"/>
      <dgm:spPr/>
    </dgm:pt>
    <dgm:pt modelId="{FBD5FB55-A12E-4B0D-8996-372735DB0898}" type="pres">
      <dgm:prSet presAssocID="{4C4F50F4-1845-4858-A527-3BB88C7CD32E}" presName="accentRepeatNode" presStyleLbl="solidAlignAcc1" presStyleIdx="4" presStyleCnt="10"/>
      <dgm:spPr/>
    </dgm:pt>
    <dgm:pt modelId="{6450DE97-5DD9-4EAD-BF46-1CE70FD1A925}" type="pres">
      <dgm:prSet presAssocID="{9FEB2DFE-E846-4E1C-B42B-00122608FAF7}" presName="image3" presStyleCnt="0"/>
      <dgm:spPr/>
    </dgm:pt>
    <dgm:pt modelId="{254C689F-B2E4-4A6D-8DD3-135A1B8F0E6E}" type="pres">
      <dgm:prSet presAssocID="{9FEB2DFE-E846-4E1C-B42B-00122608FAF7}" presName="imageRepeatNode" presStyleLbl="alignAcc1" presStyleIdx="2" presStyleCnt="5"/>
      <dgm:spPr/>
      <dgm:t>
        <a:bodyPr/>
        <a:lstStyle/>
        <a:p>
          <a:endParaRPr lang="hr-HR"/>
        </a:p>
      </dgm:t>
    </dgm:pt>
    <dgm:pt modelId="{3CF67BCE-45FC-4359-B2A6-2ACEE3628150}" type="pres">
      <dgm:prSet presAssocID="{9FEB2DFE-E846-4E1C-B42B-00122608FAF7}" presName="imageaccent3" presStyleCnt="0"/>
      <dgm:spPr/>
    </dgm:pt>
    <dgm:pt modelId="{3D5689B5-623C-465E-85FC-C66EFBE5431A}" type="pres">
      <dgm:prSet presAssocID="{9FEB2DFE-E846-4E1C-B42B-00122608FAF7}" presName="accentRepeatNode" presStyleLbl="solidAlignAcc1" presStyleIdx="5" presStyleCnt="10"/>
      <dgm:spPr/>
    </dgm:pt>
    <dgm:pt modelId="{FCBB3D56-BBF7-4D13-9088-65BA094E08C0}" type="pres">
      <dgm:prSet presAssocID="{AE821FBD-B19F-4024-BD43-B083BAFF10C5}" presName="text4" presStyleCnt="0"/>
      <dgm:spPr/>
    </dgm:pt>
    <dgm:pt modelId="{18BF061B-2D8F-497D-8791-784994B267EA}" type="pres">
      <dgm:prSet presAssocID="{AE821FBD-B19F-4024-BD43-B083BAFF10C5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83C9A4-E2DA-46E8-A31D-979FE0BFB287}" type="pres">
      <dgm:prSet presAssocID="{AE821FBD-B19F-4024-BD43-B083BAFF10C5}" presName="textaccent4" presStyleCnt="0"/>
      <dgm:spPr/>
    </dgm:pt>
    <dgm:pt modelId="{791697D0-0609-4120-B29E-6187F5E27293}" type="pres">
      <dgm:prSet presAssocID="{AE821FBD-B19F-4024-BD43-B083BAFF10C5}" presName="accentRepeatNode" presStyleLbl="solidAlignAcc1" presStyleIdx="6" presStyleCnt="10" custLinFactX="-64780" custLinFactY="-116208" custLinFactNeighborX="-100000" custLinFactNeighborY="-200000"/>
      <dgm:spPr/>
    </dgm:pt>
    <dgm:pt modelId="{DB545359-20FA-49BF-BAAD-874F88EBB9E5}" type="pres">
      <dgm:prSet presAssocID="{99E5E37C-0CA2-4946-8C0B-51306FE8B865}" presName="image4" presStyleCnt="0"/>
      <dgm:spPr/>
    </dgm:pt>
    <dgm:pt modelId="{014CC40E-03F9-48A5-8684-CA53EBF02AF8}" type="pres">
      <dgm:prSet presAssocID="{99E5E37C-0CA2-4946-8C0B-51306FE8B865}" presName="imageRepeatNode" presStyleLbl="alignAcc1" presStyleIdx="3" presStyleCnt="5" custLinFactY="-8373" custLinFactNeighborX="-187" custLinFactNeighborY="-100000"/>
      <dgm:spPr/>
      <dgm:t>
        <a:bodyPr/>
        <a:lstStyle/>
        <a:p>
          <a:endParaRPr lang="hr-HR"/>
        </a:p>
      </dgm:t>
    </dgm:pt>
    <dgm:pt modelId="{BDFDA535-34A7-431D-9FAD-2CC551ADD45D}" type="pres">
      <dgm:prSet presAssocID="{99E5E37C-0CA2-4946-8C0B-51306FE8B865}" presName="imageaccent4" presStyleCnt="0"/>
      <dgm:spPr/>
    </dgm:pt>
    <dgm:pt modelId="{D97EF93F-5E02-475A-844A-AADA417AEF4B}" type="pres">
      <dgm:prSet presAssocID="{99E5E37C-0CA2-4946-8C0B-51306FE8B865}" presName="accentRepeatNode" presStyleLbl="solidAlignAcc1" presStyleIdx="7" presStyleCnt="10" custLinFactX="187937" custLinFactY="300000" custLinFactNeighborX="200000" custLinFactNeighborY="374146"/>
      <dgm:spPr/>
    </dgm:pt>
    <dgm:pt modelId="{E307B6B7-1740-4A53-846A-DFB447CFBEB2}" type="pres">
      <dgm:prSet presAssocID="{55B6CD33-60FA-4E83-B10A-620933D38EDD}" presName="text5" presStyleCnt="0"/>
      <dgm:spPr/>
    </dgm:pt>
    <dgm:pt modelId="{0BC8E248-899F-4E4F-9B25-AA7804A27A69}" type="pres">
      <dgm:prSet presAssocID="{55B6CD33-60FA-4E83-B10A-620933D38EDD}" presName="textRepeatNode" presStyleLbl="alignNode1" presStyleIdx="4" presStyleCnt="5" custLinFactY="10245" custLinFactNeighborX="-18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EE7E4C-CB90-4AA2-91A7-1C88895C3C79}" type="pres">
      <dgm:prSet presAssocID="{55B6CD33-60FA-4E83-B10A-620933D38EDD}" presName="textaccent5" presStyleCnt="0"/>
      <dgm:spPr/>
    </dgm:pt>
    <dgm:pt modelId="{25F1E3C1-9CEC-4B9B-A172-ADC611FB6BB0}" type="pres">
      <dgm:prSet presAssocID="{55B6CD33-60FA-4E83-B10A-620933D38EDD}" presName="accentRepeatNode" presStyleLbl="solidAlignAcc1" presStyleIdx="8" presStyleCnt="10" custLinFactX="-303646" custLinFactNeighborX="-400000" custLinFactNeighborY="51053"/>
      <dgm:spPr/>
    </dgm:pt>
    <dgm:pt modelId="{94739858-4851-4000-820F-0DB9D2678487}" type="pres">
      <dgm:prSet presAssocID="{3ECA760C-0285-4F0F-BFEB-4B9273B2B541}" presName="image5" presStyleCnt="0"/>
      <dgm:spPr/>
    </dgm:pt>
    <dgm:pt modelId="{97F58FF1-F3D7-48EE-95D8-EDE625E58F0E}" type="pres">
      <dgm:prSet presAssocID="{3ECA760C-0285-4F0F-BFEB-4B9273B2B541}" presName="imageRepeatNode" presStyleLbl="alignAcc1" presStyleIdx="4" presStyleCnt="5" custLinFactY="8494" custLinFactNeighborX="-2733" custLinFactNeighborY="100000"/>
      <dgm:spPr/>
      <dgm:t>
        <a:bodyPr/>
        <a:lstStyle/>
        <a:p>
          <a:endParaRPr lang="hr-HR"/>
        </a:p>
      </dgm:t>
    </dgm:pt>
    <dgm:pt modelId="{1827DBEF-E0C4-4BEA-8FC2-0D0F98B626F6}" type="pres">
      <dgm:prSet presAssocID="{3ECA760C-0285-4F0F-BFEB-4B9273B2B541}" presName="imageaccent5" presStyleCnt="0"/>
      <dgm:spPr/>
    </dgm:pt>
    <dgm:pt modelId="{03CB6D69-91E2-4D3A-B6AA-CD0DAAA75F3F}" type="pres">
      <dgm:prSet presAssocID="{3ECA760C-0285-4F0F-BFEB-4B9273B2B541}" presName="accentRepeatNode" presStyleLbl="solidAlignAcc1" presStyleIdx="9" presStyleCnt="10" custLinFactX="-54565" custLinFactY="600000" custLinFactNeighborX="-100000" custLinFactNeighborY="676435"/>
      <dgm:spPr/>
    </dgm:pt>
  </dgm:ptLst>
  <dgm:cxnLst>
    <dgm:cxn modelId="{FCF3A897-54F9-4C34-BD59-7BE5A57536C8}" type="presOf" srcId="{AE821FBD-B19F-4024-BD43-B083BAFF10C5}" destId="{18BF061B-2D8F-497D-8791-784994B267EA}" srcOrd="0" destOrd="0" presId="urn:microsoft.com/office/officeart/2008/layout/HexagonCluster"/>
    <dgm:cxn modelId="{39A2F4C8-D5B0-4344-B817-EFB5E04F7942}" type="presOf" srcId="{4C36BAC5-355F-49C4-92F4-93C708E320EF}" destId="{DAAD038A-F83B-40C7-95D8-15D2CA48FD49}" srcOrd="0" destOrd="0" presId="urn:microsoft.com/office/officeart/2008/layout/HexagonCluster"/>
    <dgm:cxn modelId="{A38F20B3-E6F2-46CF-84C2-61DD7C8213AF}" type="presOf" srcId="{F8EFF656-AAE4-4DFD-9D9C-2002DADB6A53}" destId="{F7E1AE8F-3D38-4203-9E11-534D10E5A5D8}" srcOrd="0" destOrd="0" presId="urn:microsoft.com/office/officeart/2008/layout/HexagonCluster"/>
    <dgm:cxn modelId="{BB66A7CE-0CF5-4A6E-B1C2-AD7CC5C7289E}" srcId="{4C36BAC5-355F-49C4-92F4-93C708E320EF}" destId="{35DADA58-86CA-4CE8-9598-3853ED376C16}" srcOrd="1" destOrd="0" parTransId="{950E5817-18BB-4D57-9FE5-C3EB553BD071}" sibTransId="{3150A7CF-D38F-484E-91EE-6AA84B1FC525}"/>
    <dgm:cxn modelId="{1219AC0E-A6EB-43A7-B14E-25B9C7A9FFD1}" srcId="{4C36BAC5-355F-49C4-92F4-93C708E320EF}" destId="{AE821FBD-B19F-4024-BD43-B083BAFF10C5}" srcOrd="3" destOrd="0" parTransId="{CFA1F336-C89A-4AB2-B562-15EB493F0FF1}" sibTransId="{99E5E37C-0CA2-4946-8C0B-51306FE8B865}"/>
    <dgm:cxn modelId="{9D439A84-438C-4421-B5A3-802B8A098400}" type="presOf" srcId="{4C4F50F4-1845-4858-A527-3BB88C7CD32E}" destId="{832C46F2-6999-41AF-B7BF-2DE4029A5346}" srcOrd="0" destOrd="0" presId="urn:microsoft.com/office/officeart/2008/layout/HexagonCluster"/>
    <dgm:cxn modelId="{A00D9FC6-507E-4DDB-8989-2B359C491480}" type="presOf" srcId="{99E5E37C-0CA2-4946-8C0B-51306FE8B865}" destId="{014CC40E-03F9-48A5-8684-CA53EBF02AF8}" srcOrd="0" destOrd="0" presId="urn:microsoft.com/office/officeart/2008/layout/HexagonCluster"/>
    <dgm:cxn modelId="{B32026C5-0703-49B4-800C-8D8613F5C8FD}" type="presOf" srcId="{3150A7CF-D38F-484E-91EE-6AA84B1FC525}" destId="{13ABAF68-283E-451E-956B-C3373D19EF49}" srcOrd="0" destOrd="0" presId="urn:microsoft.com/office/officeart/2008/layout/HexagonCluster"/>
    <dgm:cxn modelId="{20787E87-6A0F-4E88-A186-489381826C87}" type="presOf" srcId="{9FEB2DFE-E846-4E1C-B42B-00122608FAF7}" destId="{254C689F-B2E4-4A6D-8DD3-135A1B8F0E6E}" srcOrd="0" destOrd="0" presId="urn:microsoft.com/office/officeart/2008/layout/HexagonCluster"/>
    <dgm:cxn modelId="{0A0F6CA0-319B-48C7-AA07-661DCC465025}" srcId="{4C36BAC5-355F-49C4-92F4-93C708E320EF}" destId="{F8EFF656-AAE4-4DFD-9D9C-2002DADB6A53}" srcOrd="0" destOrd="0" parTransId="{38E21288-74F5-44DB-A865-266F470DAAAE}" sibTransId="{4958C14B-9B79-467A-A5E2-476DE9643302}"/>
    <dgm:cxn modelId="{67D45C2E-59EE-4E33-80A4-5B043A91C06D}" type="presOf" srcId="{3ECA760C-0285-4F0F-BFEB-4B9273B2B541}" destId="{97F58FF1-F3D7-48EE-95D8-EDE625E58F0E}" srcOrd="0" destOrd="0" presId="urn:microsoft.com/office/officeart/2008/layout/HexagonCluster"/>
    <dgm:cxn modelId="{108E8894-6F21-49B1-96F4-0C122981DF0D}" srcId="{4C36BAC5-355F-49C4-92F4-93C708E320EF}" destId="{4C4F50F4-1845-4858-A527-3BB88C7CD32E}" srcOrd="2" destOrd="0" parTransId="{F2D4D7A3-8C6D-4636-9138-D3FEEC9EAD3C}" sibTransId="{9FEB2DFE-E846-4E1C-B42B-00122608FAF7}"/>
    <dgm:cxn modelId="{E34F56C2-4579-4028-A7F9-36196EB391EA}" srcId="{4C36BAC5-355F-49C4-92F4-93C708E320EF}" destId="{55B6CD33-60FA-4E83-B10A-620933D38EDD}" srcOrd="4" destOrd="0" parTransId="{CCFDFEEA-4A49-4D2B-ACFC-E5703CA07B3E}" sibTransId="{3ECA760C-0285-4F0F-BFEB-4B9273B2B541}"/>
    <dgm:cxn modelId="{E412E097-5E6A-4365-A547-7E45CF692FFE}" type="presOf" srcId="{4958C14B-9B79-467A-A5E2-476DE9643302}" destId="{9FE806BE-12CD-479C-B22D-CF8625F9D018}" srcOrd="0" destOrd="0" presId="urn:microsoft.com/office/officeart/2008/layout/HexagonCluster"/>
    <dgm:cxn modelId="{58B33D68-448F-48C6-A330-8888EC234BC3}" type="presOf" srcId="{35DADA58-86CA-4CE8-9598-3853ED376C16}" destId="{7E19DA8A-7EC8-476F-897B-DE6E9589FBBC}" srcOrd="0" destOrd="0" presId="urn:microsoft.com/office/officeart/2008/layout/HexagonCluster"/>
    <dgm:cxn modelId="{7EF873CD-6739-45EA-B033-8992C86E29B6}" type="presOf" srcId="{55B6CD33-60FA-4E83-B10A-620933D38EDD}" destId="{0BC8E248-899F-4E4F-9B25-AA7804A27A69}" srcOrd="0" destOrd="0" presId="urn:microsoft.com/office/officeart/2008/layout/HexagonCluster"/>
    <dgm:cxn modelId="{45138B66-4EAD-419D-BB47-86C7285180BC}" type="presParOf" srcId="{DAAD038A-F83B-40C7-95D8-15D2CA48FD49}" destId="{658EED19-99B2-498F-9952-9891B7C9A456}" srcOrd="0" destOrd="0" presId="urn:microsoft.com/office/officeart/2008/layout/HexagonCluster"/>
    <dgm:cxn modelId="{D53D4F59-BFDC-4ED9-97F1-3778AB20F418}" type="presParOf" srcId="{658EED19-99B2-498F-9952-9891B7C9A456}" destId="{F7E1AE8F-3D38-4203-9E11-534D10E5A5D8}" srcOrd="0" destOrd="0" presId="urn:microsoft.com/office/officeart/2008/layout/HexagonCluster"/>
    <dgm:cxn modelId="{28FBA458-6207-4D66-9E56-B3A8A4568BC0}" type="presParOf" srcId="{DAAD038A-F83B-40C7-95D8-15D2CA48FD49}" destId="{2CAA5129-484F-4C23-9250-E428A93BF722}" srcOrd="1" destOrd="0" presId="urn:microsoft.com/office/officeart/2008/layout/HexagonCluster"/>
    <dgm:cxn modelId="{7A208C32-58E1-4CBF-86D9-1EBB3CEF080D}" type="presParOf" srcId="{2CAA5129-484F-4C23-9250-E428A93BF722}" destId="{51DD8CE7-A830-4681-99F6-CA68C8483B1E}" srcOrd="0" destOrd="0" presId="urn:microsoft.com/office/officeart/2008/layout/HexagonCluster"/>
    <dgm:cxn modelId="{27F13CCC-86A8-4B8F-9C84-1EB126A77EF8}" type="presParOf" srcId="{DAAD038A-F83B-40C7-95D8-15D2CA48FD49}" destId="{2F1E9985-C610-4833-8A26-7B2D2BF4D138}" srcOrd="2" destOrd="0" presId="urn:microsoft.com/office/officeart/2008/layout/HexagonCluster"/>
    <dgm:cxn modelId="{19F9696D-976A-4657-A5E2-751384E82CA1}" type="presParOf" srcId="{2F1E9985-C610-4833-8A26-7B2D2BF4D138}" destId="{9FE806BE-12CD-479C-B22D-CF8625F9D018}" srcOrd="0" destOrd="0" presId="urn:microsoft.com/office/officeart/2008/layout/HexagonCluster"/>
    <dgm:cxn modelId="{F37F59E2-AD5B-4C1E-80F1-05EE4E74129E}" type="presParOf" srcId="{DAAD038A-F83B-40C7-95D8-15D2CA48FD49}" destId="{7C5378D7-792C-4B41-91BB-DE6BC94827A9}" srcOrd="3" destOrd="0" presId="urn:microsoft.com/office/officeart/2008/layout/HexagonCluster"/>
    <dgm:cxn modelId="{754A6AB6-E478-4025-A3DE-5B41013A92B7}" type="presParOf" srcId="{7C5378D7-792C-4B41-91BB-DE6BC94827A9}" destId="{E7D8EDE0-B494-4E4F-8D40-CBDF0D3CA218}" srcOrd="0" destOrd="0" presId="urn:microsoft.com/office/officeart/2008/layout/HexagonCluster"/>
    <dgm:cxn modelId="{D49AC9B6-E41B-4801-979D-B19F3715E9B1}" type="presParOf" srcId="{DAAD038A-F83B-40C7-95D8-15D2CA48FD49}" destId="{F208CB25-7FC0-493D-AA79-CF3FC816409F}" srcOrd="4" destOrd="0" presId="urn:microsoft.com/office/officeart/2008/layout/HexagonCluster"/>
    <dgm:cxn modelId="{F37EA9C7-4719-418E-BE02-997B8C4351EE}" type="presParOf" srcId="{F208CB25-7FC0-493D-AA79-CF3FC816409F}" destId="{7E19DA8A-7EC8-476F-897B-DE6E9589FBBC}" srcOrd="0" destOrd="0" presId="urn:microsoft.com/office/officeart/2008/layout/HexagonCluster"/>
    <dgm:cxn modelId="{6D4F04E0-025F-40C0-9F67-B2285921F38B}" type="presParOf" srcId="{DAAD038A-F83B-40C7-95D8-15D2CA48FD49}" destId="{4ED6C164-3832-4DAE-B593-EB1B5AE243E9}" srcOrd="5" destOrd="0" presId="urn:microsoft.com/office/officeart/2008/layout/HexagonCluster"/>
    <dgm:cxn modelId="{3798DFC5-1CED-4ADE-B911-16FCD2557DBB}" type="presParOf" srcId="{4ED6C164-3832-4DAE-B593-EB1B5AE243E9}" destId="{BA8F54EA-7095-4548-95E9-13C827F7E67C}" srcOrd="0" destOrd="0" presId="urn:microsoft.com/office/officeart/2008/layout/HexagonCluster"/>
    <dgm:cxn modelId="{0A9DA4FC-81CE-4132-A50C-9EFE6E2413FC}" type="presParOf" srcId="{DAAD038A-F83B-40C7-95D8-15D2CA48FD49}" destId="{A649F6D4-03C1-415D-8A3A-4AFC57B07470}" srcOrd="6" destOrd="0" presId="urn:microsoft.com/office/officeart/2008/layout/HexagonCluster"/>
    <dgm:cxn modelId="{842A8765-979E-48C1-A1C4-AE219FAD8280}" type="presParOf" srcId="{A649F6D4-03C1-415D-8A3A-4AFC57B07470}" destId="{13ABAF68-283E-451E-956B-C3373D19EF49}" srcOrd="0" destOrd="0" presId="urn:microsoft.com/office/officeart/2008/layout/HexagonCluster"/>
    <dgm:cxn modelId="{354CEC2C-81AE-4EFA-942F-94E76F2315A5}" type="presParOf" srcId="{DAAD038A-F83B-40C7-95D8-15D2CA48FD49}" destId="{A4E541FB-DCE3-408C-AEE8-340587342438}" srcOrd="7" destOrd="0" presId="urn:microsoft.com/office/officeart/2008/layout/HexagonCluster"/>
    <dgm:cxn modelId="{5D21CDB8-C379-4B3D-80A6-292893CF08B8}" type="presParOf" srcId="{A4E541FB-DCE3-408C-AEE8-340587342438}" destId="{5BDC8DB8-A3DC-41EF-9266-7A4523899EDC}" srcOrd="0" destOrd="0" presId="urn:microsoft.com/office/officeart/2008/layout/HexagonCluster"/>
    <dgm:cxn modelId="{69798924-6851-4C21-8F76-DBE2B2FFCD86}" type="presParOf" srcId="{DAAD038A-F83B-40C7-95D8-15D2CA48FD49}" destId="{F0C1E7CD-234C-4B0E-9AA4-2A6A677F89AA}" srcOrd="8" destOrd="0" presId="urn:microsoft.com/office/officeart/2008/layout/HexagonCluster"/>
    <dgm:cxn modelId="{932B2EF3-004B-4F79-A36D-1EE31DABD015}" type="presParOf" srcId="{F0C1E7CD-234C-4B0E-9AA4-2A6A677F89AA}" destId="{832C46F2-6999-41AF-B7BF-2DE4029A5346}" srcOrd="0" destOrd="0" presId="urn:microsoft.com/office/officeart/2008/layout/HexagonCluster"/>
    <dgm:cxn modelId="{1E83D56D-2694-4165-B3B9-5D4FF179A903}" type="presParOf" srcId="{DAAD038A-F83B-40C7-95D8-15D2CA48FD49}" destId="{D4B570E5-816B-4E9E-800E-5B2CC5AEACF1}" srcOrd="9" destOrd="0" presId="urn:microsoft.com/office/officeart/2008/layout/HexagonCluster"/>
    <dgm:cxn modelId="{43750395-719A-44F9-AE8A-ED7085A831E8}" type="presParOf" srcId="{D4B570E5-816B-4E9E-800E-5B2CC5AEACF1}" destId="{FBD5FB55-A12E-4B0D-8996-372735DB0898}" srcOrd="0" destOrd="0" presId="urn:microsoft.com/office/officeart/2008/layout/HexagonCluster"/>
    <dgm:cxn modelId="{E487164E-3792-431D-953B-543241054214}" type="presParOf" srcId="{DAAD038A-F83B-40C7-95D8-15D2CA48FD49}" destId="{6450DE97-5DD9-4EAD-BF46-1CE70FD1A925}" srcOrd="10" destOrd="0" presId="urn:microsoft.com/office/officeart/2008/layout/HexagonCluster"/>
    <dgm:cxn modelId="{0056DAE1-C36C-4020-A91B-73542CE5BBE6}" type="presParOf" srcId="{6450DE97-5DD9-4EAD-BF46-1CE70FD1A925}" destId="{254C689F-B2E4-4A6D-8DD3-135A1B8F0E6E}" srcOrd="0" destOrd="0" presId="urn:microsoft.com/office/officeart/2008/layout/HexagonCluster"/>
    <dgm:cxn modelId="{9F1637D0-1C1D-4276-B099-6D3F3D5C14B6}" type="presParOf" srcId="{DAAD038A-F83B-40C7-95D8-15D2CA48FD49}" destId="{3CF67BCE-45FC-4359-B2A6-2ACEE3628150}" srcOrd="11" destOrd="0" presId="urn:microsoft.com/office/officeart/2008/layout/HexagonCluster"/>
    <dgm:cxn modelId="{C4B8831A-705E-4569-B2B8-1C4CC674B61D}" type="presParOf" srcId="{3CF67BCE-45FC-4359-B2A6-2ACEE3628150}" destId="{3D5689B5-623C-465E-85FC-C66EFBE5431A}" srcOrd="0" destOrd="0" presId="urn:microsoft.com/office/officeart/2008/layout/HexagonCluster"/>
    <dgm:cxn modelId="{380DF31E-B044-42A8-B473-D0C7FD56BB7A}" type="presParOf" srcId="{DAAD038A-F83B-40C7-95D8-15D2CA48FD49}" destId="{FCBB3D56-BBF7-4D13-9088-65BA094E08C0}" srcOrd="12" destOrd="0" presId="urn:microsoft.com/office/officeart/2008/layout/HexagonCluster"/>
    <dgm:cxn modelId="{A0C60119-82F2-4B9B-98DC-5E3C9124647D}" type="presParOf" srcId="{FCBB3D56-BBF7-4D13-9088-65BA094E08C0}" destId="{18BF061B-2D8F-497D-8791-784994B267EA}" srcOrd="0" destOrd="0" presId="urn:microsoft.com/office/officeart/2008/layout/HexagonCluster"/>
    <dgm:cxn modelId="{50B3AC58-C893-41DF-BE53-B737C84EF841}" type="presParOf" srcId="{DAAD038A-F83B-40C7-95D8-15D2CA48FD49}" destId="{4483C9A4-E2DA-46E8-A31D-979FE0BFB287}" srcOrd="13" destOrd="0" presId="urn:microsoft.com/office/officeart/2008/layout/HexagonCluster"/>
    <dgm:cxn modelId="{DA4799A3-6BB6-494B-9D26-427869A6D3D8}" type="presParOf" srcId="{4483C9A4-E2DA-46E8-A31D-979FE0BFB287}" destId="{791697D0-0609-4120-B29E-6187F5E27293}" srcOrd="0" destOrd="0" presId="urn:microsoft.com/office/officeart/2008/layout/HexagonCluster"/>
    <dgm:cxn modelId="{0A5BB166-4648-4127-9EBB-805F976A12F2}" type="presParOf" srcId="{DAAD038A-F83B-40C7-95D8-15D2CA48FD49}" destId="{DB545359-20FA-49BF-BAAD-874F88EBB9E5}" srcOrd="14" destOrd="0" presId="urn:microsoft.com/office/officeart/2008/layout/HexagonCluster"/>
    <dgm:cxn modelId="{2E0841EE-48E3-423C-B441-A5638FF8AD57}" type="presParOf" srcId="{DB545359-20FA-49BF-BAAD-874F88EBB9E5}" destId="{014CC40E-03F9-48A5-8684-CA53EBF02AF8}" srcOrd="0" destOrd="0" presId="urn:microsoft.com/office/officeart/2008/layout/HexagonCluster"/>
    <dgm:cxn modelId="{F2555F22-08F7-4AF1-8818-E87F3C3BFE77}" type="presParOf" srcId="{DAAD038A-F83B-40C7-95D8-15D2CA48FD49}" destId="{BDFDA535-34A7-431D-9FAD-2CC551ADD45D}" srcOrd="15" destOrd="0" presId="urn:microsoft.com/office/officeart/2008/layout/HexagonCluster"/>
    <dgm:cxn modelId="{47DD5893-EC9A-4F5E-BB67-CC35FC73DFB0}" type="presParOf" srcId="{BDFDA535-34A7-431D-9FAD-2CC551ADD45D}" destId="{D97EF93F-5E02-475A-844A-AADA417AEF4B}" srcOrd="0" destOrd="0" presId="urn:microsoft.com/office/officeart/2008/layout/HexagonCluster"/>
    <dgm:cxn modelId="{913F923D-C2AA-4C59-B0F2-FC023589D061}" type="presParOf" srcId="{DAAD038A-F83B-40C7-95D8-15D2CA48FD49}" destId="{E307B6B7-1740-4A53-846A-DFB447CFBEB2}" srcOrd="16" destOrd="0" presId="urn:microsoft.com/office/officeart/2008/layout/HexagonCluster"/>
    <dgm:cxn modelId="{5FFF7633-14D6-4737-970F-6950C4688E0B}" type="presParOf" srcId="{E307B6B7-1740-4A53-846A-DFB447CFBEB2}" destId="{0BC8E248-899F-4E4F-9B25-AA7804A27A69}" srcOrd="0" destOrd="0" presId="urn:microsoft.com/office/officeart/2008/layout/HexagonCluster"/>
    <dgm:cxn modelId="{9178BE32-CF13-4FAA-8883-3B2B2A98ABBF}" type="presParOf" srcId="{DAAD038A-F83B-40C7-95D8-15D2CA48FD49}" destId="{57EE7E4C-CB90-4AA2-91A7-1C88895C3C79}" srcOrd="17" destOrd="0" presId="urn:microsoft.com/office/officeart/2008/layout/HexagonCluster"/>
    <dgm:cxn modelId="{2AB017B5-4636-48F6-9ED3-85968DE426F8}" type="presParOf" srcId="{57EE7E4C-CB90-4AA2-91A7-1C88895C3C79}" destId="{25F1E3C1-9CEC-4B9B-A172-ADC611FB6BB0}" srcOrd="0" destOrd="0" presId="urn:microsoft.com/office/officeart/2008/layout/HexagonCluster"/>
    <dgm:cxn modelId="{396E7D40-31AC-4265-8FC2-3144C3596564}" type="presParOf" srcId="{DAAD038A-F83B-40C7-95D8-15D2CA48FD49}" destId="{94739858-4851-4000-820F-0DB9D2678487}" srcOrd="18" destOrd="0" presId="urn:microsoft.com/office/officeart/2008/layout/HexagonCluster"/>
    <dgm:cxn modelId="{131E124E-284F-4052-907C-B6C8B392AACC}" type="presParOf" srcId="{94739858-4851-4000-820F-0DB9D2678487}" destId="{97F58FF1-F3D7-48EE-95D8-EDE625E58F0E}" srcOrd="0" destOrd="0" presId="urn:microsoft.com/office/officeart/2008/layout/HexagonCluster"/>
    <dgm:cxn modelId="{A00DDB68-82AE-4EF4-BD5B-683E1435D5D9}" type="presParOf" srcId="{DAAD038A-F83B-40C7-95D8-15D2CA48FD49}" destId="{1827DBEF-E0C4-4BEA-8FC2-0D0F98B626F6}" srcOrd="19" destOrd="0" presId="urn:microsoft.com/office/officeart/2008/layout/HexagonCluster"/>
    <dgm:cxn modelId="{AAD3F0DB-854E-4089-99A3-69E901469A10}" type="presParOf" srcId="{1827DBEF-E0C4-4BEA-8FC2-0D0F98B626F6}" destId="{03CB6D69-91E2-4D3A-B6AA-CD0DAAA75F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AD6C0-D891-4CD1-ABFA-6447CCCA3104}" type="doc">
      <dgm:prSet loTypeId="urn:microsoft.com/office/officeart/2005/8/layout/equation1" loCatId="process" qsTypeId="urn:microsoft.com/office/officeart/2005/8/quickstyle/simple4" qsCatId="simple" csTypeId="urn:microsoft.com/office/officeart/2005/8/colors/accent0_3" csCatId="mainScheme" phldr="1"/>
      <dgm:spPr/>
    </dgm:pt>
    <dgm:pt modelId="{34856F46-D8DA-489C-BA29-7F3592F9F95D}">
      <dgm:prSet phldrT="[Text]"/>
      <dgm:spPr/>
      <dgm:t>
        <a:bodyPr/>
        <a:lstStyle/>
        <a:p>
          <a:r>
            <a:rPr lang="hr-HR" b="1" dirty="0" smtClean="0"/>
            <a:t>Prosjek </a:t>
          </a:r>
          <a:br>
            <a:rPr lang="hr-HR" b="1" dirty="0" smtClean="0"/>
          </a:br>
          <a:r>
            <a:rPr lang="hr-HR" b="1" dirty="0" smtClean="0"/>
            <a:t>5. - 8. raz.</a:t>
          </a:r>
          <a:endParaRPr lang="hr-HR" b="1" dirty="0"/>
        </a:p>
      </dgm:t>
    </dgm:pt>
    <dgm:pt modelId="{1724F352-0DE1-49C8-AD43-14B5F6A1B3EF}" type="parTrans" cxnId="{6A7CA8E8-6CB5-4B3B-A590-B42751613369}">
      <dgm:prSet/>
      <dgm:spPr/>
      <dgm:t>
        <a:bodyPr/>
        <a:lstStyle/>
        <a:p>
          <a:endParaRPr lang="hr-HR"/>
        </a:p>
      </dgm:t>
    </dgm:pt>
    <dgm:pt modelId="{6E554977-3C26-43B6-AC53-754EA7A9CA92}" type="sibTrans" cxnId="{6A7CA8E8-6CB5-4B3B-A590-B42751613369}">
      <dgm:prSet/>
      <dgm:spPr/>
      <dgm:t>
        <a:bodyPr/>
        <a:lstStyle/>
        <a:p>
          <a:endParaRPr lang="hr-HR"/>
        </a:p>
      </dgm:t>
    </dgm:pt>
    <dgm:pt modelId="{BB2BDA7A-4DEF-4030-B72E-ECA13FCAC6B0}">
      <dgm:prSet phldrT="[Text]"/>
      <dgm:spPr/>
      <dgm:t>
        <a:bodyPr/>
        <a:lstStyle/>
        <a:p>
          <a:r>
            <a:rPr lang="hr-HR" b="1" dirty="0" smtClean="0"/>
            <a:t>HJ, M, SJ</a:t>
          </a:r>
          <a:br>
            <a:rPr lang="hr-HR" b="1" dirty="0" smtClean="0"/>
          </a:br>
          <a:r>
            <a:rPr lang="hr-HR" b="1" dirty="0" smtClean="0"/>
            <a:t>7. i 8. raz.</a:t>
          </a:r>
          <a:endParaRPr lang="hr-HR" b="1" dirty="0"/>
        </a:p>
      </dgm:t>
    </dgm:pt>
    <dgm:pt modelId="{FA22EF45-027D-4ABB-8BF7-649AC9EE96E3}" type="parTrans" cxnId="{CE9209CB-24BC-410C-A535-77B4B74CFF22}">
      <dgm:prSet/>
      <dgm:spPr/>
      <dgm:t>
        <a:bodyPr/>
        <a:lstStyle/>
        <a:p>
          <a:endParaRPr lang="hr-HR"/>
        </a:p>
      </dgm:t>
    </dgm:pt>
    <dgm:pt modelId="{40C3C5E0-0D47-4FE9-BA3B-39FA8EF51AE5}" type="sibTrans" cxnId="{CE9209CB-24BC-410C-A535-77B4B74CFF22}">
      <dgm:prSet/>
      <dgm:spPr/>
      <dgm:t>
        <a:bodyPr/>
        <a:lstStyle/>
        <a:p>
          <a:endParaRPr lang="hr-HR"/>
        </a:p>
      </dgm:t>
    </dgm:pt>
    <dgm:pt modelId="{CE9FA67B-06BC-425F-A8EE-1999D7649C88}">
      <dgm:prSet phldrT="[Text]" custT="1"/>
      <dgm:spPr/>
      <dgm:t>
        <a:bodyPr/>
        <a:lstStyle/>
        <a:p>
          <a:r>
            <a:rPr lang="hr-HR" sz="3200" b="1" dirty="0" smtClean="0"/>
            <a:t>80</a:t>
          </a:r>
          <a:r>
            <a:rPr lang="hr-HR" sz="1600" b="1" dirty="0" smtClean="0"/>
            <a:t> bodova </a:t>
          </a:r>
          <a:r>
            <a:rPr lang="hr-HR" sz="1600" b="1" dirty="0" err="1" smtClean="0"/>
            <a:t>maks</a:t>
          </a:r>
          <a:r>
            <a:rPr lang="hr-HR" sz="1600" b="1" dirty="0" smtClean="0"/>
            <a:t>.</a:t>
          </a:r>
          <a:endParaRPr lang="hr-HR" sz="1600" b="1" dirty="0"/>
        </a:p>
      </dgm:t>
    </dgm:pt>
    <dgm:pt modelId="{2BDD817F-9E3D-4986-B6ED-A2AE51B8F47B}" type="parTrans" cxnId="{7114027C-0294-45E1-BCC5-9441D87A0D0E}">
      <dgm:prSet/>
      <dgm:spPr/>
      <dgm:t>
        <a:bodyPr/>
        <a:lstStyle/>
        <a:p>
          <a:endParaRPr lang="hr-HR"/>
        </a:p>
      </dgm:t>
    </dgm:pt>
    <dgm:pt modelId="{39CE83CB-AB7F-4F4F-B372-C64557B7049A}" type="sibTrans" cxnId="{7114027C-0294-45E1-BCC5-9441D87A0D0E}">
      <dgm:prSet/>
      <dgm:spPr/>
      <dgm:t>
        <a:bodyPr/>
        <a:lstStyle/>
        <a:p>
          <a:endParaRPr lang="hr-HR"/>
        </a:p>
      </dgm:t>
    </dgm:pt>
    <dgm:pt modelId="{EABA9CE8-1780-495A-9ABC-ED2DF2BB22B8}">
      <dgm:prSet/>
      <dgm:spPr/>
      <dgm:t>
        <a:bodyPr/>
        <a:lstStyle/>
        <a:p>
          <a:r>
            <a:rPr lang="hr-HR" b="1" dirty="0" smtClean="0"/>
            <a:t>3 dodatna predmeta </a:t>
          </a:r>
          <a:br>
            <a:rPr lang="hr-HR" b="1" dirty="0" smtClean="0"/>
          </a:br>
          <a:r>
            <a:rPr lang="hr-HR" b="1" dirty="0" smtClean="0"/>
            <a:t>7. i 8. raz.</a:t>
          </a:r>
          <a:endParaRPr lang="hr-HR" b="1" dirty="0"/>
        </a:p>
      </dgm:t>
    </dgm:pt>
    <dgm:pt modelId="{3C1134E9-2EFE-4AD7-BFA3-15227D1620FE}" type="parTrans" cxnId="{68463B09-936C-4BE5-B768-CF0A43F121CE}">
      <dgm:prSet/>
      <dgm:spPr/>
      <dgm:t>
        <a:bodyPr/>
        <a:lstStyle/>
        <a:p>
          <a:endParaRPr lang="hr-HR"/>
        </a:p>
      </dgm:t>
    </dgm:pt>
    <dgm:pt modelId="{874C44E7-F7E0-4208-AA02-C764A6F2DEEF}" type="sibTrans" cxnId="{68463B09-936C-4BE5-B768-CF0A43F121CE}">
      <dgm:prSet/>
      <dgm:spPr/>
      <dgm:t>
        <a:bodyPr/>
        <a:lstStyle/>
        <a:p>
          <a:endParaRPr lang="hr-HR"/>
        </a:p>
      </dgm:t>
    </dgm:pt>
    <dgm:pt modelId="{1E9623F4-6904-40FC-BCA6-CFAF2E5D6BA9}" type="pres">
      <dgm:prSet presAssocID="{5F9AD6C0-D891-4CD1-ABFA-6447CCCA3104}" presName="linearFlow" presStyleCnt="0">
        <dgm:presLayoutVars>
          <dgm:dir/>
          <dgm:resizeHandles val="exact"/>
        </dgm:presLayoutVars>
      </dgm:prSet>
      <dgm:spPr/>
    </dgm:pt>
    <dgm:pt modelId="{199792B1-3FF6-4347-86A2-0492BD51221B}" type="pres">
      <dgm:prSet presAssocID="{34856F46-D8DA-489C-BA29-7F3592F9F9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1D711-CF2B-447C-A2B7-25C96FF62E66}" type="pres">
      <dgm:prSet presAssocID="{6E554977-3C26-43B6-AC53-754EA7A9CA92}" presName="spacerL" presStyleCnt="0"/>
      <dgm:spPr/>
    </dgm:pt>
    <dgm:pt modelId="{3FFB34DA-C251-4EFE-A0ED-4239395FAD59}" type="pres">
      <dgm:prSet presAssocID="{6E554977-3C26-43B6-AC53-754EA7A9CA92}" presName="sibTrans" presStyleLbl="sibTrans2D1" presStyleIdx="0" presStyleCnt="3"/>
      <dgm:spPr/>
      <dgm:t>
        <a:bodyPr/>
        <a:lstStyle/>
        <a:p>
          <a:endParaRPr lang="hr-HR"/>
        </a:p>
      </dgm:t>
    </dgm:pt>
    <dgm:pt modelId="{1ADAE03F-BDCF-4185-A2AF-2CEE12C1514A}" type="pres">
      <dgm:prSet presAssocID="{6E554977-3C26-43B6-AC53-754EA7A9CA92}" presName="spacerR" presStyleCnt="0"/>
      <dgm:spPr/>
    </dgm:pt>
    <dgm:pt modelId="{7DBE1AC8-9A22-42FA-9DF0-553273B73757}" type="pres">
      <dgm:prSet presAssocID="{BB2BDA7A-4DEF-4030-B72E-ECA13FCAC6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A7420E-B369-4EF7-A552-F7DE1E29691B}" type="pres">
      <dgm:prSet presAssocID="{40C3C5E0-0D47-4FE9-BA3B-39FA8EF51AE5}" presName="spacerL" presStyleCnt="0"/>
      <dgm:spPr/>
    </dgm:pt>
    <dgm:pt modelId="{78AABF74-4840-468D-B287-F840F9BC9297}" type="pres">
      <dgm:prSet presAssocID="{40C3C5E0-0D47-4FE9-BA3B-39FA8EF51AE5}" presName="sibTrans" presStyleLbl="sibTrans2D1" presStyleIdx="1" presStyleCnt="3"/>
      <dgm:spPr/>
      <dgm:t>
        <a:bodyPr/>
        <a:lstStyle/>
        <a:p>
          <a:endParaRPr lang="hr-HR"/>
        </a:p>
      </dgm:t>
    </dgm:pt>
    <dgm:pt modelId="{A65DE9CD-A69A-41C1-BBA6-8D946F019153}" type="pres">
      <dgm:prSet presAssocID="{40C3C5E0-0D47-4FE9-BA3B-39FA8EF51AE5}" presName="spacerR" presStyleCnt="0"/>
      <dgm:spPr/>
    </dgm:pt>
    <dgm:pt modelId="{80E8BBA9-4392-4CB0-85D8-E98232CBC570}" type="pres">
      <dgm:prSet presAssocID="{EABA9CE8-1780-495A-9ABC-ED2DF2BB22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722B48-BE92-41A4-A851-D85F2DC660B4}" type="pres">
      <dgm:prSet presAssocID="{874C44E7-F7E0-4208-AA02-C764A6F2DEEF}" presName="spacerL" presStyleCnt="0"/>
      <dgm:spPr/>
    </dgm:pt>
    <dgm:pt modelId="{D47055BC-5322-4D7E-80F5-7B0C10370FF7}" type="pres">
      <dgm:prSet presAssocID="{874C44E7-F7E0-4208-AA02-C764A6F2DEEF}" presName="sibTrans" presStyleLbl="sibTrans2D1" presStyleIdx="2" presStyleCnt="3"/>
      <dgm:spPr/>
      <dgm:t>
        <a:bodyPr/>
        <a:lstStyle/>
        <a:p>
          <a:endParaRPr lang="hr-HR"/>
        </a:p>
      </dgm:t>
    </dgm:pt>
    <dgm:pt modelId="{40CEA0E8-BD6B-4676-BD7C-0C0569C1C8A2}" type="pres">
      <dgm:prSet presAssocID="{874C44E7-F7E0-4208-AA02-C764A6F2DEEF}" presName="spacerR" presStyleCnt="0"/>
      <dgm:spPr/>
    </dgm:pt>
    <dgm:pt modelId="{74057395-D219-4818-8D13-D06D1EAC6427}" type="pres">
      <dgm:prSet presAssocID="{CE9FA67B-06BC-425F-A8EE-1999D7649C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A1BF9B-7375-4021-B921-8A84F3E6A97D}" type="presOf" srcId="{6E554977-3C26-43B6-AC53-754EA7A9CA92}" destId="{3FFB34DA-C251-4EFE-A0ED-4239395FAD59}" srcOrd="0" destOrd="0" presId="urn:microsoft.com/office/officeart/2005/8/layout/equation1"/>
    <dgm:cxn modelId="{26C71E33-401C-44B1-A728-7615926B8F4E}" type="presOf" srcId="{EABA9CE8-1780-495A-9ABC-ED2DF2BB22B8}" destId="{80E8BBA9-4392-4CB0-85D8-E98232CBC570}" srcOrd="0" destOrd="0" presId="urn:microsoft.com/office/officeart/2005/8/layout/equation1"/>
    <dgm:cxn modelId="{578003F6-16B0-4DE1-8C73-4ECB85E1E477}" type="presOf" srcId="{CE9FA67B-06BC-425F-A8EE-1999D7649C88}" destId="{74057395-D219-4818-8D13-D06D1EAC6427}" srcOrd="0" destOrd="0" presId="urn:microsoft.com/office/officeart/2005/8/layout/equation1"/>
    <dgm:cxn modelId="{6A7CA8E8-6CB5-4B3B-A590-B42751613369}" srcId="{5F9AD6C0-D891-4CD1-ABFA-6447CCCA3104}" destId="{34856F46-D8DA-489C-BA29-7F3592F9F95D}" srcOrd="0" destOrd="0" parTransId="{1724F352-0DE1-49C8-AD43-14B5F6A1B3EF}" sibTransId="{6E554977-3C26-43B6-AC53-754EA7A9CA92}"/>
    <dgm:cxn modelId="{01BDC1AB-AB46-4F8B-B435-9184F7153520}" type="presOf" srcId="{BB2BDA7A-4DEF-4030-B72E-ECA13FCAC6B0}" destId="{7DBE1AC8-9A22-42FA-9DF0-553273B73757}" srcOrd="0" destOrd="0" presId="urn:microsoft.com/office/officeart/2005/8/layout/equation1"/>
    <dgm:cxn modelId="{19BF3C33-E571-4E49-BC50-3ECEC2E87C85}" type="presOf" srcId="{5F9AD6C0-D891-4CD1-ABFA-6447CCCA3104}" destId="{1E9623F4-6904-40FC-BCA6-CFAF2E5D6BA9}" srcOrd="0" destOrd="0" presId="urn:microsoft.com/office/officeart/2005/8/layout/equation1"/>
    <dgm:cxn modelId="{CE9209CB-24BC-410C-A535-77B4B74CFF22}" srcId="{5F9AD6C0-D891-4CD1-ABFA-6447CCCA3104}" destId="{BB2BDA7A-4DEF-4030-B72E-ECA13FCAC6B0}" srcOrd="1" destOrd="0" parTransId="{FA22EF45-027D-4ABB-8BF7-649AC9EE96E3}" sibTransId="{40C3C5E0-0D47-4FE9-BA3B-39FA8EF51AE5}"/>
    <dgm:cxn modelId="{1794D759-D02D-4210-A475-E104A443A960}" type="presOf" srcId="{40C3C5E0-0D47-4FE9-BA3B-39FA8EF51AE5}" destId="{78AABF74-4840-468D-B287-F840F9BC9297}" srcOrd="0" destOrd="0" presId="urn:microsoft.com/office/officeart/2005/8/layout/equation1"/>
    <dgm:cxn modelId="{7114027C-0294-45E1-BCC5-9441D87A0D0E}" srcId="{5F9AD6C0-D891-4CD1-ABFA-6447CCCA3104}" destId="{CE9FA67B-06BC-425F-A8EE-1999D7649C88}" srcOrd="3" destOrd="0" parTransId="{2BDD817F-9E3D-4986-B6ED-A2AE51B8F47B}" sibTransId="{39CE83CB-AB7F-4F4F-B372-C64557B7049A}"/>
    <dgm:cxn modelId="{68463B09-936C-4BE5-B768-CF0A43F121CE}" srcId="{5F9AD6C0-D891-4CD1-ABFA-6447CCCA3104}" destId="{EABA9CE8-1780-495A-9ABC-ED2DF2BB22B8}" srcOrd="2" destOrd="0" parTransId="{3C1134E9-2EFE-4AD7-BFA3-15227D1620FE}" sibTransId="{874C44E7-F7E0-4208-AA02-C764A6F2DEEF}"/>
    <dgm:cxn modelId="{407CAC5F-2CF1-48AE-BD03-984F8C689A47}" type="presOf" srcId="{874C44E7-F7E0-4208-AA02-C764A6F2DEEF}" destId="{D47055BC-5322-4D7E-80F5-7B0C10370FF7}" srcOrd="0" destOrd="0" presId="urn:microsoft.com/office/officeart/2005/8/layout/equation1"/>
    <dgm:cxn modelId="{444F5CEB-E67E-49B8-8D40-F4ECB04E2C66}" type="presOf" srcId="{34856F46-D8DA-489C-BA29-7F3592F9F95D}" destId="{199792B1-3FF6-4347-86A2-0492BD51221B}" srcOrd="0" destOrd="0" presId="urn:microsoft.com/office/officeart/2005/8/layout/equation1"/>
    <dgm:cxn modelId="{8F46FE35-3AEE-4945-9F7A-32E44BCDDE1D}" type="presParOf" srcId="{1E9623F4-6904-40FC-BCA6-CFAF2E5D6BA9}" destId="{199792B1-3FF6-4347-86A2-0492BD51221B}" srcOrd="0" destOrd="0" presId="urn:microsoft.com/office/officeart/2005/8/layout/equation1"/>
    <dgm:cxn modelId="{14CBB6B0-F3BC-4A72-B098-9FDFBFA90923}" type="presParOf" srcId="{1E9623F4-6904-40FC-BCA6-CFAF2E5D6BA9}" destId="{96B1D711-CF2B-447C-A2B7-25C96FF62E66}" srcOrd="1" destOrd="0" presId="urn:microsoft.com/office/officeart/2005/8/layout/equation1"/>
    <dgm:cxn modelId="{BBE3EBDE-CBB6-4642-BFC1-9F61A9FD0423}" type="presParOf" srcId="{1E9623F4-6904-40FC-BCA6-CFAF2E5D6BA9}" destId="{3FFB34DA-C251-4EFE-A0ED-4239395FAD59}" srcOrd="2" destOrd="0" presId="urn:microsoft.com/office/officeart/2005/8/layout/equation1"/>
    <dgm:cxn modelId="{3506BC68-E9F4-4843-83A8-1A4F2732D628}" type="presParOf" srcId="{1E9623F4-6904-40FC-BCA6-CFAF2E5D6BA9}" destId="{1ADAE03F-BDCF-4185-A2AF-2CEE12C1514A}" srcOrd="3" destOrd="0" presId="urn:microsoft.com/office/officeart/2005/8/layout/equation1"/>
    <dgm:cxn modelId="{676E8FCC-7F9B-4B8D-A908-39841F23503A}" type="presParOf" srcId="{1E9623F4-6904-40FC-BCA6-CFAF2E5D6BA9}" destId="{7DBE1AC8-9A22-42FA-9DF0-553273B73757}" srcOrd="4" destOrd="0" presId="urn:microsoft.com/office/officeart/2005/8/layout/equation1"/>
    <dgm:cxn modelId="{75C633BA-67BC-44B0-8C6F-0B507B483F8D}" type="presParOf" srcId="{1E9623F4-6904-40FC-BCA6-CFAF2E5D6BA9}" destId="{71A7420E-B369-4EF7-A552-F7DE1E29691B}" srcOrd="5" destOrd="0" presId="urn:microsoft.com/office/officeart/2005/8/layout/equation1"/>
    <dgm:cxn modelId="{382AA64E-9FF1-4A0E-975C-CD5456EEA955}" type="presParOf" srcId="{1E9623F4-6904-40FC-BCA6-CFAF2E5D6BA9}" destId="{78AABF74-4840-468D-B287-F840F9BC9297}" srcOrd="6" destOrd="0" presId="urn:microsoft.com/office/officeart/2005/8/layout/equation1"/>
    <dgm:cxn modelId="{A8067E0C-146A-44F3-BC17-B1DDC561F645}" type="presParOf" srcId="{1E9623F4-6904-40FC-BCA6-CFAF2E5D6BA9}" destId="{A65DE9CD-A69A-41C1-BBA6-8D946F019153}" srcOrd="7" destOrd="0" presId="urn:microsoft.com/office/officeart/2005/8/layout/equation1"/>
    <dgm:cxn modelId="{AEC60F2F-34F1-448D-8094-316F3362FF12}" type="presParOf" srcId="{1E9623F4-6904-40FC-BCA6-CFAF2E5D6BA9}" destId="{80E8BBA9-4392-4CB0-85D8-E98232CBC570}" srcOrd="8" destOrd="0" presId="urn:microsoft.com/office/officeart/2005/8/layout/equation1"/>
    <dgm:cxn modelId="{50F7A39D-E3B8-4004-8B3F-907DB071429A}" type="presParOf" srcId="{1E9623F4-6904-40FC-BCA6-CFAF2E5D6BA9}" destId="{07722B48-BE92-41A4-A851-D85F2DC660B4}" srcOrd="9" destOrd="0" presId="urn:microsoft.com/office/officeart/2005/8/layout/equation1"/>
    <dgm:cxn modelId="{F0A7D6A6-4973-46C1-8CA8-4D696FCE4FBD}" type="presParOf" srcId="{1E9623F4-6904-40FC-BCA6-CFAF2E5D6BA9}" destId="{D47055BC-5322-4D7E-80F5-7B0C10370FF7}" srcOrd="10" destOrd="0" presId="urn:microsoft.com/office/officeart/2005/8/layout/equation1"/>
    <dgm:cxn modelId="{FAD5B5E5-FCC0-4093-9EF7-CF8989BA8F25}" type="presParOf" srcId="{1E9623F4-6904-40FC-BCA6-CFAF2E5D6BA9}" destId="{40CEA0E8-BD6B-4676-BD7C-0C0569C1C8A2}" srcOrd="11" destOrd="0" presId="urn:microsoft.com/office/officeart/2005/8/layout/equation1"/>
    <dgm:cxn modelId="{2F5BB38C-1E7B-4634-964B-53BF197766BC}" type="presParOf" srcId="{1E9623F4-6904-40FC-BCA6-CFAF2E5D6BA9}" destId="{74057395-D219-4818-8D13-D06D1EAC642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C74DF-4FF5-4600-BB65-356221B46925}" type="doc">
      <dgm:prSet loTypeId="urn:microsoft.com/office/officeart/2005/8/layout/equation1" loCatId="process" qsTypeId="urn:microsoft.com/office/officeart/2005/8/quickstyle/simple4" qsCatId="simple" csTypeId="urn:microsoft.com/office/officeart/2005/8/colors/accent0_3" csCatId="mainScheme" phldr="1"/>
      <dgm:spPr/>
    </dgm:pt>
    <dgm:pt modelId="{607CEC6C-BCC8-4CDB-A49B-26C295E14551}">
      <dgm:prSet phldrT="[Text]" custT="1"/>
      <dgm:spPr/>
      <dgm:t>
        <a:bodyPr/>
        <a:lstStyle/>
        <a:p>
          <a:r>
            <a:rPr lang="hr-HR" sz="1600" b="1" dirty="0" smtClean="0"/>
            <a:t>Prosjek</a:t>
          </a:r>
          <a:br>
            <a:rPr lang="hr-HR" sz="1600" b="1" dirty="0" smtClean="0"/>
          </a:br>
          <a:r>
            <a:rPr lang="hr-HR" sz="1600" b="1" dirty="0" smtClean="0"/>
            <a:t>5. - 8. raz.</a:t>
          </a:r>
          <a:endParaRPr lang="hr-HR" sz="1600" b="1" dirty="0"/>
        </a:p>
      </dgm:t>
    </dgm:pt>
    <dgm:pt modelId="{CE4174CC-7D60-4B29-B7B6-4AD5E749F822}" type="parTrans" cxnId="{73521312-22E3-4FC3-B3EA-75AF2CEA53CA}">
      <dgm:prSet/>
      <dgm:spPr/>
      <dgm:t>
        <a:bodyPr/>
        <a:lstStyle/>
        <a:p>
          <a:endParaRPr lang="hr-HR"/>
        </a:p>
      </dgm:t>
    </dgm:pt>
    <dgm:pt modelId="{A1EB2FF9-282F-4537-9742-46DDD408E6F5}" type="sibTrans" cxnId="{73521312-22E3-4FC3-B3EA-75AF2CEA53CA}">
      <dgm:prSet/>
      <dgm:spPr/>
      <dgm:t>
        <a:bodyPr/>
        <a:lstStyle/>
        <a:p>
          <a:endParaRPr lang="hr-HR"/>
        </a:p>
      </dgm:t>
    </dgm:pt>
    <dgm:pt modelId="{3AE1AFEE-C28B-4F97-8AB3-09C28FA4980A}">
      <dgm:prSet phldrT="[Text]" custT="1"/>
      <dgm:spPr/>
      <dgm:t>
        <a:bodyPr/>
        <a:lstStyle/>
        <a:p>
          <a:r>
            <a:rPr lang="hr-HR" sz="1600" b="1" dirty="0" smtClean="0"/>
            <a:t>HJ, M, SJ</a:t>
          </a:r>
          <a:br>
            <a:rPr lang="hr-HR" sz="1600" b="1" dirty="0" smtClean="0"/>
          </a:br>
          <a:r>
            <a:rPr lang="hr-HR" sz="1600" b="1" dirty="0" smtClean="0"/>
            <a:t>7. i 8. raz.</a:t>
          </a:r>
          <a:endParaRPr lang="hr-HR" sz="1600" b="1" dirty="0"/>
        </a:p>
      </dgm:t>
    </dgm:pt>
    <dgm:pt modelId="{CA0737AD-56CF-47FE-A33A-54239CD45A10}" type="parTrans" cxnId="{F38038C9-A193-4639-8629-F85BAE311CC9}">
      <dgm:prSet/>
      <dgm:spPr/>
      <dgm:t>
        <a:bodyPr/>
        <a:lstStyle/>
        <a:p>
          <a:endParaRPr lang="hr-HR"/>
        </a:p>
      </dgm:t>
    </dgm:pt>
    <dgm:pt modelId="{CEE0E63C-7B13-456C-8F06-EE5E611E583B}" type="sibTrans" cxnId="{F38038C9-A193-4639-8629-F85BAE311CC9}">
      <dgm:prSet/>
      <dgm:spPr/>
      <dgm:t>
        <a:bodyPr/>
        <a:lstStyle/>
        <a:p>
          <a:endParaRPr lang="hr-HR"/>
        </a:p>
      </dgm:t>
    </dgm:pt>
    <dgm:pt modelId="{DD963703-6C3E-48D9-92F4-05A991E0D764}">
      <dgm:prSet phldrT="[Text]" custT="1"/>
      <dgm:spPr/>
      <dgm:t>
        <a:bodyPr/>
        <a:lstStyle/>
        <a:p>
          <a:r>
            <a:rPr lang="hr-HR" sz="3200" b="1" smtClean="0"/>
            <a:t>50</a:t>
          </a:r>
          <a:r>
            <a:rPr lang="hr-HR" sz="1700" b="1" smtClean="0"/>
            <a:t> </a:t>
          </a:r>
          <a:r>
            <a:rPr lang="hr-HR" sz="1600" b="1" smtClean="0"/>
            <a:t>bodova maks.</a:t>
          </a:r>
          <a:endParaRPr lang="hr-HR" sz="1600" b="1" dirty="0"/>
        </a:p>
      </dgm:t>
    </dgm:pt>
    <dgm:pt modelId="{8443B4CF-B3B2-44AF-9E73-68279EFD574E}" type="parTrans" cxnId="{8F8FA2BC-747C-4E85-B54F-419E11C9F7D7}">
      <dgm:prSet/>
      <dgm:spPr/>
      <dgm:t>
        <a:bodyPr/>
        <a:lstStyle/>
        <a:p>
          <a:endParaRPr lang="hr-HR"/>
        </a:p>
      </dgm:t>
    </dgm:pt>
    <dgm:pt modelId="{5C9716E2-75BA-43D5-A7F2-9A0E0BB584BD}" type="sibTrans" cxnId="{8F8FA2BC-747C-4E85-B54F-419E11C9F7D7}">
      <dgm:prSet/>
      <dgm:spPr/>
      <dgm:t>
        <a:bodyPr/>
        <a:lstStyle/>
        <a:p>
          <a:endParaRPr lang="hr-HR"/>
        </a:p>
      </dgm:t>
    </dgm:pt>
    <dgm:pt modelId="{43923C6F-F5F6-44C6-BD03-63F35F9B0536}" type="pres">
      <dgm:prSet presAssocID="{60AC74DF-4FF5-4600-BB65-356221B46925}" presName="linearFlow" presStyleCnt="0">
        <dgm:presLayoutVars>
          <dgm:dir/>
          <dgm:resizeHandles val="exact"/>
        </dgm:presLayoutVars>
      </dgm:prSet>
      <dgm:spPr/>
    </dgm:pt>
    <dgm:pt modelId="{050D33F2-6217-4D1C-9640-B42A9339C46B}" type="pres">
      <dgm:prSet presAssocID="{607CEC6C-BCC8-4CDB-A49B-26C295E145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BBEE88-2027-43C4-88B0-A549E0C7B428}" type="pres">
      <dgm:prSet presAssocID="{A1EB2FF9-282F-4537-9742-46DDD408E6F5}" presName="spacerL" presStyleCnt="0"/>
      <dgm:spPr/>
    </dgm:pt>
    <dgm:pt modelId="{9AC21A3D-82A0-4CFE-89E8-2498E5D2EF24}" type="pres">
      <dgm:prSet presAssocID="{A1EB2FF9-282F-4537-9742-46DDD408E6F5}" presName="sibTrans" presStyleLbl="sibTrans2D1" presStyleIdx="0" presStyleCnt="2"/>
      <dgm:spPr/>
      <dgm:t>
        <a:bodyPr/>
        <a:lstStyle/>
        <a:p>
          <a:endParaRPr lang="hr-HR"/>
        </a:p>
      </dgm:t>
    </dgm:pt>
    <dgm:pt modelId="{3F77E5A5-41C3-4672-A2A7-1178A4AC326A}" type="pres">
      <dgm:prSet presAssocID="{A1EB2FF9-282F-4537-9742-46DDD408E6F5}" presName="spacerR" presStyleCnt="0"/>
      <dgm:spPr/>
    </dgm:pt>
    <dgm:pt modelId="{E6F8CEFF-A2CD-4C5B-A99F-EF132291373F}" type="pres">
      <dgm:prSet presAssocID="{3AE1AFEE-C28B-4F97-8AB3-09C28FA498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85A88E-6748-4173-998B-DFEAE61BF986}" type="pres">
      <dgm:prSet presAssocID="{CEE0E63C-7B13-456C-8F06-EE5E611E583B}" presName="spacerL" presStyleCnt="0"/>
      <dgm:spPr/>
    </dgm:pt>
    <dgm:pt modelId="{142E6AAF-7FBD-4A93-9401-644AD690485C}" type="pres">
      <dgm:prSet presAssocID="{CEE0E63C-7B13-456C-8F06-EE5E611E583B}" presName="sibTrans" presStyleLbl="sibTrans2D1" presStyleIdx="1" presStyleCnt="2"/>
      <dgm:spPr/>
      <dgm:t>
        <a:bodyPr/>
        <a:lstStyle/>
        <a:p>
          <a:endParaRPr lang="hr-HR"/>
        </a:p>
      </dgm:t>
    </dgm:pt>
    <dgm:pt modelId="{A1243739-A76C-4A0E-8B78-74BC7A117B4F}" type="pres">
      <dgm:prSet presAssocID="{CEE0E63C-7B13-456C-8F06-EE5E611E583B}" presName="spacerR" presStyleCnt="0"/>
      <dgm:spPr/>
    </dgm:pt>
    <dgm:pt modelId="{99848A25-E52B-42FA-989A-456C2B9850ED}" type="pres">
      <dgm:prSet presAssocID="{DD963703-6C3E-48D9-92F4-05A991E0D7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AE6A7A-2A03-4301-BFF7-D2BFAC0833E0}" type="presOf" srcId="{CEE0E63C-7B13-456C-8F06-EE5E611E583B}" destId="{142E6AAF-7FBD-4A93-9401-644AD690485C}" srcOrd="0" destOrd="0" presId="urn:microsoft.com/office/officeart/2005/8/layout/equation1"/>
    <dgm:cxn modelId="{042FF29D-063E-49B4-BD6A-2963A2077A03}" type="presOf" srcId="{A1EB2FF9-282F-4537-9742-46DDD408E6F5}" destId="{9AC21A3D-82A0-4CFE-89E8-2498E5D2EF24}" srcOrd="0" destOrd="0" presId="urn:microsoft.com/office/officeart/2005/8/layout/equation1"/>
    <dgm:cxn modelId="{852AB467-F660-45D0-8E5F-1C984EF61CF9}" type="presOf" srcId="{DD963703-6C3E-48D9-92F4-05A991E0D764}" destId="{99848A25-E52B-42FA-989A-456C2B9850ED}" srcOrd="0" destOrd="0" presId="urn:microsoft.com/office/officeart/2005/8/layout/equation1"/>
    <dgm:cxn modelId="{D8928B3C-FA1F-4E72-98A6-AC97DA1546AE}" type="presOf" srcId="{607CEC6C-BCC8-4CDB-A49B-26C295E14551}" destId="{050D33F2-6217-4D1C-9640-B42A9339C46B}" srcOrd="0" destOrd="0" presId="urn:microsoft.com/office/officeart/2005/8/layout/equation1"/>
    <dgm:cxn modelId="{7C0C120A-FC5A-4717-A9A3-0EB8D78C659A}" type="presOf" srcId="{3AE1AFEE-C28B-4F97-8AB3-09C28FA4980A}" destId="{E6F8CEFF-A2CD-4C5B-A99F-EF132291373F}" srcOrd="0" destOrd="0" presId="urn:microsoft.com/office/officeart/2005/8/layout/equation1"/>
    <dgm:cxn modelId="{8F8FA2BC-747C-4E85-B54F-419E11C9F7D7}" srcId="{60AC74DF-4FF5-4600-BB65-356221B46925}" destId="{DD963703-6C3E-48D9-92F4-05A991E0D764}" srcOrd="2" destOrd="0" parTransId="{8443B4CF-B3B2-44AF-9E73-68279EFD574E}" sibTransId="{5C9716E2-75BA-43D5-A7F2-9A0E0BB584BD}"/>
    <dgm:cxn modelId="{F38038C9-A193-4639-8629-F85BAE311CC9}" srcId="{60AC74DF-4FF5-4600-BB65-356221B46925}" destId="{3AE1AFEE-C28B-4F97-8AB3-09C28FA4980A}" srcOrd="1" destOrd="0" parTransId="{CA0737AD-56CF-47FE-A33A-54239CD45A10}" sibTransId="{CEE0E63C-7B13-456C-8F06-EE5E611E583B}"/>
    <dgm:cxn modelId="{73521312-22E3-4FC3-B3EA-75AF2CEA53CA}" srcId="{60AC74DF-4FF5-4600-BB65-356221B46925}" destId="{607CEC6C-BCC8-4CDB-A49B-26C295E14551}" srcOrd="0" destOrd="0" parTransId="{CE4174CC-7D60-4B29-B7B6-4AD5E749F822}" sibTransId="{A1EB2FF9-282F-4537-9742-46DDD408E6F5}"/>
    <dgm:cxn modelId="{CEADEC2B-193D-4D09-ABE2-98E47C7F50EB}" type="presOf" srcId="{60AC74DF-4FF5-4600-BB65-356221B46925}" destId="{43923C6F-F5F6-44C6-BD03-63F35F9B0536}" srcOrd="0" destOrd="0" presId="urn:microsoft.com/office/officeart/2005/8/layout/equation1"/>
    <dgm:cxn modelId="{02726E6C-9751-454D-AF43-DD7819E887F7}" type="presParOf" srcId="{43923C6F-F5F6-44C6-BD03-63F35F9B0536}" destId="{050D33F2-6217-4D1C-9640-B42A9339C46B}" srcOrd="0" destOrd="0" presId="urn:microsoft.com/office/officeart/2005/8/layout/equation1"/>
    <dgm:cxn modelId="{C7654870-33FB-46BC-A569-C9623ED5A222}" type="presParOf" srcId="{43923C6F-F5F6-44C6-BD03-63F35F9B0536}" destId="{98BBEE88-2027-43C4-88B0-A549E0C7B428}" srcOrd="1" destOrd="0" presId="urn:microsoft.com/office/officeart/2005/8/layout/equation1"/>
    <dgm:cxn modelId="{3C85C039-6762-4BFB-8613-ADD3FCC7963A}" type="presParOf" srcId="{43923C6F-F5F6-44C6-BD03-63F35F9B0536}" destId="{9AC21A3D-82A0-4CFE-89E8-2498E5D2EF24}" srcOrd="2" destOrd="0" presId="urn:microsoft.com/office/officeart/2005/8/layout/equation1"/>
    <dgm:cxn modelId="{0B9DA56D-2545-4139-AF2F-CE887F27542A}" type="presParOf" srcId="{43923C6F-F5F6-44C6-BD03-63F35F9B0536}" destId="{3F77E5A5-41C3-4672-A2A7-1178A4AC326A}" srcOrd="3" destOrd="0" presId="urn:microsoft.com/office/officeart/2005/8/layout/equation1"/>
    <dgm:cxn modelId="{9DD7A41D-237C-40E6-985D-98E4FA8137FC}" type="presParOf" srcId="{43923C6F-F5F6-44C6-BD03-63F35F9B0536}" destId="{E6F8CEFF-A2CD-4C5B-A99F-EF132291373F}" srcOrd="4" destOrd="0" presId="urn:microsoft.com/office/officeart/2005/8/layout/equation1"/>
    <dgm:cxn modelId="{D8E372AA-76CB-4EB4-B334-9FDDDDDB3406}" type="presParOf" srcId="{43923C6F-F5F6-44C6-BD03-63F35F9B0536}" destId="{A785A88E-6748-4173-998B-DFEAE61BF986}" srcOrd="5" destOrd="0" presId="urn:microsoft.com/office/officeart/2005/8/layout/equation1"/>
    <dgm:cxn modelId="{535C4465-1968-43F2-A9A1-5458F1867556}" type="presParOf" srcId="{43923C6F-F5F6-44C6-BD03-63F35F9B0536}" destId="{142E6AAF-7FBD-4A93-9401-644AD690485C}" srcOrd="6" destOrd="0" presId="urn:microsoft.com/office/officeart/2005/8/layout/equation1"/>
    <dgm:cxn modelId="{5E5AFC75-0586-4A36-8F6C-4A1DC3211F28}" type="presParOf" srcId="{43923C6F-F5F6-44C6-BD03-63F35F9B0536}" destId="{A1243739-A76C-4A0E-8B78-74BC7A117B4F}" srcOrd="7" destOrd="0" presId="urn:microsoft.com/office/officeart/2005/8/layout/equation1"/>
    <dgm:cxn modelId="{40A59529-1B66-4FB9-BA74-3F95D2E3C947}" type="presParOf" srcId="{43923C6F-F5F6-44C6-BD03-63F35F9B0536}" destId="{99848A25-E52B-42FA-989A-456C2B9850E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D04EB-AA63-40CA-AD33-CFFCCA0B28C4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82C5E8-2295-41A8-A269-933DC33365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5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/>
              <a:t>Trenutno </a:t>
            </a:r>
            <a:r>
              <a:rPr lang="hr-HR" b="0" dirty="0" smtClean="0"/>
              <a:t>radno vrijeme</a:t>
            </a:r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1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059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40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sz="1050" dirty="0" smtClean="0"/>
              <a:t>IP, PP, POS – posebne ljestvice poretka (mišljenje</a:t>
            </a:r>
            <a:r>
              <a:rPr lang="hr-HR" sz="1050" baseline="0" dirty="0" smtClean="0"/>
              <a:t> HZZ-a)</a:t>
            </a:r>
            <a:endParaRPr lang="hr-HR" sz="1050" dirty="0" smtClean="0"/>
          </a:p>
          <a:p>
            <a:pPr marL="171450" indent="-171450">
              <a:buFontTx/>
              <a:buChar char="-"/>
            </a:pPr>
            <a:r>
              <a:rPr lang="hr-HR" sz="1050" baseline="0" dirty="0" smtClean="0"/>
              <a:t>Nacionalna strategija za uključivanje Roma (preporuka Vijeća romske nacionalne manjine odnosno registrirane romske udruge)</a:t>
            </a:r>
          </a:p>
          <a:p>
            <a:pPr marL="171450" indent="-171450">
              <a:buFontTx/>
              <a:buChar char="-"/>
            </a:pPr>
            <a:r>
              <a:rPr lang="hr-HR" sz="1050" baseline="0" dirty="0" smtClean="0"/>
              <a:t>Otežani uvjeti obrazovanja – 1 bod (nadležni Centar za </a:t>
            </a:r>
            <a:r>
              <a:rPr lang="hr-HR" sz="1050" baseline="0" smtClean="0"/>
              <a:t>socijalnu skrb)</a:t>
            </a:r>
            <a:endParaRPr lang="hr-HR" sz="1050" baseline="0" dirty="0" smtClean="0"/>
          </a:p>
          <a:p>
            <a:pPr marL="171450" indent="-171450">
              <a:buFontTx/>
              <a:buChar char="-"/>
            </a:pPr>
            <a:r>
              <a:rPr lang="hr-HR" sz="1050" baseline="0" dirty="0" smtClean="0"/>
              <a:t>Zdravstvene teškoće – 1 bod (mišljenje HZZ-a)</a:t>
            </a:r>
            <a:endParaRPr lang="hr-HR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00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= kandidat koji je OŠ završio prema rješenju </a:t>
            </a:r>
            <a:r>
              <a:rPr lang="hr-HR" baseline="0" dirty="0" smtClean="0"/>
              <a:t>o primjerenom programu obrazovanja (</a:t>
            </a:r>
            <a:r>
              <a:rPr lang="hr-HR" dirty="0" smtClean="0"/>
              <a:t>Gradski</a:t>
            </a:r>
            <a:r>
              <a:rPr lang="hr-HR" baseline="0" dirty="0" smtClean="0"/>
              <a:t> ured za obrazovanje, kulturu i sport Grada Zagreba)</a:t>
            </a:r>
          </a:p>
          <a:p>
            <a:r>
              <a:rPr lang="hr-HR" baseline="0" dirty="0" smtClean="0"/>
              <a:t>- Pravo upisa – broj kandidata sukladan Državnom u pedagoškom standardu srednjoškolskoga sustava odgoja i obrazovanja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709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43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6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Sportski odjeli – uvjeti:</a:t>
            </a:r>
          </a:p>
          <a:p>
            <a:pPr marL="171450" indent="-171450">
              <a:buFontTx/>
              <a:buChar char="-"/>
            </a:pPr>
            <a:r>
              <a:rPr lang="hr-HR" dirty="0" smtClean="0"/>
              <a:t>rang-lista određenog sportskog</a:t>
            </a:r>
            <a:r>
              <a:rPr lang="hr-HR" baseline="0" dirty="0" smtClean="0"/>
              <a:t> saveza (do 187 bodova)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zajednički element vrednovanja (do 80 bodova)</a:t>
            </a:r>
          </a:p>
          <a:p>
            <a:pPr marL="0" indent="0">
              <a:buFontTx/>
              <a:buNone/>
            </a:pPr>
            <a:r>
              <a:rPr lang="hr-HR" baseline="0" dirty="0" smtClean="0"/>
              <a:t>→ Maksimalno 267 bodova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40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039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270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26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8DEF3-7116-48E2-9911-6649DC3C417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S: stavila</a:t>
            </a:r>
            <a:r>
              <a:rPr lang="hr-HR" baseline="0" dirty="0" smtClean="0"/>
              <a:t> bih umjesto informatička podrška : e-alati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8068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654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998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95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32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60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55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2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7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hr-H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46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64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/>
              <a:pPr>
                <a:defRPr/>
              </a:pPr>
              <a:t>3.12.2016.</a:t>
            </a:fld>
            <a:endParaRPr lang="hr-H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5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3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3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7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1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80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4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91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3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19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0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11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3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17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71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0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8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1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76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98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58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5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82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5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6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6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88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8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2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09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6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/>
              <a:pPr>
                <a:defRPr/>
              </a:pPr>
              <a:t>3.12.2016.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3.12.2016.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clipart.com/clipart-view/Clipart/Culinary/cook-holding-covered-food-dish_jpg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hyperlink" Target="http://classroomclipart.com/clipart-view/Clipart/Culinary/chef-holding-covered-plate-color_jpg.htm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clipart.com/clipart-view/Clipart/Occupation/plumber-with-tools_jpg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clipart.com/clipart-view/Animations/Science/student_volcano_science_project_5C_gif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jpeg"/><Relationship Id="rId5" Type="http://schemas.openxmlformats.org/officeDocument/2006/relationships/hyperlink" Target="http://classroomclipart.com/clipart-view/Clipart/Sports/Soccer_Clipart/soccer-player-kicking-the-ball-131_jpg.htm" TargetMode="Externa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clipart.com/clipart-view/Clipart/Education/team_teaching_jpg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isok-zagreb2@hzz.hr" TargetMode="External"/><Relationship Id="rId2" Type="http://schemas.openxmlformats.org/officeDocument/2006/relationships/hyperlink" Target="mailto:cisok-zagreb1@hzz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https://encrypted-tbn2.gstatic.com/images?q=tbn:ANd9GcQxgF-JceeXtDsteKokepGBmDs3QjED5utdyV85-drSQ24u1J-nOl2xkU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092825"/>
            <a:ext cx="1004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43808" y="764704"/>
            <a:ext cx="630019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Centar </a:t>
            </a:r>
            <a:r>
              <a:rPr lang="hr-HR" sz="3200" b="1" dirty="0">
                <a:solidFill>
                  <a:schemeClr val="bg1"/>
                </a:solidFill>
              </a:rPr>
              <a:t>za </a:t>
            </a:r>
            <a:r>
              <a:rPr lang="hr-HR" sz="3200" b="1" dirty="0" smtClean="0">
                <a:solidFill>
                  <a:schemeClr val="bg1"/>
                </a:solidFill>
              </a:rPr>
              <a:t>informiranje</a:t>
            </a:r>
          </a:p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i </a:t>
            </a:r>
            <a:r>
              <a:rPr lang="hr-HR" sz="3200" b="1" dirty="0">
                <a:solidFill>
                  <a:schemeClr val="bg1"/>
                </a:solidFill>
              </a:rPr>
              <a:t>savjetovanje o </a:t>
            </a:r>
            <a:r>
              <a:rPr lang="hr-HR" sz="3200" b="1" dirty="0" smtClean="0">
                <a:solidFill>
                  <a:schemeClr val="bg1"/>
                </a:solidFill>
              </a:rPr>
              <a:t>karijeri </a:t>
            </a:r>
          </a:p>
          <a:p>
            <a:pPr algn="ctr"/>
            <a:endParaRPr lang="hr-HR" sz="4400" dirty="0">
              <a:solidFill>
                <a:schemeClr val="bg1"/>
              </a:solidFill>
            </a:endParaRPr>
          </a:p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Pomoć i savjetovanje u odabiru srednje škole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921471" y="5428555"/>
            <a:ext cx="6144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Zagreb</a:t>
            </a:r>
            <a:r>
              <a:rPr lang="hr-HR">
                <a:solidFill>
                  <a:schemeClr val="bg1"/>
                </a:solidFill>
              </a:rPr>
              <a:t>, </a:t>
            </a:r>
            <a:r>
              <a:rPr lang="hr-HR" smtClean="0">
                <a:solidFill>
                  <a:schemeClr val="bg1"/>
                </a:solidFill>
              </a:rPr>
              <a:t>2016.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pPr algn="just"/>
            <a:r>
              <a:rPr lang="hr-HR" sz="1200" dirty="0">
                <a:solidFill>
                  <a:schemeClr val="bg1"/>
                </a:solidFill>
              </a:rPr>
              <a:t>Cjelokupni sadržaj </a:t>
            </a:r>
            <a:r>
              <a:rPr lang="hr-HR" sz="1200" dirty="0" smtClean="0">
                <a:solidFill>
                  <a:schemeClr val="bg1"/>
                </a:solidFill>
              </a:rPr>
              <a:t>prezentacije je zaštićen </a:t>
            </a:r>
            <a:r>
              <a:rPr lang="hr-HR" sz="1200" dirty="0">
                <a:solidFill>
                  <a:schemeClr val="bg1"/>
                </a:solidFill>
              </a:rPr>
              <a:t>autorskim pravima. </a:t>
            </a:r>
            <a:endParaRPr lang="hr-HR" sz="1200" dirty="0" smtClean="0">
              <a:solidFill>
                <a:schemeClr val="bg1"/>
              </a:solidFill>
            </a:endParaRPr>
          </a:p>
          <a:p>
            <a:pPr algn="just"/>
            <a:r>
              <a:rPr lang="hr-HR" sz="1200" dirty="0" smtClean="0">
                <a:solidFill>
                  <a:schemeClr val="bg1"/>
                </a:solidFill>
              </a:rPr>
              <a:t>Nije </a:t>
            </a:r>
            <a:r>
              <a:rPr lang="hr-HR" sz="1200" dirty="0">
                <a:solidFill>
                  <a:schemeClr val="bg1"/>
                </a:solidFill>
              </a:rPr>
              <a:t>dozvoljeno korištenje (u cijelosti ili dijelom), prenošenje (elektronsko ili na drugi način), izmjena, </a:t>
            </a:r>
            <a:r>
              <a:rPr lang="hr-HR" sz="1200" dirty="0" smtClean="0">
                <a:solidFill>
                  <a:schemeClr val="bg1"/>
                </a:solidFill>
              </a:rPr>
              <a:t>ili </a:t>
            </a:r>
            <a:r>
              <a:rPr lang="hr-HR" sz="1200" dirty="0">
                <a:solidFill>
                  <a:schemeClr val="bg1"/>
                </a:solidFill>
              </a:rPr>
              <a:t>upotreba ovih </a:t>
            </a:r>
            <a:r>
              <a:rPr lang="hr-HR" sz="1200" dirty="0" smtClean="0">
                <a:solidFill>
                  <a:schemeClr val="bg1"/>
                </a:solidFill>
              </a:rPr>
              <a:t>sadržaja </a:t>
            </a:r>
            <a:r>
              <a:rPr lang="hr-HR" sz="1200" dirty="0">
                <a:solidFill>
                  <a:schemeClr val="bg1"/>
                </a:solidFill>
              </a:rPr>
              <a:t>bilo za javne bilo za komercijalne svrhe </a:t>
            </a:r>
            <a:r>
              <a:rPr lang="hr-HR" sz="1200" dirty="0" smtClean="0">
                <a:solidFill>
                  <a:schemeClr val="bg1"/>
                </a:solidFill>
              </a:rPr>
              <a:t>bez </a:t>
            </a:r>
            <a:r>
              <a:rPr lang="hr-HR" sz="1200" dirty="0">
                <a:solidFill>
                  <a:schemeClr val="bg1"/>
                </a:solidFill>
              </a:rPr>
              <a:t>prethodnog pismenog odobrenja </a:t>
            </a:r>
            <a:r>
              <a:rPr lang="hr-HR" sz="1200" dirty="0" smtClean="0">
                <a:solidFill>
                  <a:schemeClr val="bg1"/>
                </a:solidFill>
              </a:rPr>
              <a:t>CISOK-a i HZZ-a</a:t>
            </a:r>
            <a:endParaRPr lang="hr-HR" sz="1200" dirty="0">
              <a:solidFill>
                <a:schemeClr val="bg1"/>
              </a:solidFill>
            </a:endParaRPr>
          </a:p>
        </p:txBody>
      </p:sp>
      <p:pic>
        <p:nvPicPr>
          <p:cNvPr id="14340" name="Picture 7" descr="logo.png"/>
          <p:cNvPicPr>
            <a:picLocks noChangeAspect="1" noChangeArrowheads="1"/>
          </p:cNvPicPr>
          <p:nvPr/>
        </p:nvPicPr>
        <p:blipFill>
          <a:blip r:embed="rId3"/>
          <a:srcRect r="4167" b="14055"/>
          <a:stretch>
            <a:fillRect/>
          </a:stretch>
        </p:blipFill>
        <p:spPr bwMode="auto">
          <a:xfrm>
            <a:off x="0" y="5976938"/>
            <a:ext cx="1584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712968" cy="1368152"/>
          </a:xfrm>
        </p:spPr>
        <p:txBody>
          <a:bodyPr>
            <a:noAutofit/>
          </a:bodyPr>
          <a:lstStyle/>
          <a:p>
            <a:pPr algn="l"/>
            <a:r>
              <a:rPr lang="hr-HR" sz="4000" b="1" dirty="0" smtClean="0">
                <a:solidFill>
                  <a:srgbClr val="00B0F0"/>
                </a:solidFill>
              </a:rPr>
              <a:t>O čemu je važno voditi računa prilikom odabira srednje škole:</a:t>
            </a:r>
            <a:endParaRPr lang="hr-HR" sz="4000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5225" cy="46704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o vrijednostima </a:t>
            </a:r>
            <a:r>
              <a:rPr lang="hr-HR" sz="2600" dirty="0" smtClean="0"/>
              <a:t>– što je učeniku važno?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o interesima </a:t>
            </a:r>
            <a:r>
              <a:rPr lang="hr-HR" sz="2600" dirty="0" smtClean="0"/>
              <a:t>– što ga zanima?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o sposobnostima </a:t>
            </a:r>
            <a:r>
              <a:rPr lang="hr-HR" sz="2600" dirty="0" smtClean="0"/>
              <a:t>– u čemu je dobar?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o osobinama </a:t>
            </a:r>
            <a:r>
              <a:rPr lang="hr-HR" sz="2600" dirty="0" smtClean="0"/>
              <a:t>– kakav je kao osoba?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o zdravlju </a:t>
            </a:r>
            <a:r>
              <a:rPr lang="hr-HR" sz="2600" dirty="0" smtClean="0"/>
              <a:t>– zdravstvena </a:t>
            </a:r>
            <a:r>
              <a:rPr lang="hr-HR" sz="2600" dirty="0"/>
              <a:t>ograničenja za pojedina zanimanja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želiš li studirati ili se zaposliti nakon srednje škole</a:t>
            </a:r>
          </a:p>
          <a:p>
            <a:pPr>
              <a:buFont typeface="Wingdings" pitchFamily="2" charset="2"/>
              <a:buChar char="Ø"/>
            </a:pPr>
            <a:r>
              <a:rPr lang="hr-HR" sz="2600" b="1" dirty="0" smtClean="0"/>
              <a:t>koliko je određeno zanimanje </a:t>
            </a:r>
            <a:r>
              <a:rPr lang="hr-HR" sz="2600" b="1" dirty="0" err="1" smtClean="0"/>
              <a:t>zapošljivo</a:t>
            </a:r>
            <a:endParaRPr lang="hr-HR" sz="2600" b="1" dirty="0" smtClean="0"/>
          </a:p>
          <a:p>
            <a:pPr marL="0" indent="0">
              <a:buNone/>
            </a:pPr>
            <a:r>
              <a:rPr lang="hr-HR" sz="2600" b="1" dirty="0"/>
              <a:t>	</a:t>
            </a:r>
            <a:r>
              <a:rPr lang="hr-HR" sz="2600" b="1" dirty="0" smtClean="0"/>
              <a:t>	</a:t>
            </a:r>
            <a:r>
              <a:rPr lang="hr-HR" sz="2600" dirty="0" smtClean="0"/>
              <a:t>– koliko će brzo naći posao s tim zvanjem?</a:t>
            </a:r>
          </a:p>
        </p:txBody>
      </p:sp>
    </p:spTree>
    <p:extLst>
      <p:ext uri="{BB962C8B-B14F-4D97-AF65-F5344CB8AC3E}">
        <p14:creationId xmlns:p14="http://schemas.microsoft.com/office/powerpoint/2010/main" val="13131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>ODABIR SREDNJE ŠKOLE</a:t>
            </a:r>
            <a:endParaRPr lang="hr-HR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700808"/>
            <a:ext cx="7772262" cy="453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/>
              <a:t>i</a:t>
            </a:r>
            <a:r>
              <a:rPr lang="hr-HR" sz="2800" dirty="0" smtClean="0"/>
              <a:t>nformirati se o </a:t>
            </a:r>
            <a:r>
              <a:rPr lang="hr-HR" sz="2800" b="1" dirty="0" smtClean="0"/>
              <a:t>vrstama škola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/>
              <a:t>i</a:t>
            </a:r>
            <a:r>
              <a:rPr lang="hr-HR" sz="2800" dirty="0" smtClean="0"/>
              <a:t>nformirati se </a:t>
            </a:r>
            <a:r>
              <a:rPr lang="hr-HR" sz="2800" b="1" dirty="0" smtClean="0"/>
              <a:t>o obrazovnim programima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b="1" dirty="0" smtClean="0"/>
              <a:t>posjetiti škole </a:t>
            </a:r>
            <a:r>
              <a:rPr lang="hr-HR" sz="2800" dirty="0" smtClean="0"/>
              <a:t>o kojima razmišlja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b="1" dirty="0" smtClean="0"/>
              <a:t>DOJDI OSMAŠ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/>
              <a:t>saznati</a:t>
            </a:r>
            <a:r>
              <a:rPr lang="hr-HR" sz="2800" b="1" dirty="0" smtClean="0"/>
              <a:t> informacije o upisima</a:t>
            </a:r>
          </a:p>
          <a:p>
            <a:pPr marL="35560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800" b="1" dirty="0" smtClean="0"/>
              <a:t>	(bodovni prag, predmeti, dodatni 	uvjeti)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/>
              <a:t>raspitati se o </a:t>
            </a:r>
            <a:r>
              <a:rPr lang="hr-HR" sz="2800" b="1" dirty="0"/>
              <a:t>stanju na tržištu rada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 smtClean="0"/>
              <a:t>raspitati se o </a:t>
            </a:r>
            <a:r>
              <a:rPr lang="hr-HR" sz="2800" b="1" dirty="0" smtClean="0"/>
              <a:t>stipendijama</a:t>
            </a:r>
          </a:p>
        </p:txBody>
      </p:sp>
      <p:pic>
        <p:nvPicPr>
          <p:cNvPr id="4" name="Picture 4" descr="srednja_skol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0" y="4625752"/>
            <a:ext cx="25284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Najčešće pogreške 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</a:rPr>
              <a:t>pri izboru </a:t>
            </a:r>
            <a:r>
              <a:rPr lang="hr-HR" sz="3600" b="1" dirty="0" smtClean="0">
                <a:solidFill>
                  <a:srgbClr val="00B0F0"/>
                </a:solidFill>
              </a:rPr>
              <a:t>zanimanja/škole</a:t>
            </a:r>
            <a:r>
              <a:rPr lang="hr-HR" sz="3600" b="1" dirty="0">
                <a:solidFill>
                  <a:srgbClr val="00B0F0"/>
                </a:solidFill>
              </a:rPr>
              <a:t>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781128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nepoznavanje zanimanja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jednostrano poznavanje zanimanja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precjenjivanje i podcjenjivanje vlastitih sposobnosti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izbor škole radi prijateljstva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najbliža škola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>
                <a:latin typeface="Arial" pitchFamily="34" charset="0"/>
                <a:ea typeface="Verdana" pitchFamily="34" charset="0"/>
                <a:cs typeface="Arial" pitchFamily="34" charset="0"/>
              </a:rPr>
              <a:t>moderna zanimanja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hr-HR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muška </a:t>
            </a:r>
            <a:r>
              <a:rPr lang="hr-HR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 </a:t>
            </a:r>
            <a:r>
              <a:rPr lang="hr-HR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ženska zanimanja</a:t>
            </a:r>
            <a:endParaRPr lang="hr-HR" sz="28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124" name="Picture 4" descr="Click to 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91" y="3861048"/>
            <a:ext cx="2011678" cy="18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ick to vie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38749"/>
            <a:ext cx="15049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864"/>
            <a:ext cx="6866111" cy="6688136"/>
          </a:xfrm>
        </p:spPr>
      </p:pic>
    </p:spTree>
    <p:extLst>
      <p:ext uri="{BB962C8B-B14F-4D97-AF65-F5344CB8AC3E}">
        <p14:creationId xmlns:p14="http://schemas.microsoft.com/office/powerpoint/2010/main" val="2743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52048" cy="3200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hr-HR" sz="2800" dirty="0" smtClean="0"/>
              <a:t>četverogodišnje </a:t>
            </a:r>
            <a:r>
              <a:rPr lang="hr-HR" sz="2800" dirty="0"/>
              <a:t>općeobrazovne </a:t>
            </a:r>
            <a:r>
              <a:rPr lang="hr-HR" sz="2800" dirty="0" smtClean="0"/>
              <a:t>škole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b="1" dirty="0" smtClean="0"/>
              <a:t>opće</a:t>
            </a:r>
            <a:r>
              <a:rPr lang="hr-HR" sz="2800" dirty="0" smtClean="0"/>
              <a:t>, </a:t>
            </a:r>
            <a:r>
              <a:rPr lang="hr-HR" sz="2800" b="1" dirty="0"/>
              <a:t>jezične</a:t>
            </a:r>
            <a:r>
              <a:rPr lang="hr-HR" sz="2800" dirty="0"/>
              <a:t>, </a:t>
            </a:r>
            <a:r>
              <a:rPr lang="hr-HR" sz="2800" b="1" dirty="0" smtClean="0"/>
              <a:t>klasične</a:t>
            </a:r>
            <a:r>
              <a:rPr lang="hr-HR" sz="2800" dirty="0" smtClean="0"/>
              <a:t>, </a:t>
            </a:r>
            <a:r>
              <a:rPr lang="hr-HR" sz="2800" b="1" dirty="0"/>
              <a:t>prirodoslovne</a:t>
            </a:r>
            <a:r>
              <a:rPr lang="hr-HR" sz="2800" dirty="0"/>
              <a:t> i </a:t>
            </a:r>
            <a:r>
              <a:rPr lang="hr-HR" sz="2800" b="1" dirty="0" smtClean="0"/>
              <a:t>prirodoslovno-matematičke</a:t>
            </a:r>
            <a:endParaRPr lang="hr-HR" sz="2800" dirty="0"/>
          </a:p>
          <a:p>
            <a:pPr algn="just">
              <a:buFont typeface="Wingdings" pitchFamily="2" charset="2"/>
              <a:buChar char="Ø"/>
            </a:pPr>
            <a:r>
              <a:rPr lang="hr-HR" sz="2800" dirty="0"/>
              <a:t>g</a:t>
            </a:r>
            <a:r>
              <a:rPr lang="hr-HR" sz="2800" dirty="0" smtClean="0"/>
              <a:t>imnazijski </a:t>
            </a:r>
            <a:r>
              <a:rPr lang="hr-HR" sz="2800" dirty="0"/>
              <a:t>programi </a:t>
            </a:r>
            <a:r>
              <a:rPr lang="hr-HR" sz="2800" dirty="0" smtClean="0"/>
              <a:t>ne </a:t>
            </a:r>
            <a:r>
              <a:rPr lang="hr-HR" sz="2800" dirty="0"/>
              <a:t>osposobljavaju </a:t>
            </a:r>
            <a:r>
              <a:rPr lang="hr-HR" sz="2800" dirty="0" smtClean="0"/>
              <a:t>za konkretno </a:t>
            </a:r>
            <a:r>
              <a:rPr lang="hr-HR" sz="2800" dirty="0"/>
              <a:t>zanimanje, već </a:t>
            </a:r>
            <a:r>
              <a:rPr lang="hr-HR" sz="2800" u="sng" dirty="0" smtClean="0"/>
              <a:t>pripremaju </a:t>
            </a:r>
            <a:r>
              <a:rPr lang="hr-HR" sz="2800" u="sng" dirty="0"/>
              <a:t>za nastavak obrazovanja</a:t>
            </a:r>
            <a:r>
              <a:rPr lang="hr-HR" sz="2800" dirty="0"/>
              <a:t> na nekoj od visokoškolskih </a:t>
            </a:r>
            <a:r>
              <a:rPr lang="hr-HR" sz="2800" dirty="0" smtClean="0"/>
              <a:t>ustanova</a:t>
            </a:r>
          </a:p>
          <a:p>
            <a:pPr algn="just">
              <a:buFont typeface="Wingdings" pitchFamily="2" charset="2"/>
              <a:buChar char="Ø"/>
            </a:pPr>
            <a:r>
              <a:rPr lang="hr-HR" sz="2800" dirty="0"/>
              <a:t>z</a:t>
            </a:r>
            <a:r>
              <a:rPr lang="hr-HR" sz="2800" dirty="0" smtClean="0"/>
              <a:t>avršavaju polaganjem državne mature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-4512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3399FF"/>
                </a:solidFill>
                <a:latin typeface="Arial"/>
              </a:rPr>
              <a:t>GIMNAZIJE</a:t>
            </a:r>
            <a:r>
              <a:rPr lang="hr-HR" sz="2800" b="1" dirty="0">
                <a:solidFill>
                  <a:prstClr val="black"/>
                </a:solidFill>
                <a:latin typeface="Arial"/>
              </a:rPr>
              <a:t> 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imajvald\Desktop\TN_student_study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47923"/>
            <a:ext cx="23495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8175"/>
            <a:ext cx="2590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00B0F0"/>
                </a:solidFill>
              </a:rPr>
              <a:t>EKSPERIMENTALNI PROGRAMI STRUKOVNIH GIMNAZIJA</a:t>
            </a:r>
            <a:endParaRPr lang="hr-HR" sz="2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Ekonomska gimnazija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Tehnička gimnazija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Turistička gimnazija</a:t>
            </a:r>
          </a:p>
          <a:p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Priprema za nastavak obrazovanja na nekoj od visokoškolskoj ustanovi  </a:t>
            </a:r>
            <a:endParaRPr lang="hr-HR" sz="2400" dirty="0"/>
          </a:p>
        </p:txBody>
      </p:sp>
      <p:pic>
        <p:nvPicPr>
          <p:cNvPr id="4" name="Picture 3" descr="C:\Users\imajvald\Desktop\TN_girl-raising-hand-in-classroom-sitting-at-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4765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991200" cy="5715000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>
                <a:solidFill>
                  <a:srgbClr val="00B0F0"/>
                </a:solidFill>
              </a:rPr>
              <a:t>Četverogodišnje i petogodišnje škole: </a:t>
            </a:r>
          </a:p>
          <a:p>
            <a:pPr>
              <a:buFont typeface="Wingdings" pitchFamily="2" charset="2"/>
              <a:buChar char="Ø"/>
            </a:pPr>
            <a:r>
              <a:rPr lang="vi-VN" sz="2800" dirty="0" smtClean="0"/>
              <a:t>osigura</a:t>
            </a:r>
            <a:r>
              <a:rPr lang="hr-HR" sz="2800" dirty="0" err="1" smtClean="0"/>
              <a:t>vaju</a:t>
            </a:r>
            <a:r>
              <a:rPr lang="vi-VN" sz="2800" dirty="0" smtClean="0"/>
              <a:t> dobro </a:t>
            </a:r>
            <a:r>
              <a:rPr lang="vi-VN" sz="2800" dirty="0"/>
              <a:t>opće i stručno obrazovanje iz određenog područja kako bi </a:t>
            </a:r>
            <a:r>
              <a:rPr lang="vi-VN" sz="2800" dirty="0" smtClean="0"/>
              <a:t>osposobili </a:t>
            </a:r>
            <a:r>
              <a:rPr lang="hr-HR" sz="2800" dirty="0" smtClean="0"/>
              <a:t>učenike </a:t>
            </a:r>
            <a:r>
              <a:rPr lang="vi-VN" sz="2800" dirty="0" smtClean="0"/>
              <a:t>za </a:t>
            </a:r>
            <a:r>
              <a:rPr lang="vi-VN" sz="2800" dirty="0"/>
              <a:t>obavljanje poslova određenog </a:t>
            </a:r>
            <a:r>
              <a:rPr lang="vi-VN" sz="2800" dirty="0" smtClean="0"/>
              <a:t>zanimanja</a:t>
            </a:r>
            <a:r>
              <a:rPr lang="vi-VN" sz="2800" dirty="0"/>
              <a:t>, odnosno nastavka obrazovanja na </a:t>
            </a:r>
            <a:r>
              <a:rPr lang="vi-VN" sz="2800" dirty="0" smtClean="0"/>
              <a:t>studiju</a:t>
            </a:r>
            <a:endParaRPr lang="hr-HR" sz="2800" dirty="0" smtClean="0"/>
          </a:p>
          <a:p>
            <a:pPr>
              <a:buFont typeface="Wingdings" pitchFamily="2" charset="2"/>
              <a:buChar char="Ø"/>
            </a:pPr>
            <a:r>
              <a:rPr lang="vi-VN" sz="2800" dirty="0" smtClean="0"/>
              <a:t>uče </a:t>
            </a:r>
            <a:r>
              <a:rPr lang="hr-HR" sz="2800" dirty="0" smtClean="0"/>
              <a:t>se </a:t>
            </a:r>
            <a:r>
              <a:rPr lang="vi-VN" sz="2800" b="1" dirty="0" smtClean="0"/>
              <a:t>općeobrazovni </a:t>
            </a:r>
            <a:r>
              <a:rPr lang="vi-VN" sz="2800" b="1" dirty="0"/>
              <a:t>predmeti </a:t>
            </a:r>
            <a:r>
              <a:rPr lang="vi-VN" sz="2800" dirty="0"/>
              <a:t>i posebni </a:t>
            </a:r>
            <a:r>
              <a:rPr lang="vi-VN" sz="2800" b="1" dirty="0"/>
              <a:t>strukovni sadržaji </a:t>
            </a:r>
            <a:r>
              <a:rPr lang="vi-VN" sz="2800" dirty="0" smtClean="0"/>
              <a:t>te </a:t>
            </a:r>
            <a:r>
              <a:rPr lang="vi-VN" sz="2800" dirty="0"/>
              <a:t>se pohađa </a:t>
            </a:r>
            <a:r>
              <a:rPr lang="vi-VN" sz="2800" b="1" dirty="0"/>
              <a:t>praktična </a:t>
            </a:r>
            <a:r>
              <a:rPr lang="vi-VN" sz="2800" b="1" dirty="0" smtClean="0"/>
              <a:t>nastava</a:t>
            </a:r>
            <a:endParaRPr lang="hr-HR" sz="2800" b="1" dirty="0" smtClean="0"/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izrada i obrana završnog rada</a:t>
            </a:r>
            <a:r>
              <a:rPr lang="vi-VN" sz="2800" dirty="0" smtClean="0"/>
              <a:t> </a:t>
            </a:r>
            <a:endParaRPr lang="hr-HR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245458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B0F0"/>
                </a:solidFill>
              </a:rPr>
              <a:t>STRUKOVNE ŠKOLE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8" name="Picture 2" descr="C:\Users\imajvald\Desktop\TN_physical_therap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40" y="3068960"/>
            <a:ext cx="2805160" cy="1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72025"/>
            <a:ext cx="2000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0" y="908720"/>
            <a:ext cx="116338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majvald\Desktop\TN_tailor-holding-a-tape-measure-with-dress-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50" y="2929473"/>
            <a:ext cx="1966968" cy="17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6400800" cy="594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b="1" dirty="0" smtClean="0">
                <a:solidFill>
                  <a:srgbClr val="00B0F0"/>
                </a:solidFill>
              </a:rPr>
              <a:t>Trogodišnje škole: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sz="2800" dirty="0" smtClean="0"/>
              <a:t>pripremaju </a:t>
            </a:r>
            <a:r>
              <a:rPr lang="hr-HR" sz="2800" dirty="0"/>
              <a:t>učenike za rad u industriji, gospodarstvu i </a:t>
            </a:r>
            <a:r>
              <a:rPr lang="hr-HR" sz="2800" dirty="0" smtClean="0"/>
              <a:t>obrtništvu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vi-VN" sz="2800" dirty="0" smtClean="0"/>
              <a:t>priprem</a:t>
            </a:r>
            <a:r>
              <a:rPr lang="hr-HR" sz="2800" dirty="0" err="1" smtClean="0"/>
              <a:t>aju</a:t>
            </a:r>
            <a:r>
              <a:rPr lang="vi-VN" sz="2800" dirty="0" smtClean="0"/>
              <a:t> učenike za rad u određenom zanimanju te im omoguć</a:t>
            </a:r>
            <a:r>
              <a:rPr lang="hr-HR" sz="2800" dirty="0" smtClean="0"/>
              <a:t>uju</a:t>
            </a:r>
            <a:r>
              <a:rPr lang="vi-VN" sz="2800" dirty="0" smtClean="0"/>
              <a:t> brzo uključivanje na tržište rada</a:t>
            </a:r>
            <a:endParaRPr lang="hr-HR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sz="2800" dirty="0" smtClean="0"/>
              <a:t>t</a:t>
            </a:r>
            <a:r>
              <a:rPr lang="vi-VN" sz="2800" dirty="0" smtClean="0"/>
              <a:t>eorijska </a:t>
            </a:r>
            <a:r>
              <a:rPr lang="vi-VN" sz="2800" dirty="0"/>
              <a:t>i praktična nastava izvodi se u školskim učionicama, školskim radionicama i industrijskim </a:t>
            </a:r>
            <a:r>
              <a:rPr lang="vi-VN" sz="2800" dirty="0" smtClean="0"/>
              <a:t>pogonima</a:t>
            </a:r>
            <a:endParaRPr lang="hr-HR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sz="2800" dirty="0" smtClean="0"/>
              <a:t>polaganje završnog ispita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1728192" cy="21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0" y="4714875"/>
            <a:ext cx="1962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9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33400"/>
            <a:ext cx="5544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hr-HR" sz="2800" dirty="0">
                <a:solidFill>
                  <a:prstClr val="black"/>
                </a:solidFill>
              </a:rPr>
              <a:t>u</a:t>
            </a:r>
            <a:r>
              <a:rPr lang="hr-HR" sz="2800" dirty="0" smtClean="0">
                <a:solidFill>
                  <a:prstClr val="black"/>
                </a:solidFill>
              </a:rPr>
              <a:t> nekim </a:t>
            </a:r>
            <a:r>
              <a:rPr lang="hr-HR" sz="2800" b="1" dirty="0">
                <a:solidFill>
                  <a:prstClr val="black"/>
                </a:solidFill>
              </a:rPr>
              <a:t>obrtničkim programima </a:t>
            </a:r>
            <a:r>
              <a:rPr lang="hr-HR" sz="2800" dirty="0">
                <a:solidFill>
                  <a:prstClr val="black"/>
                </a:solidFill>
              </a:rPr>
              <a:t>obrazovanje </a:t>
            </a:r>
            <a:r>
              <a:rPr lang="hr-HR" sz="2800" dirty="0" smtClean="0">
                <a:solidFill>
                  <a:prstClr val="black"/>
                </a:solidFill>
              </a:rPr>
              <a:t>se odvija </a:t>
            </a:r>
            <a:r>
              <a:rPr lang="hr-HR" sz="2800" dirty="0">
                <a:solidFill>
                  <a:prstClr val="black"/>
                </a:solidFill>
              </a:rPr>
              <a:t>po </a:t>
            </a:r>
            <a:r>
              <a:rPr lang="hr-H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jedinstvenom modelu obrazovanja (JMO) </a:t>
            </a:r>
            <a:r>
              <a:rPr lang="hr-HR" sz="2800" dirty="0" smtClean="0"/>
              <a:t>- t</a:t>
            </a:r>
            <a:r>
              <a:rPr lang="hr-HR" sz="2800" dirty="0" smtClean="0">
                <a:solidFill>
                  <a:prstClr val="black"/>
                </a:solidFill>
              </a:rPr>
              <a:t>eorijska </a:t>
            </a:r>
            <a:r>
              <a:rPr lang="hr-HR" sz="2800" dirty="0">
                <a:solidFill>
                  <a:prstClr val="black"/>
                </a:solidFill>
              </a:rPr>
              <a:t>nastava odvojena od praktičnog rada i praktične </a:t>
            </a:r>
            <a:r>
              <a:rPr lang="hr-HR" sz="2800" dirty="0" smtClean="0">
                <a:solidFill>
                  <a:prstClr val="black"/>
                </a:solidFill>
              </a:rPr>
              <a:t>nastave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r-HR" sz="2800" dirty="0" smtClean="0">
                <a:solidFill>
                  <a:prstClr val="black"/>
                </a:solidFill>
              </a:rPr>
              <a:t>za </a:t>
            </a:r>
            <a:r>
              <a:rPr lang="hr-HR" sz="2800" dirty="0">
                <a:solidFill>
                  <a:prstClr val="black"/>
                </a:solidFill>
              </a:rPr>
              <a:t>upis u ove programe obrazovanja potrebno je sklopiti </a:t>
            </a:r>
            <a:r>
              <a:rPr lang="hr-HR" sz="2800" b="1" dirty="0">
                <a:solidFill>
                  <a:prstClr val="black"/>
                </a:solidFill>
              </a:rPr>
              <a:t>ugovor o </a:t>
            </a:r>
            <a:r>
              <a:rPr lang="hr-HR" sz="2800" b="1" dirty="0" smtClean="0">
                <a:solidFill>
                  <a:prstClr val="black"/>
                </a:solidFill>
              </a:rPr>
              <a:t>naukovanju </a:t>
            </a:r>
            <a:r>
              <a:rPr lang="hr-HR" sz="2800" dirty="0" smtClean="0">
                <a:solidFill>
                  <a:prstClr val="black"/>
                </a:solidFill>
              </a:rPr>
              <a:t>s </a:t>
            </a:r>
            <a:r>
              <a:rPr lang="hr-HR" sz="2800" dirty="0">
                <a:solidFill>
                  <a:prstClr val="black"/>
                </a:solidFill>
              </a:rPr>
              <a:t>obrtnikom koji za to ima odobrenje </a:t>
            </a:r>
            <a:r>
              <a:rPr lang="hr-HR" sz="2800" dirty="0" smtClean="0">
                <a:solidFill>
                  <a:prstClr val="black"/>
                </a:solidFill>
              </a:rPr>
              <a:t>Hrvatske </a:t>
            </a:r>
            <a:r>
              <a:rPr lang="hr-HR" sz="2800" dirty="0">
                <a:solidFill>
                  <a:prstClr val="black"/>
                </a:solidFill>
              </a:rPr>
              <a:t>obrtničke </a:t>
            </a:r>
            <a:r>
              <a:rPr lang="hr-HR" sz="2800" dirty="0" smtClean="0">
                <a:solidFill>
                  <a:prstClr val="black"/>
                </a:solidFill>
              </a:rPr>
              <a:t>komore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6" name="Picture 2" descr="Click to 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341522" cy="2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44" y="1556792"/>
            <a:ext cx="1963368" cy="172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240085"/>
            <a:ext cx="6172200" cy="32178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dirty="0" smtClean="0"/>
              <a:t>četverogodišnje škole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nude </a:t>
            </a:r>
            <a:r>
              <a:rPr lang="hr-HR" sz="2800" dirty="0"/>
              <a:t>obrazovne programe za učenike koji se odlikuju specifičnim sposobnostima u području glazbe, plesa, likovne umjetnosti i </a:t>
            </a:r>
            <a:r>
              <a:rPr lang="hr-HR" sz="2800" dirty="0" smtClean="0"/>
              <a:t>dizajna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 smtClean="0"/>
              <a:t>izrada i obrana završnog rada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63600" y="507068"/>
            <a:ext cx="752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00B0F0"/>
                </a:solidFill>
              </a:rPr>
              <a:t>UMJETNIČKE ŠKOLE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2" y="4269379"/>
            <a:ext cx="2438400" cy="23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19200"/>
            <a:ext cx="23909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majvald\Desktop\TN_dancer_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265030"/>
            <a:ext cx="18415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CISOK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787208" cy="3425106"/>
          </a:xfrm>
        </p:spPr>
        <p:txBody>
          <a:bodyPr/>
          <a:lstStyle/>
          <a:p>
            <a:pPr marL="0" indent="0">
              <a:buNone/>
            </a:pPr>
            <a:endParaRPr lang="hr-H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Trg hrvatskih pavlina 4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Tel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6449 - 627, pon-pet 08:00-18:00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Ulica kneza Višeslava 7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Tel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4622 - 253,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pon-pet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08:00-16:00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41938"/>
            <a:ext cx="914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1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Upisi u srednje škole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MZOS: Odluka o upisu </a:t>
            </a:r>
            <a:r>
              <a:rPr lang="hr-HR" b="1" dirty="0" smtClean="0"/>
              <a:t>→</a:t>
            </a:r>
            <a:r>
              <a:rPr lang="hr-HR" dirty="0" smtClean="0"/>
              <a:t> Natječaj</a:t>
            </a:r>
          </a:p>
          <a:p>
            <a:pPr marL="0" indent="0">
              <a:buNone/>
            </a:pPr>
            <a:endParaRPr lang="hr-HR" dirty="0"/>
          </a:p>
          <a:p>
            <a:pPr lvl="1">
              <a:buFont typeface="Arial" pitchFamily="34" charset="0"/>
              <a:buChar char="•"/>
            </a:pPr>
            <a:r>
              <a:rPr lang="hr-HR" dirty="0"/>
              <a:t>Zajednički element vrednovanja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 smtClean="0"/>
              <a:t>Dodatni </a:t>
            </a:r>
            <a:r>
              <a:rPr lang="hr-HR" dirty="0"/>
              <a:t>element vrednovanja</a:t>
            </a:r>
          </a:p>
          <a:p>
            <a:pPr lvl="1">
              <a:buFont typeface="Arial" pitchFamily="34" charset="0"/>
              <a:buChar char="•"/>
            </a:pPr>
            <a:r>
              <a:rPr lang="hr-HR" dirty="0"/>
              <a:t>Poseban element vrednovanja</a:t>
            </a:r>
          </a:p>
          <a:p>
            <a:pPr>
              <a:buFont typeface="Wingdings" pitchFamily="2" charset="2"/>
              <a:buChar char="Ø"/>
            </a:pPr>
            <a:endParaRPr lang="hr-HR" sz="1000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www.upisi.hr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84" y="3031232"/>
            <a:ext cx="25336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CC0099"/>
                </a:solidFill>
              </a:rPr>
              <a:t>ZAJEDNIČKI </a:t>
            </a:r>
            <a:r>
              <a:rPr lang="hr-HR" sz="3200" b="1" dirty="0">
                <a:solidFill>
                  <a:srgbClr val="CC0099"/>
                </a:solidFill>
              </a:rPr>
              <a:t>ELEMENT </a:t>
            </a:r>
            <a:r>
              <a:rPr lang="hr-HR" sz="3200" b="1" dirty="0" smtClean="0">
                <a:solidFill>
                  <a:srgbClr val="CC0099"/>
                </a:solidFill>
              </a:rPr>
              <a:t>VREDNOVANJA</a:t>
            </a:r>
            <a:endParaRPr lang="hr-HR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650519"/>
              </p:ext>
            </p:extLst>
          </p:nvPr>
        </p:nvGraphicFramePr>
        <p:xfrm>
          <a:off x="323528" y="1910400"/>
          <a:ext cx="8568952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0948261"/>
              </p:ext>
            </p:extLst>
          </p:nvPr>
        </p:nvGraphicFramePr>
        <p:xfrm>
          <a:off x="323528" y="4410229"/>
          <a:ext cx="61926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51520" y="1196752"/>
            <a:ext cx="8352928" cy="3528392"/>
            <a:chOff x="251520" y="1700808"/>
            <a:chExt cx="5544616" cy="2765921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1700808"/>
              <a:ext cx="5544616" cy="651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2400" b="1" dirty="0" smtClean="0">
                <a:solidFill>
                  <a:srgbClr val="CC0099"/>
                </a:solidFill>
              </a:endParaRPr>
            </a:p>
            <a:p>
              <a:r>
                <a:rPr lang="hr-HR" sz="2400" b="1" dirty="0" smtClean="0"/>
                <a:t>Upis u četverogodišnje i petogodišnje srednje škole:</a:t>
              </a:r>
              <a:endParaRPr lang="hr-HR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20" y="4005064"/>
              <a:ext cx="5544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 smtClean="0"/>
                <a:t>Upis u trogodišnje srednje škole:</a:t>
              </a:r>
              <a:endParaRPr lang="hr-H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4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  <a:latin typeface="Calibri" pitchFamily="34" charset="0"/>
              </a:rPr>
              <a:t>Dodatni </a:t>
            </a:r>
            <a:r>
              <a:rPr lang="hr-HR" sz="4000" b="1" dirty="0">
                <a:solidFill>
                  <a:srgbClr val="00B0F0"/>
                </a:solidFill>
                <a:latin typeface="Calibri" pitchFamily="34" charset="0"/>
              </a:rPr>
              <a:t>element vrednovanja</a:t>
            </a:r>
            <a:endParaRPr lang="hr-HR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Calibri" pitchFamily="34" charset="0"/>
              </a:rPr>
              <a:t> sposobnosti, darovitosti i znanja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sym typeface="Symbol"/>
              </a:rPr>
              <a:t></a:t>
            </a:r>
            <a:r>
              <a:rPr lang="hr-HR" dirty="0" smtClean="0">
                <a:latin typeface="Calibri" pitchFamily="34" charset="0"/>
              </a:rPr>
              <a:t> provjera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sym typeface="Symbol"/>
              </a:rPr>
              <a:t></a:t>
            </a:r>
            <a:r>
              <a:rPr lang="hr-HR" dirty="0" smtClean="0">
                <a:latin typeface="Calibri" pitchFamily="34" charset="0"/>
              </a:rPr>
              <a:t> rezultati natjecanja u znanju</a:t>
            </a:r>
          </a:p>
          <a:p>
            <a:pPr marL="0" indent="0">
              <a:buNone/>
            </a:pPr>
            <a:r>
              <a:rPr lang="hr-HR" dirty="0">
                <a:latin typeface="Calibri" pitchFamily="34" charset="0"/>
                <a:sym typeface="Symbol"/>
              </a:rPr>
              <a:t></a:t>
            </a:r>
            <a:r>
              <a:rPr lang="hr-HR" dirty="0" smtClean="0">
                <a:latin typeface="Calibri" pitchFamily="34" charset="0"/>
              </a:rPr>
              <a:t> rezultati na natjecanjima školskih sportskih društava</a:t>
            </a:r>
          </a:p>
          <a:p>
            <a:pPr marL="0" indent="0">
              <a:buNone/>
            </a:pPr>
            <a:endParaRPr lang="hr-HR" dirty="0">
              <a:latin typeface="Calibri" pitchFamily="34" charset="0"/>
            </a:endParaRPr>
          </a:p>
        </p:txBody>
      </p:sp>
      <p:pic>
        <p:nvPicPr>
          <p:cNvPr id="2050" name="Picture 2" descr="Click to 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82" y="4869160"/>
            <a:ext cx="244029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ck to vie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1320"/>
            <a:ext cx="280831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  <a:latin typeface="Calibri" pitchFamily="34" charset="0"/>
              </a:rPr>
              <a:t>Poseban </a:t>
            </a:r>
            <a:r>
              <a:rPr lang="hr-HR" sz="4000" b="1" dirty="0">
                <a:solidFill>
                  <a:srgbClr val="00B0F0"/>
                </a:solidFill>
                <a:latin typeface="Calibri" pitchFamily="34" charset="0"/>
              </a:rPr>
              <a:t>element vrednovanja</a:t>
            </a:r>
            <a:endParaRPr lang="hr-HR" sz="4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latin typeface="Calibri" pitchFamily="34" charset="0"/>
              </a:rPr>
              <a:t>uspjeh kandidata ostvaren u otežanim uvjetima obrazovanja</a:t>
            </a:r>
          </a:p>
          <a:p>
            <a:pPr lvl="1"/>
            <a:r>
              <a:rPr lang="hr-HR" dirty="0" smtClean="0">
                <a:latin typeface="Calibri" pitchFamily="34" charset="0"/>
              </a:rPr>
              <a:t>teže zdravstvene teškoće</a:t>
            </a:r>
          </a:p>
          <a:p>
            <a:pPr lvl="1"/>
            <a:r>
              <a:rPr lang="hr-HR" dirty="0" smtClean="0">
                <a:latin typeface="Calibri" pitchFamily="34" charset="0"/>
              </a:rPr>
              <a:t>život u otežanim uvjetima obrazovanja uzrokovanim nepovoljnim ekonomskim, socijalnim i odgojnim čimbenicima</a:t>
            </a:r>
          </a:p>
        </p:txBody>
      </p:sp>
      <p:pic>
        <p:nvPicPr>
          <p:cNvPr id="3074" name="Picture 2" descr="Click to 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32" y="5085184"/>
            <a:ext cx="2813898" cy="16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vi-VN" sz="3600" b="1" dirty="0" smtClean="0">
                <a:solidFill>
                  <a:srgbClr val="00B0F0"/>
                </a:solidFill>
                <a:latin typeface="Calibri" pitchFamily="34" charset="0"/>
              </a:rPr>
              <a:t>KANDIDAT</a:t>
            </a:r>
            <a:r>
              <a:rPr lang="hr-HR" sz="3600" b="1" dirty="0" smtClean="0">
                <a:solidFill>
                  <a:srgbClr val="00B0F0"/>
                </a:solidFill>
                <a:latin typeface="Calibri" pitchFamily="34" charset="0"/>
              </a:rPr>
              <a:t>I</a:t>
            </a:r>
            <a:r>
              <a:rPr lang="vi-VN" sz="36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vi-VN" sz="3600" b="1" dirty="0">
                <a:solidFill>
                  <a:srgbClr val="00B0F0"/>
                </a:solidFill>
                <a:latin typeface="Calibri" pitchFamily="34" charset="0"/>
              </a:rPr>
              <a:t>S TEŠKOĆAMA U </a:t>
            </a:r>
            <a:r>
              <a:rPr lang="vi-VN" sz="3600" b="1" dirty="0" smtClean="0">
                <a:solidFill>
                  <a:srgbClr val="00B0F0"/>
                </a:solidFill>
                <a:latin typeface="Calibri" pitchFamily="34" charset="0"/>
              </a:rPr>
              <a:t>RAZVOJU</a:t>
            </a:r>
            <a:endParaRPr lang="hr-HR" sz="36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</a:rPr>
              <a:t>rangiraju </a:t>
            </a:r>
            <a:r>
              <a:rPr lang="hr-HR" dirty="0" smtClean="0">
                <a:latin typeface="Calibri" pitchFamily="34" charset="0"/>
              </a:rPr>
              <a:t>se </a:t>
            </a:r>
            <a:r>
              <a:rPr lang="vi-VN" dirty="0" smtClean="0">
                <a:latin typeface="Calibri" pitchFamily="34" charset="0"/>
              </a:rPr>
              <a:t>na </a:t>
            </a:r>
            <a:r>
              <a:rPr lang="vi-VN" dirty="0">
                <a:latin typeface="Calibri" pitchFamily="34" charset="0"/>
              </a:rPr>
              <a:t>zasebnim ljestvicama poretka, a temeljem ostvarenog ukupnog broja bodova utvrđenog tijekom postupka vrednovanja, u programima obrazovanja za koje posjeduju stručno mišljenje službe za profesionalno usmjeravanje Hrvatskoga zavoda za </a:t>
            </a:r>
            <a:r>
              <a:rPr lang="vi-VN" dirty="0" smtClean="0">
                <a:latin typeface="Calibri" pitchFamily="34" charset="0"/>
              </a:rPr>
              <a:t>zapošljavanje</a:t>
            </a:r>
            <a:endParaRPr lang="vi-VN" dirty="0">
              <a:latin typeface="Calibri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0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  <a:latin typeface="Calibri" pitchFamily="34" charset="0"/>
              </a:rPr>
              <a:t>Upis fakulteta</a:t>
            </a:r>
            <a:endParaRPr lang="hr-HR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latin typeface="Calibri" pitchFamily="34" charset="0"/>
              </a:rPr>
              <a:t>Polaganje </a:t>
            </a:r>
            <a:r>
              <a:rPr lang="hr-HR" sz="2800" b="1" dirty="0">
                <a:latin typeface="Calibri" pitchFamily="34" charset="0"/>
              </a:rPr>
              <a:t>državne mature</a:t>
            </a:r>
          </a:p>
          <a:p>
            <a:pPr>
              <a:buFont typeface="Wingdings" pitchFamily="2" charset="2"/>
              <a:buChar char="Ø"/>
            </a:pPr>
            <a:r>
              <a:rPr lang="hr-HR" sz="2800" dirty="0">
                <a:latin typeface="Calibri" pitchFamily="34" charset="0"/>
              </a:rPr>
              <a:t>(uvjet </a:t>
            </a:r>
            <a:r>
              <a:rPr lang="hr-HR" sz="2000" dirty="0" smtClean="0">
                <a:latin typeface="Calibri" pitchFamily="34" charset="0"/>
              </a:rPr>
              <a:t>=</a:t>
            </a:r>
            <a:r>
              <a:rPr lang="hr-HR" sz="2800" dirty="0" smtClean="0">
                <a:latin typeface="Calibri" pitchFamily="34" charset="0"/>
              </a:rPr>
              <a:t> </a:t>
            </a:r>
            <a:r>
              <a:rPr lang="hr-HR" sz="2800" dirty="0">
                <a:latin typeface="Calibri" pitchFamily="34" charset="0"/>
              </a:rPr>
              <a:t>završena četverogodišnja škola)</a:t>
            </a:r>
          </a:p>
          <a:p>
            <a:pPr lvl="1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polaganje obaveznih </a:t>
            </a:r>
            <a:r>
              <a:rPr lang="hr-HR" dirty="0" smtClean="0">
                <a:latin typeface="Calibri" pitchFamily="34" charset="0"/>
              </a:rPr>
              <a:t>predmeta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HRVATSKI JEZIK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MATEMATIKA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STRANI JEZIK</a:t>
            </a:r>
            <a:endParaRPr lang="hr-HR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>
                <a:latin typeface="Calibri" pitchFamily="34" charset="0"/>
              </a:rPr>
              <a:t>polaganje izbornih </a:t>
            </a:r>
            <a:r>
              <a:rPr lang="hr-HR" dirty="0" smtClean="0">
                <a:latin typeface="Calibri" pitchFamily="34" charset="0"/>
              </a:rPr>
              <a:t>predmeta</a:t>
            </a:r>
            <a:endParaRPr lang="hr-HR" dirty="0">
              <a:latin typeface="Calibri" pitchFamily="34" charset="0"/>
            </a:endParaRPr>
          </a:p>
          <a:p>
            <a:pPr marL="0" indent="0">
              <a:buNone/>
            </a:pPr>
            <a:r>
              <a:rPr lang="hr-HR" sz="2800" dirty="0" smtClean="0">
                <a:latin typeface="Calibri" pitchFamily="34" charset="0"/>
              </a:rPr>
              <a:t>+ </a:t>
            </a:r>
            <a:r>
              <a:rPr lang="hr-HR" sz="2800" b="1" dirty="0" smtClean="0">
                <a:latin typeface="Calibri" pitchFamily="34" charset="0"/>
              </a:rPr>
              <a:t>školski uspjeh</a:t>
            </a:r>
          </a:p>
          <a:p>
            <a:pPr marL="0" indent="0">
              <a:buNone/>
            </a:pPr>
            <a:r>
              <a:rPr lang="hr-HR" sz="2800" dirty="0" smtClean="0">
                <a:latin typeface="Calibri" pitchFamily="34" charset="0"/>
              </a:rPr>
              <a:t>+ </a:t>
            </a:r>
            <a:r>
              <a:rPr lang="hr-HR" sz="2800" b="1" dirty="0" smtClean="0">
                <a:latin typeface="Calibri" pitchFamily="34" charset="0"/>
              </a:rPr>
              <a:t>prijemni ispit </a:t>
            </a:r>
            <a:r>
              <a:rPr lang="hr-HR" sz="2800" dirty="0">
                <a:latin typeface="Calibri" pitchFamily="34" charset="0"/>
              </a:rPr>
              <a:t>(ovisi o fakultetu i programu koji se upisuje</a:t>
            </a:r>
            <a:r>
              <a:rPr lang="hr-HR" sz="2800" dirty="0" smtClean="0">
                <a:latin typeface="Calibri" pitchFamily="34" charset="0"/>
              </a:rPr>
              <a:t>)</a:t>
            </a:r>
            <a:endParaRPr lang="hr-HR" sz="2800" dirty="0">
              <a:latin typeface="Calibri" pitchFamily="34" charset="0"/>
            </a:endParaRPr>
          </a:p>
        </p:txBody>
      </p:sp>
      <p:pic>
        <p:nvPicPr>
          <p:cNvPr id="6146" name="Picture 2" descr="C:\Users\imajvald\Desktop\TN_student_at_desk_with_books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924944"/>
            <a:ext cx="23495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  <a:latin typeface="Calibri" pitchFamily="34" charset="0"/>
              </a:rPr>
              <a:t>Primjer 1: </a:t>
            </a:r>
            <a:r>
              <a:rPr lang="hr-HR" dirty="0" smtClean="0">
                <a:latin typeface="Calibri" pitchFamily="34" charset="0"/>
              </a:rPr>
              <a:t>Ivona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hr-HR" sz="1800" dirty="0" smtClean="0">
                <a:latin typeface="Calibri" pitchFamily="34" charset="0"/>
              </a:rPr>
              <a:t>Zovem </a:t>
            </a:r>
            <a:r>
              <a:rPr lang="hr-HR" sz="1800" dirty="0">
                <a:latin typeface="Calibri" pitchFamily="34" charset="0"/>
              </a:rPr>
              <a:t>se Ivona. Imam 14 godina i idem u 8. razred. Volim se družiti s par najboljih prijateljica, ali ne volim velika društva, buku ni gužvu. Nisam jako spretna pa se ne bavim niti jednim sportom. Radije slušam glazbu, gledam filmove i jako volim ići u kino. S prijateljicama volim šetati po trgovinama. </a:t>
            </a:r>
          </a:p>
          <a:p>
            <a:pPr marL="0" indent="0" algn="just">
              <a:buNone/>
            </a:pPr>
            <a:r>
              <a:rPr lang="hr-HR" sz="1800" dirty="0">
                <a:latin typeface="Calibri" pitchFamily="34" charset="0"/>
              </a:rPr>
              <a:t>Ni jedan mi predmet nije jako drag, i ništa me posebno ne zanima. Matematika i fizika mi nisu nimalo drage, a imam i slabe ocjene iz tih predmeta. Na polugodištu uvijek prođem s trojkom, ali se na kraju godine uvijek potrudim da bude četvorka. Volim još pjevati, </a:t>
            </a:r>
            <a:r>
              <a:rPr lang="hr-HR" sz="1800" dirty="0" err="1">
                <a:latin typeface="Calibri" pitchFamily="34" charset="0"/>
              </a:rPr>
              <a:t>rolati</a:t>
            </a:r>
            <a:r>
              <a:rPr lang="hr-HR" sz="1800" dirty="0">
                <a:latin typeface="Calibri" pitchFamily="34" charset="0"/>
              </a:rPr>
              <a:t> se i igrati badminton s bratom. Voljela bih putovati i pomagati ljudima. Dvije moje najbolje prijateljice žele upisati gimnaziju, pa i ja razmišljam o tome.</a:t>
            </a:r>
          </a:p>
          <a:p>
            <a:pPr marL="0" indent="0" algn="just">
              <a:buNone/>
            </a:pPr>
            <a:r>
              <a:rPr lang="hr-HR" sz="1800" dirty="0">
                <a:latin typeface="Calibri" pitchFamily="34" charset="0"/>
              </a:rPr>
              <a:t>Ne sviđa mi se kako izgledam, a zbog debljine moram paziti što jedem i izbjegavati slatko. Inače sam zdrava. </a:t>
            </a:r>
            <a:endParaRPr lang="hr-HR" sz="18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hr-HR" sz="1000" dirty="0">
              <a:latin typeface="Calibri" pitchFamily="34" charset="0"/>
            </a:endParaRPr>
          </a:p>
          <a:p>
            <a:pPr lvl="0" algn="just"/>
            <a:r>
              <a:rPr lang="hr-HR" sz="1800" dirty="0" smtClean="0">
                <a:latin typeface="Calibri" pitchFamily="34" charset="0"/>
              </a:rPr>
              <a:t>opća </a:t>
            </a:r>
            <a:r>
              <a:rPr lang="hr-HR" sz="1800" dirty="0">
                <a:latin typeface="Calibri" pitchFamily="34" charset="0"/>
              </a:rPr>
              <a:t>gimnazija</a:t>
            </a:r>
          </a:p>
          <a:p>
            <a:pPr lvl="0" algn="just"/>
            <a:r>
              <a:rPr lang="hr-HR" sz="1800" dirty="0">
                <a:latin typeface="Calibri" pitchFamily="34" charset="0"/>
              </a:rPr>
              <a:t>ekonomist </a:t>
            </a:r>
          </a:p>
          <a:p>
            <a:pPr lvl="0" algn="just"/>
            <a:r>
              <a:rPr lang="hr-HR" sz="1800" dirty="0">
                <a:latin typeface="Calibri" pitchFamily="34" charset="0"/>
              </a:rPr>
              <a:t>hotelijersko-turistički tehničar</a:t>
            </a:r>
          </a:p>
          <a:p>
            <a:pPr lvl="0" algn="just"/>
            <a:r>
              <a:rPr lang="hr-HR" sz="1800" dirty="0">
                <a:latin typeface="Calibri" pitchFamily="34" charset="0"/>
              </a:rPr>
              <a:t>medijski tehničar</a:t>
            </a:r>
          </a:p>
          <a:p>
            <a:pPr lvl="0" algn="just"/>
            <a:r>
              <a:rPr lang="hr-HR" sz="1800" dirty="0">
                <a:latin typeface="Calibri" pitchFamily="34" charset="0"/>
              </a:rPr>
              <a:t>prodavačica</a:t>
            </a:r>
          </a:p>
          <a:p>
            <a:pPr algn="just"/>
            <a:endParaRPr lang="hr-HR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  <a:latin typeface="Calibri" pitchFamily="34" charset="0"/>
              </a:rPr>
              <a:t>Primjer 2: </a:t>
            </a:r>
            <a:r>
              <a:rPr lang="hr-HR" dirty="0" smtClean="0">
                <a:latin typeface="Calibri" pitchFamily="34" charset="0"/>
              </a:rPr>
              <a:t>Krešo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hr-HR" sz="1800" dirty="0">
                <a:latin typeface="Calibri" pitchFamily="34" charset="0"/>
              </a:rPr>
              <a:t>Zovem se Krešo. Imam 14 godina i bavim se košarkom. Uz košarku treniram i tenis, pa sam svaki dan na jednom od treninga. Nemam braće ni sestara, ali imam puno prijatelja s kojima igram </a:t>
            </a:r>
            <a:r>
              <a:rPr lang="hr-HR" sz="1800" dirty="0" err="1" smtClean="0">
                <a:latin typeface="Calibri" pitchFamily="34" charset="0"/>
              </a:rPr>
              <a:t>Playstation</a:t>
            </a:r>
            <a:r>
              <a:rPr lang="hr-HR" sz="1800" dirty="0">
                <a:latin typeface="Calibri" pitchFamily="34" charset="0"/>
              </a:rPr>
              <a:t>, gledam filmove, izlazim u grad ili surfam po I</a:t>
            </a:r>
            <a:r>
              <a:rPr lang="hr-HR" sz="1800" dirty="0" smtClean="0">
                <a:latin typeface="Calibri" pitchFamily="34" charset="0"/>
              </a:rPr>
              <a:t>nternetu</a:t>
            </a:r>
            <a:r>
              <a:rPr lang="hr-HR" sz="1800" dirty="0">
                <a:latin typeface="Calibri" pitchFamily="34" charset="0"/>
              </a:rPr>
              <a:t>. Uglavnom smo na </a:t>
            </a:r>
            <a:r>
              <a:rPr lang="hr-HR" sz="1800" dirty="0" smtClean="0">
                <a:latin typeface="Calibri" pitchFamily="34" charset="0"/>
              </a:rPr>
              <a:t>‘</a:t>
            </a:r>
            <a:r>
              <a:rPr lang="hr-HR" sz="1800" dirty="0" err="1" smtClean="0">
                <a:latin typeface="Calibri" pitchFamily="34" charset="0"/>
              </a:rPr>
              <a:t>Facebook</a:t>
            </a:r>
            <a:r>
              <a:rPr lang="hr-HR" sz="1800" dirty="0">
                <a:latin typeface="Calibri" pitchFamily="34" charset="0"/>
              </a:rPr>
              <a:t>'-u ili igramo igrice. </a:t>
            </a:r>
          </a:p>
          <a:p>
            <a:pPr marL="0" indent="0" algn="just">
              <a:buNone/>
            </a:pPr>
            <a:r>
              <a:rPr lang="hr-HR" sz="1800" dirty="0">
                <a:latin typeface="Calibri" pitchFamily="34" charset="0"/>
              </a:rPr>
              <a:t>Ne volim biti u zatvorenom, a još manje volim učiti. Iako sam ranije imao sve petice, sad ne učim gotovo uopće pa prolazim s 4. Tu i tamo dobivam i jedinice, ali ih onda lako ispravim. Svi predmeti mi podjednako dobro idu, ali matematiku i fiziku ne moram gotovo uopće učiti, a imam 5 iz tih predmeta.</a:t>
            </a:r>
          </a:p>
          <a:p>
            <a:pPr marL="0" indent="0" algn="just">
              <a:buNone/>
            </a:pPr>
            <a:r>
              <a:rPr lang="hr-HR" sz="1800" dirty="0">
                <a:latin typeface="Calibri" pitchFamily="34" charset="0"/>
              </a:rPr>
              <a:t>Nastavnici me baš ne vole jer sam nemiran na satu, a i volim raspravljati. Razmišljam da upišem gimnaziju jer još uvijek ne znam čime bi se volio baviti, ali nisam siguran hoću li imati dovoljno bodova</a:t>
            </a:r>
            <a:r>
              <a:rPr lang="hr-HR" sz="1800" dirty="0" smtClean="0">
                <a:latin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hr-HR" sz="1000" dirty="0">
              <a:latin typeface="Calibri" pitchFamily="34" charset="0"/>
            </a:endParaRPr>
          </a:p>
          <a:p>
            <a:pPr lvl="0"/>
            <a:r>
              <a:rPr lang="hr-HR" sz="1800" dirty="0">
                <a:latin typeface="Calibri" pitchFamily="34" charset="0"/>
              </a:rPr>
              <a:t>opća gimnazija</a:t>
            </a:r>
          </a:p>
          <a:p>
            <a:pPr lvl="0"/>
            <a:r>
              <a:rPr lang="hr-HR" sz="1800" dirty="0">
                <a:latin typeface="Calibri" pitchFamily="34" charset="0"/>
              </a:rPr>
              <a:t>tehničar za računalstvo</a:t>
            </a:r>
          </a:p>
          <a:p>
            <a:pPr lvl="0"/>
            <a:r>
              <a:rPr lang="hr-HR" sz="1800" dirty="0" smtClean="0">
                <a:latin typeface="Calibri" pitchFamily="34" charset="0"/>
              </a:rPr>
              <a:t>športska </a:t>
            </a:r>
            <a:r>
              <a:rPr lang="hr-HR" sz="1800" dirty="0">
                <a:latin typeface="Calibri" pitchFamily="34" charset="0"/>
              </a:rPr>
              <a:t>gimnazija</a:t>
            </a:r>
          </a:p>
          <a:p>
            <a:pPr lvl="0"/>
            <a:r>
              <a:rPr lang="hr-HR" sz="1800" dirty="0">
                <a:latin typeface="Calibri" pitchFamily="34" charset="0"/>
              </a:rPr>
              <a:t>trener košarke</a:t>
            </a:r>
          </a:p>
          <a:p>
            <a:r>
              <a:rPr lang="hr-HR" sz="1800" dirty="0">
                <a:latin typeface="Calibri" pitchFamily="34" charset="0"/>
              </a:rPr>
              <a:t>ekonomist</a:t>
            </a:r>
          </a:p>
        </p:txBody>
      </p:sp>
    </p:spTree>
    <p:extLst>
      <p:ext uri="{BB962C8B-B14F-4D97-AF65-F5344CB8AC3E}">
        <p14:creationId xmlns:p14="http://schemas.microsoft.com/office/powerpoint/2010/main" val="1181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00B0F0"/>
                </a:solidFill>
              </a:rPr>
              <a:t>Usluge Centra namijenjene učenicima osmih razreda: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opisi zanimanja, </a:t>
            </a:r>
            <a:r>
              <a:rPr lang="hr-HR" sz="2400" dirty="0" err="1" smtClean="0"/>
              <a:t>info</a:t>
            </a:r>
            <a:r>
              <a:rPr lang="hr-HR" sz="2400" dirty="0" smtClean="0"/>
              <a:t> materijali o školama, obrazovnim programima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nformacije o uvjetima upisa u srednje škole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nformacije o deficitarnim zanimanjima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informacije o </a:t>
            </a:r>
            <a:r>
              <a:rPr lang="hr-HR" sz="2400" dirty="0" err="1" smtClean="0"/>
              <a:t>zapošljivosti</a:t>
            </a:r>
            <a:r>
              <a:rPr lang="hr-HR" sz="2400" dirty="0" smtClean="0"/>
              <a:t> pojedinih zanimanja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predavanja i radionice s interaktivnim upitnicima i vježbama</a:t>
            </a:r>
          </a:p>
        </p:txBody>
      </p:sp>
    </p:spTree>
    <p:extLst>
      <p:ext uri="{BB962C8B-B14F-4D97-AF65-F5344CB8AC3E}">
        <p14:creationId xmlns:p14="http://schemas.microsoft.com/office/powerpoint/2010/main" val="18282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Kako CISOK može pomoći?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452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z="2800" b="1" dirty="0" smtClean="0"/>
              <a:t>Grupna informiranja</a:t>
            </a:r>
            <a:endParaRPr lang="hr-HR" sz="2800" b="1" dirty="0"/>
          </a:p>
          <a:p>
            <a:pPr>
              <a:buFont typeface="Wingdings" pitchFamily="2" charset="2"/>
              <a:buChar char="Ø"/>
            </a:pPr>
            <a:r>
              <a:rPr lang="hr-HR" sz="2800" b="1" dirty="0" err="1" smtClean="0"/>
              <a:t>Samoinformiranje</a:t>
            </a:r>
            <a:r>
              <a:rPr lang="hr-HR" sz="2800" dirty="0" smtClean="0"/>
              <a:t> – </a:t>
            </a:r>
            <a:r>
              <a:rPr lang="hr-HR" sz="2800" dirty="0" smtClean="0">
                <a:solidFill>
                  <a:srgbClr val="00B0F0"/>
                </a:solidFill>
              </a:rPr>
              <a:t>www.cisok.hr</a:t>
            </a:r>
            <a:r>
              <a:rPr lang="hr-HR" sz="2800" dirty="0" smtClean="0"/>
              <a:t> </a:t>
            </a:r>
            <a:endParaRPr lang="hr-HR" sz="2800" i="1" dirty="0"/>
          </a:p>
          <a:p>
            <a:pPr lvl="1"/>
            <a:r>
              <a:rPr lang="hr-HR" sz="2300" dirty="0" smtClean="0"/>
              <a:t>brošura </a:t>
            </a:r>
            <a:r>
              <a:rPr lang="hr-HR" sz="2300" i="1" dirty="0" smtClean="0"/>
              <a:t>Kamo </a:t>
            </a:r>
            <a:r>
              <a:rPr lang="hr-HR" sz="2300" i="1" dirty="0"/>
              <a:t>nakon osnovne </a:t>
            </a:r>
            <a:r>
              <a:rPr lang="hr-HR" sz="2300" i="1" dirty="0" smtClean="0"/>
              <a:t>škole</a:t>
            </a:r>
          </a:p>
          <a:p>
            <a:pPr lvl="1"/>
            <a:r>
              <a:rPr lang="hr-HR" sz="2300" i="1" dirty="0" smtClean="0"/>
              <a:t>Slika tržišta rada</a:t>
            </a:r>
            <a:endParaRPr lang="hr-HR" sz="2600" dirty="0"/>
          </a:p>
          <a:p>
            <a:pPr lvl="1"/>
            <a:r>
              <a:rPr lang="hr-HR" sz="2300" dirty="0" smtClean="0"/>
              <a:t>Statistika </a:t>
            </a:r>
            <a:r>
              <a:rPr lang="hr-HR" sz="2300" dirty="0" err="1" smtClean="0"/>
              <a:t>online</a:t>
            </a:r>
            <a:endParaRPr lang="hr-HR" sz="2300" dirty="0" smtClean="0"/>
          </a:p>
          <a:p>
            <a:pPr lvl="1"/>
            <a:r>
              <a:rPr lang="hr-HR" sz="2300" dirty="0"/>
              <a:t>k</a:t>
            </a:r>
            <a:r>
              <a:rPr lang="hr-HR" sz="2300" dirty="0" smtClean="0"/>
              <a:t>orištenje računala u Centru</a:t>
            </a:r>
            <a:endParaRPr lang="hr-HR" sz="2300" dirty="0"/>
          </a:p>
          <a:p>
            <a:pPr>
              <a:buFont typeface="Wingdings" pitchFamily="2" charset="2"/>
              <a:buChar char="Ø"/>
            </a:pPr>
            <a:r>
              <a:rPr lang="hr-HR" sz="2800" b="1" dirty="0" smtClean="0"/>
              <a:t>Radionice</a:t>
            </a:r>
            <a:r>
              <a:rPr lang="hr-HR" sz="2800" dirty="0" smtClean="0"/>
              <a:t> i interaktivna predavanja</a:t>
            </a:r>
          </a:p>
          <a:p>
            <a:pPr marL="0" indent="0">
              <a:buNone/>
            </a:pPr>
            <a:r>
              <a:rPr lang="hr-HR" sz="2800" dirty="0"/>
              <a:t>	</a:t>
            </a:r>
            <a:r>
              <a:rPr lang="hr-HR" sz="2800" dirty="0" smtClean="0"/>
              <a:t>za </a:t>
            </a:r>
            <a:r>
              <a:rPr lang="hr-HR" sz="2800" dirty="0"/>
              <a:t>učenike OŠ</a:t>
            </a:r>
          </a:p>
          <a:p>
            <a:pPr lvl="1"/>
            <a:r>
              <a:rPr lang="hr-HR" sz="2300" i="1" dirty="0"/>
              <a:t>Hoću znati kako odabrati</a:t>
            </a:r>
          </a:p>
          <a:p>
            <a:pPr lvl="1"/>
            <a:r>
              <a:rPr lang="hr-HR" sz="2300" i="1" dirty="0"/>
              <a:t>Olakšaj si učenje</a:t>
            </a:r>
          </a:p>
          <a:p>
            <a:pPr>
              <a:buFont typeface="Wingdings" pitchFamily="2" charset="2"/>
              <a:buChar char="Ø"/>
            </a:pPr>
            <a:r>
              <a:rPr lang="hr-HR" sz="2800" b="1" dirty="0" smtClean="0"/>
              <a:t>Individualna savjetovanja</a:t>
            </a:r>
          </a:p>
        </p:txBody>
      </p:sp>
      <p:pic>
        <p:nvPicPr>
          <p:cNvPr id="7171" name="Picture 3" descr="C:\Users\imajvald\Desktop\Cisok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61890"/>
            <a:ext cx="2724530" cy="32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250825" y="1782763"/>
            <a:ext cx="5257800" cy="452596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sz="2400" dirty="0" smtClean="0"/>
              <a:t>Sr</a:t>
            </a:r>
            <a:r>
              <a:rPr lang="vi-VN" sz="2400" dirty="0" smtClean="0"/>
              <a:t>edišnj</a:t>
            </a:r>
            <a:r>
              <a:rPr lang="hr-HR" sz="2400" dirty="0" smtClean="0"/>
              <a:t>e </a:t>
            </a:r>
            <a:r>
              <a:rPr lang="vi-VN" sz="2400" dirty="0" smtClean="0"/>
              <a:t>mjest</a:t>
            </a:r>
            <a:r>
              <a:rPr lang="hr-HR" sz="2400" dirty="0" smtClean="0"/>
              <a:t>o</a:t>
            </a:r>
            <a:r>
              <a:rPr lang="vi-VN" sz="2400" dirty="0" smtClean="0"/>
              <a:t> za cjeloživotno profesionalno usmjeravanje </a:t>
            </a:r>
            <a:r>
              <a:rPr lang="hr-HR" sz="2400" dirty="0" smtClean="0"/>
              <a:t>i razvoj karijere </a:t>
            </a:r>
          </a:p>
          <a:p>
            <a:pPr eaLnBrk="1" hangingPunct="1">
              <a:buFont typeface="Wingdings" pitchFamily="2" charset="2"/>
              <a:buChar char="Ø"/>
            </a:pPr>
            <a:endParaRPr lang="hr-HR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sz="2400" dirty="0"/>
              <a:t>U</a:t>
            </a:r>
            <a:r>
              <a:rPr lang="vi-VN" sz="2400" dirty="0" smtClean="0"/>
              <a:t>sluge dostupne svima koji su zainteresirani za osobni profesionalni razvoj, promjenu karijere ili traženje posla</a:t>
            </a:r>
            <a:endParaRPr lang="hr-HR" sz="2400" dirty="0" smtClean="0"/>
          </a:p>
          <a:p>
            <a:pPr eaLnBrk="1" hangingPunct="1">
              <a:buFont typeface="Wingdings" pitchFamily="2" charset="2"/>
              <a:buChar char="Ø"/>
            </a:pPr>
            <a:endParaRPr lang="hr-HR" sz="2400" dirty="0" smtClean="0">
              <a:solidFill>
                <a:srgbClr val="7F7F7F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vi-VN" sz="2400" dirty="0" smtClean="0"/>
              <a:t>Besplatno informiranje i savjetovanje</a:t>
            </a:r>
            <a:endParaRPr lang="hr-HR" sz="2800" dirty="0" smtClean="0"/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 r="-3110" b="12451"/>
          <a:stretch>
            <a:fillRect/>
          </a:stretch>
        </p:blipFill>
        <p:spPr bwMode="auto">
          <a:xfrm>
            <a:off x="5580063" y="1773238"/>
            <a:ext cx="3563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B0F0"/>
                </a:solidFill>
              </a:rPr>
              <a:t>Što je CISOK centar?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57" y="404664"/>
            <a:ext cx="7859216" cy="850106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www.cisok.hr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3" y="1556792"/>
            <a:ext cx="8953744" cy="50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Brošura </a:t>
            </a:r>
            <a:r>
              <a:rPr lang="hr-HR" sz="4000" b="1" dirty="0" smtClean="0">
                <a:solidFill>
                  <a:srgbClr val="00B0F0"/>
                </a:solidFill>
              </a:rPr>
              <a:t/>
            </a:r>
            <a:br>
              <a:rPr lang="hr-HR" sz="4000" b="1" dirty="0" smtClean="0">
                <a:solidFill>
                  <a:srgbClr val="00B0F0"/>
                </a:solidFill>
              </a:rPr>
            </a:br>
            <a:r>
              <a:rPr lang="hr-HR" sz="4000" b="1" dirty="0" smtClean="0">
                <a:solidFill>
                  <a:srgbClr val="00B0F0"/>
                </a:solidFill>
              </a:rPr>
              <a:t>„</a:t>
            </a:r>
            <a:r>
              <a:rPr lang="hr-HR" sz="4000" b="1" dirty="0">
                <a:solidFill>
                  <a:srgbClr val="00B0F0"/>
                </a:solidFill>
              </a:rPr>
              <a:t>Kamo nakon osnovne škole?”</a:t>
            </a:r>
          </a:p>
        </p:txBody>
      </p:sp>
      <p:pic>
        <p:nvPicPr>
          <p:cNvPr id="4" name="Content Placeholder 3" descr="ka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300" y="1850285"/>
            <a:ext cx="3425211" cy="4525963"/>
          </a:xfrm>
        </p:spPr>
      </p:pic>
      <p:sp>
        <p:nvSpPr>
          <p:cNvPr id="3" name="Oval 2"/>
          <p:cNvSpPr/>
          <p:nvPr/>
        </p:nvSpPr>
        <p:spPr>
          <a:xfrm rot="19531188">
            <a:off x="194748" y="1824398"/>
            <a:ext cx="1906915" cy="191753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prstClr val="black"/>
                </a:solidFill>
              </a:rPr>
              <a:t>upoznajte sebe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289907">
            <a:off x="6990784" y="1671524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prstClr val="black"/>
                </a:solidFill>
              </a:rPr>
              <a:t>popis škola i programa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934286">
            <a:off x="379011" y="3921537"/>
            <a:ext cx="2118488" cy="209703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prstClr val="black"/>
                </a:solidFill>
              </a:rPr>
              <a:t>najtraženija zanimanja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31441" y="3429000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prstClr val="black"/>
                </a:solidFill>
              </a:rPr>
              <a:t>stipendije</a:t>
            </a:r>
            <a:endParaRPr lang="hr-HR" sz="20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437268">
            <a:off x="7230973" y="5014325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sz="2000" dirty="0" smtClean="0">
                <a:solidFill>
                  <a:prstClr val="black"/>
                </a:solidFill>
              </a:rPr>
              <a:t>nastavni planovi</a:t>
            </a: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Brošura </a:t>
            </a:r>
            <a:r>
              <a:rPr lang="hr-HR" sz="2400" b="1" dirty="0" smtClean="0">
                <a:solidFill>
                  <a:srgbClr val="00B0F0"/>
                </a:solidFill>
              </a:rPr>
              <a:t>„</a:t>
            </a:r>
            <a:r>
              <a:rPr lang="hr-HR" sz="2400" b="1" dirty="0">
                <a:solidFill>
                  <a:srgbClr val="00B0F0"/>
                </a:solidFill>
              </a:rPr>
              <a:t>Kamo nakon osnovne škole?”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2068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Brošura </a:t>
            </a:r>
            <a:r>
              <a:rPr lang="hr-HR" sz="2400" b="1" dirty="0" smtClean="0">
                <a:solidFill>
                  <a:srgbClr val="00B0F0"/>
                </a:solidFill>
              </a:rPr>
              <a:t>„</a:t>
            </a:r>
            <a:r>
              <a:rPr lang="hr-HR" sz="2400" b="1" dirty="0">
                <a:solidFill>
                  <a:srgbClr val="00B0F0"/>
                </a:solidFill>
              </a:rPr>
              <a:t>Kamo nakon osnovne škole?”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760640" cy="60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169368" y="1628800"/>
            <a:ext cx="6552728" cy="864097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hr-HR" dirty="0" smtClean="0">
              <a:solidFill>
                <a:srgbClr val="3399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99829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7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12879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olj\Desktop\e-mojizbo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15"/>
            <a:ext cx="9144000" cy="58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" y="417173"/>
            <a:ext cx="7128792" cy="607844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mtolj\Desktop\e-mojizbor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8" y="0"/>
            <a:ext cx="8562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864096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</a:rPr>
              <a:t>CISOK – </a:t>
            </a:r>
            <a:r>
              <a:rPr lang="hr-HR" b="1" i="1" dirty="0" smtClean="0">
                <a:solidFill>
                  <a:srgbClr val="00B0F0"/>
                </a:solidFill>
              </a:rPr>
              <a:t>e-alati</a:t>
            </a:r>
            <a:endParaRPr lang="hr-HR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250825" y="1782762"/>
            <a:ext cx="5473303" cy="488659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eaLnBrk="1" hangingPunct="1">
              <a:lnSpc>
                <a:spcPct val="90000"/>
              </a:lnSpc>
            </a:pPr>
            <a:r>
              <a:rPr lang="hr-HR" sz="2400" dirty="0" smtClean="0"/>
              <a:t>Portal </a:t>
            </a:r>
            <a:r>
              <a:rPr lang="hr-HR" sz="2400" b="1" dirty="0"/>
              <a:t>"Slika tržišta rada"</a:t>
            </a:r>
            <a:r>
              <a:rPr lang="hr-HR" sz="2400" dirty="0"/>
              <a:t> je sustav informacija o tržištu </a:t>
            </a:r>
            <a:r>
              <a:rPr lang="hr-HR" sz="2400" dirty="0" smtClean="0"/>
              <a:t>rada: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dirty="0" smtClean="0"/>
              <a:t>informacije </a:t>
            </a:r>
            <a:r>
              <a:rPr lang="hr-HR" sz="2400" dirty="0"/>
              <a:t>o </a:t>
            </a:r>
            <a:r>
              <a:rPr lang="hr-HR" sz="2400" dirty="0" smtClean="0"/>
              <a:t>zaposlenosti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dirty="0"/>
              <a:t>n</a:t>
            </a:r>
            <a:r>
              <a:rPr lang="hr-HR" sz="2400" dirty="0" smtClean="0"/>
              <a:t>ezaposlenosti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sz="2400" dirty="0" smtClean="0"/>
              <a:t>visini </a:t>
            </a:r>
            <a:r>
              <a:rPr lang="hr-HR" sz="2400" dirty="0"/>
              <a:t>plaća u </a:t>
            </a:r>
            <a:r>
              <a:rPr lang="hr-HR" sz="2400" dirty="0" smtClean="0"/>
              <a:t>RH</a:t>
            </a:r>
          </a:p>
          <a:p>
            <a:pPr eaLnBrk="1" hangingPunct="1">
              <a:lnSpc>
                <a:spcPct val="90000"/>
              </a:lnSpc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</a:pPr>
            <a:r>
              <a:rPr lang="hr-HR" sz="2400" dirty="0" smtClean="0"/>
              <a:t>Omogućuje </a:t>
            </a:r>
            <a:r>
              <a:rPr lang="hr-HR" sz="2400" dirty="0"/>
              <a:t>višegodišnji pregled kretanja tržišta rada na nacionalnoj i županijskoj </a:t>
            </a:r>
            <a:r>
              <a:rPr lang="hr-HR" sz="2400" dirty="0" smtClean="0"/>
              <a:t>razini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endParaRPr lang="hr-HR" sz="2400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774676"/>
            <a:ext cx="8229600" cy="998562"/>
          </a:xfrm>
        </p:spPr>
        <p:txBody>
          <a:bodyPr/>
          <a:lstStyle/>
          <a:p>
            <a:pPr eaLnBrk="1" hangingPunct="1"/>
            <a:r>
              <a:rPr lang="hr-HR" b="1" dirty="0">
                <a:solidFill>
                  <a:srgbClr val="00B0F0"/>
                </a:solidFill>
              </a:rPr>
              <a:t>Portal „</a:t>
            </a:r>
            <a:r>
              <a:rPr lang="hr-HR" b="1" i="1" dirty="0">
                <a:solidFill>
                  <a:srgbClr val="00B0F0"/>
                </a:solidFill>
              </a:rPr>
              <a:t>Slika tržišta rada</a:t>
            </a:r>
            <a:r>
              <a:rPr lang="hr-HR" b="1" dirty="0">
                <a:solidFill>
                  <a:srgbClr val="00B0F0"/>
                </a:solidFill>
              </a:rPr>
              <a:t>”</a:t>
            </a:r>
            <a:endParaRPr lang="hr-HR" b="1" dirty="0" smtClean="0">
              <a:solidFill>
                <a:srgbClr val="00B0F0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 r="-3110" b="12451"/>
          <a:stretch>
            <a:fillRect/>
          </a:stretch>
        </p:blipFill>
        <p:spPr bwMode="auto">
          <a:xfrm>
            <a:off x="5580063" y="1773238"/>
            <a:ext cx="3563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9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 l="13464" t="3918" r="14629"/>
          <a:stretch>
            <a:fillRect/>
          </a:stretch>
        </p:blipFill>
        <p:spPr bwMode="auto">
          <a:xfrm>
            <a:off x="6757591" y="4581128"/>
            <a:ext cx="23034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7416824" cy="504103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hr-HR" sz="11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 smtClean="0"/>
              <a:t>I</a:t>
            </a:r>
            <a:r>
              <a:rPr lang="hr-HR" sz="2400" dirty="0" err="1" smtClean="0"/>
              <a:t>ndividualno</a:t>
            </a:r>
            <a:r>
              <a:rPr lang="hr-HR" sz="2400" dirty="0" smtClean="0"/>
              <a:t> i grupno i</a:t>
            </a:r>
            <a:r>
              <a:rPr lang="vi-VN" sz="2400" dirty="0" smtClean="0"/>
              <a:t>nformiranje i savjetovanje</a:t>
            </a:r>
            <a:endParaRPr lang="hr-HR" sz="24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 smtClean="0"/>
              <a:t>Brošure, letci i drugi informativni materijal</a:t>
            </a:r>
            <a:r>
              <a:rPr lang="hr-HR" sz="2400" dirty="0" smtClean="0"/>
              <a:t>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dirty="0" smtClean="0"/>
              <a:t>Upitnici za samoprocjenu kompetencija</a:t>
            </a:r>
            <a:endParaRPr lang="hr-H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400" dirty="0" smtClean="0"/>
              <a:t>Informacije o mjerama za poticanje zapošljavanja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400" dirty="0" smtClean="0"/>
              <a:t>Prezentacije, predavanja, radionice, sastanci …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B0F0"/>
                </a:solidFill>
              </a:rPr>
              <a:t>Što se nudi u CISOK-u?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250825" y="1772816"/>
            <a:ext cx="8569647" cy="489654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9372" y="692696"/>
            <a:ext cx="7993136" cy="999579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B0F0"/>
                </a:solidFill>
              </a:rPr>
              <a:t>Portal „</a:t>
            </a:r>
            <a:r>
              <a:rPr lang="hr-HR" b="1" i="1" dirty="0" smtClean="0">
                <a:solidFill>
                  <a:srgbClr val="00B0F0"/>
                </a:solidFill>
              </a:rPr>
              <a:t>Slika tržišta rada</a:t>
            </a:r>
            <a:r>
              <a:rPr lang="hr-HR" b="1" dirty="0" smtClean="0">
                <a:solidFill>
                  <a:srgbClr val="00B0F0"/>
                </a:solidFill>
              </a:rPr>
              <a:t>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8073675" cy="453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5" y="404664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Statistika </a:t>
            </a:r>
            <a:r>
              <a:rPr lang="hr-HR" b="1" dirty="0" err="1" smtClean="0">
                <a:solidFill>
                  <a:srgbClr val="00B0F0"/>
                </a:solidFill>
              </a:rPr>
              <a:t>online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1" y="1889135"/>
            <a:ext cx="9030309" cy="42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5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00B0F0"/>
                </a:solidFill>
                <a:latin typeface="+mn-lt"/>
              </a:rPr>
              <a:t>Deficitarna zanimanja za potrebe obrtništva </a:t>
            </a:r>
            <a:br>
              <a:rPr lang="hr-HR" sz="3200" b="1" dirty="0" smtClean="0">
                <a:solidFill>
                  <a:srgbClr val="00B0F0"/>
                </a:solidFill>
                <a:latin typeface="+mn-lt"/>
              </a:rPr>
            </a:br>
            <a:r>
              <a:rPr lang="hr-HR" sz="3200" dirty="0" smtClean="0">
                <a:solidFill>
                  <a:srgbClr val="00B0F0"/>
                </a:solidFill>
                <a:latin typeface="+mn-lt"/>
              </a:rPr>
              <a:t>na području Zagrebačke županije</a:t>
            </a:r>
            <a:br>
              <a:rPr lang="hr-HR" sz="3200" dirty="0" smtClean="0">
                <a:solidFill>
                  <a:srgbClr val="00B0F0"/>
                </a:solidFill>
                <a:latin typeface="+mn-lt"/>
              </a:rPr>
            </a:br>
            <a:r>
              <a:rPr lang="hr-HR" sz="3200" dirty="0" smtClean="0">
                <a:solidFill>
                  <a:srgbClr val="00B0F0"/>
                </a:solidFill>
                <a:latin typeface="+mn-lt"/>
              </a:rPr>
              <a:t>(šk. god. 2016./2017.)</a:t>
            </a:r>
            <a:endParaRPr lang="hr-H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536504" cy="4968552"/>
          </a:xfrm>
        </p:spPr>
        <p:txBody>
          <a:bodyPr>
            <a:noAutofit/>
          </a:bodyPr>
          <a:lstStyle/>
          <a:p>
            <a:pPr lvl="1"/>
            <a:r>
              <a:rPr lang="hr-HR" dirty="0"/>
              <a:t>alatničar</a:t>
            </a:r>
          </a:p>
          <a:p>
            <a:pPr lvl="1"/>
            <a:r>
              <a:rPr lang="hr-HR" dirty="0" smtClean="0"/>
              <a:t>armirač</a:t>
            </a:r>
            <a:endParaRPr lang="hr-HR" dirty="0"/>
          </a:p>
          <a:p>
            <a:pPr lvl="1"/>
            <a:r>
              <a:rPr lang="hr-HR" dirty="0" err="1" smtClean="0"/>
              <a:t>ravar</a:t>
            </a:r>
            <a:endParaRPr lang="hr-HR" dirty="0"/>
          </a:p>
          <a:p>
            <a:pPr lvl="1"/>
            <a:r>
              <a:rPr lang="hr-HR" dirty="0" smtClean="0"/>
              <a:t>elektroinstalater</a:t>
            </a:r>
            <a:endParaRPr lang="hr-HR" dirty="0"/>
          </a:p>
          <a:p>
            <a:pPr lvl="1"/>
            <a:r>
              <a:rPr lang="hr-HR" dirty="0" smtClean="0"/>
              <a:t>elektroničar-mehaničar</a:t>
            </a:r>
            <a:endParaRPr lang="hr-HR" dirty="0"/>
          </a:p>
          <a:p>
            <a:pPr lvl="1"/>
            <a:r>
              <a:rPr lang="hr-HR" dirty="0" smtClean="0"/>
              <a:t>fasader</a:t>
            </a:r>
            <a:endParaRPr lang="hr-HR" dirty="0"/>
          </a:p>
          <a:p>
            <a:pPr lvl="1"/>
            <a:r>
              <a:rPr lang="hr-HR" dirty="0" err="1" smtClean="0"/>
              <a:t>galanterist</a:t>
            </a:r>
            <a:endParaRPr lang="hr-HR" dirty="0"/>
          </a:p>
          <a:p>
            <a:pPr lvl="1"/>
            <a:r>
              <a:rPr lang="hr-HR" dirty="0" smtClean="0"/>
              <a:t>kemijski </a:t>
            </a:r>
            <a:r>
              <a:rPr lang="hr-HR" dirty="0"/>
              <a:t>čistač</a:t>
            </a:r>
          </a:p>
          <a:p>
            <a:pPr lvl="1"/>
            <a:r>
              <a:rPr lang="hr-HR" dirty="0" smtClean="0"/>
              <a:t>keramičar </a:t>
            </a:r>
            <a:r>
              <a:rPr lang="hr-HR" dirty="0"/>
              <a:t>- oblagač</a:t>
            </a:r>
          </a:p>
          <a:p>
            <a:pPr lvl="1"/>
            <a:r>
              <a:rPr lang="hr-HR" dirty="0" smtClean="0"/>
              <a:t>krovopokrivač </a:t>
            </a:r>
            <a:r>
              <a:rPr lang="hr-HR" dirty="0"/>
              <a:t>i </a:t>
            </a:r>
            <a:r>
              <a:rPr lang="hr-HR" dirty="0" err="1"/>
              <a:t>izolater</a:t>
            </a:r>
            <a:endParaRPr lang="hr-HR" dirty="0"/>
          </a:p>
          <a:p>
            <a:pPr lvl="1"/>
            <a:r>
              <a:rPr lang="hr-HR" dirty="0"/>
              <a:t> </a:t>
            </a:r>
            <a:r>
              <a:rPr lang="hr-HR" dirty="0" smtClean="0"/>
              <a:t>limar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916832"/>
            <a:ext cx="5076056" cy="4392488"/>
          </a:xfrm>
        </p:spPr>
        <p:txBody>
          <a:bodyPr>
            <a:noAutofit/>
          </a:bodyPr>
          <a:lstStyle/>
          <a:p>
            <a:pPr lvl="1"/>
            <a:r>
              <a:rPr lang="hr-HR" dirty="0" smtClean="0"/>
              <a:t>mesar</a:t>
            </a:r>
            <a:endParaRPr lang="hr-HR" dirty="0"/>
          </a:p>
          <a:p>
            <a:pPr lvl="1"/>
            <a:r>
              <a:rPr lang="hr-HR" dirty="0" err="1" smtClean="0"/>
              <a:t>plinoinstalater</a:t>
            </a:r>
            <a:endParaRPr lang="hr-HR" dirty="0"/>
          </a:p>
          <a:p>
            <a:pPr lvl="1"/>
            <a:r>
              <a:rPr lang="hr-HR" dirty="0" err="1" smtClean="0"/>
              <a:t>podopolagač</a:t>
            </a:r>
            <a:endParaRPr lang="hr-HR" dirty="0"/>
          </a:p>
          <a:p>
            <a:pPr lvl="1"/>
            <a:r>
              <a:rPr lang="hr-HR" dirty="0" smtClean="0"/>
              <a:t>staklar</a:t>
            </a:r>
            <a:endParaRPr lang="hr-HR" dirty="0"/>
          </a:p>
          <a:p>
            <a:pPr lvl="1"/>
            <a:r>
              <a:rPr lang="hr-HR" dirty="0" smtClean="0"/>
              <a:t>strojobravar</a:t>
            </a:r>
            <a:endParaRPr lang="hr-HR" dirty="0"/>
          </a:p>
          <a:p>
            <a:pPr lvl="1"/>
            <a:r>
              <a:rPr lang="hr-HR" dirty="0" smtClean="0"/>
              <a:t>tesar</a:t>
            </a:r>
            <a:endParaRPr lang="hr-HR" dirty="0"/>
          </a:p>
          <a:p>
            <a:pPr lvl="1"/>
            <a:r>
              <a:rPr lang="hr-HR" dirty="0" smtClean="0"/>
              <a:t>tokar</a:t>
            </a:r>
            <a:endParaRPr lang="hr-HR" dirty="0"/>
          </a:p>
          <a:p>
            <a:pPr lvl="1"/>
            <a:r>
              <a:rPr lang="hr-HR" dirty="0" smtClean="0"/>
              <a:t>vodoinstalater</a:t>
            </a:r>
            <a:endParaRPr lang="hr-HR" dirty="0"/>
          </a:p>
          <a:p>
            <a:pPr lvl="1"/>
            <a:r>
              <a:rPr lang="hr-HR" dirty="0" smtClean="0"/>
              <a:t>zidar</a:t>
            </a:r>
            <a:endParaRPr lang="hr-HR" dirty="0"/>
          </a:p>
          <a:p>
            <a:pPr lvl="1"/>
            <a:r>
              <a:rPr lang="hr-HR" dirty="0" smtClean="0"/>
              <a:t>zlatar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7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/>
          <a:lstStyle/>
          <a:p>
            <a:pPr algn="l"/>
            <a:r>
              <a:rPr lang="hr-HR" sz="3200" b="1" dirty="0" smtClean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dirty="0" smtClean="0">
                <a:solidFill>
                  <a:srgbClr val="00B0F0"/>
                </a:solidFill>
              </a:rPr>
              <a:t>SSS (2016/17)</a:t>
            </a:r>
            <a:endParaRPr lang="hr-HR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>
                <a:solidFill>
                  <a:schemeClr val="tx2">
                    <a:lumMod val="75000"/>
                  </a:schemeClr>
                </a:solidFill>
              </a:rPr>
              <a:t>povećati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broj upisanih i stipendiranih učenika ili studenata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TROGODIŠNJI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SREDNJOŠKOLSKI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hr-HR" sz="2000" dirty="0"/>
              <a:t>Armirač/</a:t>
            </a:r>
            <a:r>
              <a:rPr lang="hr-HR" sz="2000" dirty="0" err="1"/>
              <a:t>armiračica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Krovopokrivač i </a:t>
            </a:r>
            <a:r>
              <a:rPr lang="hr-HR" sz="2000" dirty="0" err="1"/>
              <a:t>izolater</a:t>
            </a:r>
            <a:r>
              <a:rPr lang="hr-HR" sz="2000" dirty="0"/>
              <a:t>/krovopokrivačica i </a:t>
            </a:r>
            <a:r>
              <a:rPr lang="hr-HR" sz="2000" dirty="0" err="1"/>
              <a:t>izolaterka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Limar/limarica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Tesar/</a:t>
            </a:r>
            <a:r>
              <a:rPr lang="hr-HR" sz="2000" dirty="0" err="1"/>
              <a:t>tesarica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Tokar/</a:t>
            </a:r>
            <a:r>
              <a:rPr lang="hr-HR" sz="2000" dirty="0" err="1"/>
              <a:t>tokarica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Zidar/zidarica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Monter suhe gradnje/</a:t>
            </a:r>
            <a:r>
              <a:rPr lang="hr-HR" sz="2000" dirty="0" err="1"/>
              <a:t>monterka</a:t>
            </a:r>
            <a:r>
              <a:rPr lang="hr-HR" sz="2000" dirty="0"/>
              <a:t> suhe gradnje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Bravar/bravarica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Mesar/mesarica</a:t>
            </a:r>
          </a:p>
          <a:p>
            <a:pPr>
              <a:spcBef>
                <a:spcPts val="0"/>
              </a:spcBef>
            </a:pPr>
            <a:r>
              <a:rPr lang="hr-HR" sz="2000" dirty="0" smtClean="0"/>
              <a:t>Fasader/fasaderka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03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143000"/>
          </a:xfrm>
        </p:spPr>
        <p:txBody>
          <a:bodyPr/>
          <a:lstStyle/>
          <a:p>
            <a:pPr algn="l"/>
            <a:r>
              <a:rPr lang="hr-HR" sz="3200" b="1" dirty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dirty="0">
                <a:solidFill>
                  <a:srgbClr val="00B0F0"/>
                </a:solidFill>
              </a:rPr>
              <a:t>SSS (</a:t>
            </a:r>
            <a:r>
              <a:rPr lang="hr-HR" sz="3200" dirty="0" smtClean="0">
                <a:solidFill>
                  <a:srgbClr val="00B0F0"/>
                </a:solidFill>
              </a:rPr>
              <a:t>2016/17)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>
                <a:solidFill>
                  <a:schemeClr val="tx2">
                    <a:lumMod val="75000"/>
                  </a:schemeClr>
                </a:solidFill>
              </a:rPr>
              <a:t>povećati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broj upisanih i stipendiranih učenika ili studenata</a:t>
            </a:r>
          </a:p>
          <a:p>
            <a:pPr marL="0" indent="0">
              <a:spcBef>
                <a:spcPts val="0"/>
              </a:spcBef>
              <a:buNone/>
            </a:pPr>
            <a:endParaRPr lang="hr-HR" sz="2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hr-HR" sz="2000" dirty="0"/>
              <a:t>Staklar/</a:t>
            </a:r>
            <a:r>
              <a:rPr lang="hr-HR" sz="2000" dirty="0" err="1"/>
              <a:t>staklarka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Pekar/pekarica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Elektroinstalater/elektroinstalaterka</a:t>
            </a:r>
          </a:p>
          <a:p>
            <a:pPr>
              <a:spcBef>
                <a:spcPts val="0"/>
              </a:spcBef>
            </a:pPr>
            <a:r>
              <a:rPr lang="hr-HR" sz="2000" dirty="0"/>
              <a:t>Krojač/krojačica</a:t>
            </a:r>
          </a:p>
          <a:p>
            <a:pPr>
              <a:spcBef>
                <a:spcPts val="0"/>
              </a:spcBef>
            </a:pPr>
            <a:r>
              <a:rPr lang="hr-HR" sz="2000" dirty="0" err="1"/>
              <a:t>Podopolagač</a:t>
            </a:r>
            <a:r>
              <a:rPr lang="hr-HR" sz="2000" dirty="0"/>
              <a:t>/</a:t>
            </a:r>
            <a:r>
              <a:rPr lang="hr-HR" sz="2000" dirty="0" err="1"/>
              <a:t>podopolagačica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Zlatar/</a:t>
            </a:r>
            <a:r>
              <a:rPr lang="hr-HR" sz="2000" dirty="0" err="1"/>
              <a:t>zlatarka</a:t>
            </a:r>
            <a:endParaRPr lang="hr-HR" sz="2000" dirty="0"/>
          </a:p>
          <a:p>
            <a:pPr>
              <a:spcBef>
                <a:spcPts val="0"/>
              </a:spcBef>
            </a:pPr>
            <a:r>
              <a:rPr lang="hr-HR" sz="2000" dirty="0"/>
              <a:t>Tapetar/</a:t>
            </a:r>
            <a:r>
              <a:rPr lang="hr-HR" sz="2000" dirty="0" err="1"/>
              <a:t>tapetarka</a:t>
            </a:r>
            <a:endParaRPr lang="hr-HR" sz="2000" dirty="0"/>
          </a:p>
          <a:p>
            <a:pPr>
              <a:spcBef>
                <a:spcPts val="0"/>
              </a:spcBef>
            </a:pPr>
            <a:endParaRPr lang="hr-HR" sz="2000" dirty="0"/>
          </a:p>
          <a:p>
            <a:pPr>
              <a:spcBef>
                <a:spcPts val="0"/>
              </a:spcBef>
            </a:pPr>
            <a:endParaRPr lang="hr-HR" sz="14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ČETVEROGODIŠNJI SREDNJOŠKOLSKI</a:t>
            </a:r>
          </a:p>
          <a:p>
            <a:pPr>
              <a:spcBef>
                <a:spcPts val="0"/>
              </a:spcBef>
            </a:pPr>
            <a:r>
              <a:rPr lang="hr-HR" sz="1800" dirty="0" smtClean="0"/>
              <a:t>-----</a:t>
            </a:r>
            <a:endParaRPr lang="hr-HR" sz="1800" dirty="0"/>
          </a:p>
          <a:p>
            <a:pPr marL="0" indent="0">
              <a:spcBef>
                <a:spcPts val="0"/>
              </a:spcBef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95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</a:rPr>
              <a:t>smanjiti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rgbClr val="0070C0"/>
                </a:solidFill>
              </a:rPr>
              <a:t>broj </a:t>
            </a:r>
            <a:r>
              <a:rPr lang="hr-HR" sz="2400" dirty="0">
                <a:solidFill>
                  <a:srgbClr val="0070C0"/>
                </a:solidFill>
              </a:rPr>
              <a:t>upisanih i stipendiranih učenika ili studenata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12961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r-H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TROGODIŠNJI SREDNJOŠKOLSKI</a:t>
            </a:r>
          </a:p>
          <a:p>
            <a:r>
              <a:rPr lang="hr-HR" sz="2000" dirty="0"/>
              <a:t>Tehnički crtač/tehnička crtačica </a:t>
            </a:r>
          </a:p>
          <a:p>
            <a:r>
              <a:rPr lang="hr-HR" sz="2000" dirty="0"/>
              <a:t>Fotograf/fotografkinja </a:t>
            </a:r>
            <a:endParaRPr lang="hr-H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742" y="3573016"/>
            <a:ext cx="7200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ČETVEROGODIŠNJI </a:t>
            </a:r>
            <a:r>
              <a:rPr lang="hr-HR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</a:rPr>
              <a:t>SREDNJOŠKOLSKI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Tehničar za logistiku i špediciju/tehničarka za logistiku i špediciju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Tehničar PT prometa/tehničarka PT prometa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Veterinarski tehničar/veterinarska tehničarka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Grafički urednik – dizajner/grafička urednica - dizajnerica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Tehničar za </a:t>
            </a:r>
            <a:r>
              <a:rPr lang="hr-HR" sz="2000" dirty="0" err="1">
                <a:solidFill>
                  <a:prstClr val="black"/>
                </a:solidFill>
                <a:latin typeface="Arial"/>
              </a:rPr>
              <a:t>mehatroniku</a:t>
            </a:r>
            <a:r>
              <a:rPr lang="hr-HR" sz="2000" dirty="0">
                <a:solidFill>
                  <a:prstClr val="black"/>
                </a:solidFill>
                <a:latin typeface="Arial"/>
              </a:rPr>
              <a:t>/tehničarka za </a:t>
            </a:r>
            <a:r>
              <a:rPr lang="hr-HR" sz="2000" dirty="0" err="1">
                <a:solidFill>
                  <a:prstClr val="black"/>
                </a:solidFill>
                <a:latin typeface="Arial"/>
              </a:rPr>
              <a:t>mehatroniku</a:t>
            </a:r>
            <a:endParaRPr lang="hr-HR" sz="2000" dirty="0">
              <a:solidFill>
                <a:prstClr val="black"/>
              </a:solidFill>
              <a:latin typeface="Arial"/>
            </a:endParaRP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/>
              </a:rPr>
              <a:t>Modni stilist/modna </a:t>
            </a:r>
            <a:r>
              <a:rPr lang="hr-HR" sz="2000" dirty="0" smtClean="0">
                <a:solidFill>
                  <a:prstClr val="black"/>
                </a:solidFill>
                <a:latin typeface="Arial"/>
              </a:rPr>
              <a:t>stilistica</a:t>
            </a:r>
            <a:endParaRPr lang="hr-HR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368429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hr-HR" sz="3200" b="1" dirty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dirty="0">
                <a:solidFill>
                  <a:srgbClr val="00B0F0"/>
                </a:solidFill>
              </a:rPr>
              <a:t>SSS (</a:t>
            </a:r>
            <a:r>
              <a:rPr lang="hr-HR" sz="3200" dirty="0" smtClean="0">
                <a:solidFill>
                  <a:srgbClr val="00B0F0"/>
                </a:solidFill>
              </a:rPr>
              <a:t>2016/17)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</a:rPr>
              <a:t>smanjiti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rgbClr val="0070C0"/>
                </a:solidFill>
              </a:rPr>
              <a:t>broj </a:t>
            </a:r>
            <a:r>
              <a:rPr lang="hr-HR" sz="2400" dirty="0">
                <a:solidFill>
                  <a:srgbClr val="0070C0"/>
                </a:solidFill>
              </a:rPr>
              <a:t>upisanih i stipendiranih učenika ili studenata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56" y="2348880"/>
            <a:ext cx="8229600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ČETVEROGODIŠNJI SREDNJOŠKOLSKI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Hotelijersko-turistički tehničar/hotelijersko-turistička tehničarka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Grafički tehničar/grafička tehničarka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Upravni referent/upravna referentica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Ekonomist/ekonomistica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Poslovni tajnik/poslovna tajnica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Tehničar cestovnog prometa/tehničarka cestovnog prometa</a:t>
            </a:r>
          </a:p>
          <a:p>
            <a:pPr marL="342000" indent="-342000">
              <a:buFont typeface="Arial" pitchFamily="34" charset="0"/>
              <a:buChar char="•"/>
            </a:pPr>
            <a:r>
              <a:rPr lang="hr-HR" sz="2000" dirty="0">
                <a:solidFill>
                  <a:prstClr val="black"/>
                </a:solidFill>
              </a:rPr>
              <a:t>Odjevni tehničar/odjevna tehničarka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368429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hr-HR" sz="3200" b="1" dirty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dirty="0">
                <a:solidFill>
                  <a:srgbClr val="00B0F0"/>
                </a:solidFill>
              </a:rPr>
              <a:t>SSS (2016/17)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1008112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</a:rPr>
              <a:t>povećati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broj upisanih i stipendiranih učenika ili studenata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4248472"/>
          </a:xfrm>
          <a:ln>
            <a:noFill/>
          </a:ln>
        </p:spPr>
        <p:txBody>
          <a:bodyPr numCol="2"/>
          <a:lstStyle/>
          <a:p>
            <a:pPr marL="0" indent="0">
              <a:buNone/>
            </a:pP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STRUČNI STUDIJ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hr-HR" sz="2000" dirty="0" smtClean="0"/>
              <a:t>-----</a:t>
            </a:r>
          </a:p>
          <a:p>
            <a:endParaRPr lang="hr-HR" sz="500" dirty="0" smtClean="0"/>
          </a:p>
          <a:p>
            <a:pPr marL="0" indent="0">
              <a:buNone/>
            </a:pP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SVEUČILIŠNI STUDIJ:</a:t>
            </a:r>
          </a:p>
          <a:p>
            <a:r>
              <a:rPr lang="hr-HR" sz="2000" dirty="0"/>
              <a:t>Medicina</a:t>
            </a:r>
          </a:p>
          <a:p>
            <a:r>
              <a:rPr lang="hr-HR" sz="2000" dirty="0"/>
              <a:t>Matematika, nastavnički</a:t>
            </a:r>
          </a:p>
          <a:p>
            <a:r>
              <a:rPr lang="hr-HR" sz="2000" dirty="0"/>
              <a:t>Fizika i tehnika, nastavnički</a:t>
            </a:r>
          </a:p>
          <a:p>
            <a:r>
              <a:rPr lang="hr-HR" sz="2000" dirty="0"/>
              <a:t>Fizika, nastavnički</a:t>
            </a:r>
          </a:p>
          <a:p>
            <a:r>
              <a:rPr lang="hr-HR" sz="2000" dirty="0"/>
              <a:t>Fizika i kemija, nastavnički</a:t>
            </a:r>
          </a:p>
          <a:p>
            <a:r>
              <a:rPr lang="hr-HR" sz="2000" dirty="0"/>
              <a:t>Glazbena pedagogija</a:t>
            </a:r>
          </a:p>
          <a:p>
            <a:r>
              <a:rPr lang="hr-HR" sz="2000" dirty="0"/>
              <a:t>Fizika i informatika, nastavnički</a:t>
            </a:r>
          </a:p>
          <a:p>
            <a:r>
              <a:rPr lang="hr-HR" sz="2000" dirty="0" smtClean="0"/>
              <a:t>Računarstvo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Farmacija</a:t>
            </a:r>
            <a:endParaRPr lang="hr-HR" sz="2000" dirty="0"/>
          </a:p>
          <a:p>
            <a:r>
              <a:rPr lang="hr-HR" sz="2000" dirty="0"/>
              <a:t>Germanistika</a:t>
            </a:r>
          </a:p>
          <a:p>
            <a:r>
              <a:rPr lang="hr-HR" sz="2000" dirty="0"/>
              <a:t>Logopedija</a:t>
            </a:r>
          </a:p>
          <a:p>
            <a:r>
              <a:rPr lang="hr-HR" sz="2000" dirty="0"/>
              <a:t>Rehabilitacija</a:t>
            </a:r>
          </a:p>
          <a:p>
            <a:r>
              <a:rPr lang="hr-HR" sz="2000" dirty="0"/>
              <a:t>Elektrotehnika i informacijska tehnologija</a:t>
            </a:r>
          </a:p>
          <a:p>
            <a:r>
              <a:rPr lang="hr-HR" sz="2000" dirty="0"/>
              <a:t>Strojarstvo</a:t>
            </a:r>
            <a:endParaRPr lang="hr-HR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dirty="0" smtClean="0">
                <a:solidFill>
                  <a:srgbClr val="00B0F0"/>
                </a:solidFill>
              </a:rPr>
              <a:t>VSS </a:t>
            </a:r>
            <a:r>
              <a:rPr lang="hr-HR" sz="3200" dirty="0">
                <a:solidFill>
                  <a:srgbClr val="00B0F0"/>
                </a:solidFill>
              </a:rPr>
              <a:t>(2016/17)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95536" y="1481882"/>
            <a:ext cx="8075240" cy="850106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hr-HR" sz="2400" dirty="0">
                <a:solidFill>
                  <a:srgbClr val="0070C0"/>
                </a:solidFill>
              </a:rPr>
              <a:t>Obrazovni programi u kojima treba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</a:rPr>
              <a:t>smanjiti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broj upisanih i stipendiranih učenika ili studenata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407196"/>
            <a:ext cx="4038600" cy="4347864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STRUČNI STUDIJ:</a:t>
            </a:r>
            <a:endParaRPr lang="hr-H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r-HR" sz="2000" dirty="0"/>
              <a:t>Izobrazba </a:t>
            </a:r>
            <a:r>
              <a:rPr lang="hr-HR" sz="2000" dirty="0" smtClean="0"/>
              <a:t>trenera/</a:t>
            </a:r>
            <a:r>
              <a:rPr lang="hr-HR" sz="2000" dirty="0" err="1" smtClean="0"/>
              <a:t>ica</a:t>
            </a:r>
            <a:endParaRPr lang="hr-HR" sz="2000" dirty="0"/>
          </a:p>
          <a:p>
            <a:r>
              <a:rPr lang="hr-HR" sz="2000" dirty="0"/>
              <a:t>Javna uprava</a:t>
            </a:r>
          </a:p>
          <a:p>
            <a:r>
              <a:rPr lang="hr-HR" sz="2000" dirty="0"/>
              <a:t>Poslovna </a:t>
            </a:r>
            <a:r>
              <a:rPr lang="hr-HR" sz="2000" dirty="0" smtClean="0"/>
              <a:t>ekonomija</a:t>
            </a:r>
          </a:p>
          <a:p>
            <a:endParaRPr lang="hr-HR" sz="1800" dirty="0"/>
          </a:p>
          <a:p>
            <a:pPr marL="0" indent="0">
              <a:buNone/>
            </a:pP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SVEUČILIŠNI STUDIJ:</a:t>
            </a:r>
          </a:p>
          <a:p>
            <a:r>
              <a:rPr lang="hr-HR" sz="2000" dirty="0"/>
              <a:t>Politologija</a:t>
            </a:r>
          </a:p>
          <a:p>
            <a:r>
              <a:rPr lang="hr-HR" sz="2000" dirty="0"/>
              <a:t>Novinarstvo</a:t>
            </a:r>
          </a:p>
          <a:p>
            <a:r>
              <a:rPr lang="hr-HR" sz="2000" dirty="0"/>
              <a:t>Tekstilni i modni dizajn</a:t>
            </a:r>
          </a:p>
          <a:p>
            <a:r>
              <a:rPr lang="hr-HR" sz="2000" dirty="0"/>
              <a:t>Promet</a:t>
            </a:r>
          </a:p>
          <a:p>
            <a:r>
              <a:rPr lang="hr-HR" sz="2000" dirty="0" smtClean="0"/>
              <a:t>Filozofija</a:t>
            </a:r>
            <a:endParaRPr lang="hr-HR" sz="20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0" y="4581128"/>
            <a:ext cx="4038600" cy="19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Grafička tehnologija</a:t>
            </a:r>
          </a:p>
          <a:p>
            <a:r>
              <a:rPr lang="hr-HR" sz="2000" dirty="0"/>
              <a:t>Tekstilna tehnologija i inženjerstvo</a:t>
            </a:r>
          </a:p>
          <a:p>
            <a:r>
              <a:rPr lang="hr-HR" sz="2000" dirty="0"/>
              <a:t>Agronomija</a:t>
            </a:r>
          </a:p>
          <a:p>
            <a:r>
              <a:rPr lang="hr-HR" sz="2000" dirty="0"/>
              <a:t>Veterinarska medicina</a:t>
            </a:r>
          </a:p>
          <a:p>
            <a:r>
              <a:rPr lang="hr-HR" sz="2000" dirty="0"/>
              <a:t>Poslovna ekonomija</a:t>
            </a:r>
          </a:p>
          <a:p>
            <a:endParaRPr lang="hr-H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B0F0"/>
                </a:solidFill>
              </a:rPr>
              <a:t>PREPORUKE ZA OBRAZOVNU UPISNU POLITIKU HZZ-a: </a:t>
            </a:r>
            <a:r>
              <a:rPr lang="hr-HR" sz="3200" b="1" dirty="0" smtClean="0">
                <a:solidFill>
                  <a:srgbClr val="00B0F0"/>
                </a:solidFill>
              </a:rPr>
              <a:t>V</a:t>
            </a:r>
            <a:r>
              <a:rPr lang="hr-HR" sz="3200" dirty="0" smtClean="0">
                <a:solidFill>
                  <a:srgbClr val="00B0F0"/>
                </a:solidFill>
              </a:rPr>
              <a:t>SS </a:t>
            </a:r>
            <a:r>
              <a:rPr lang="hr-HR" sz="3200" dirty="0">
                <a:solidFill>
                  <a:srgbClr val="00B0F0"/>
                </a:solidFill>
              </a:rPr>
              <a:t>(2016/17)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169368" y="764704"/>
            <a:ext cx="6552728" cy="4536504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4000" b="1" dirty="0" smtClean="0">
                <a:solidFill>
                  <a:srgbClr val="00B0F0"/>
                </a:solidFill>
              </a:rPr>
              <a:t>HVALA NA PAŽNJI!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4000" b="1" dirty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CISOK Zagreb 1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Trg hrvatskih pavlina 4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01/6449-627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>
                <a:hlinkClick r:id="rId2"/>
              </a:rPr>
              <a:t>cisok-zagreb1@</a:t>
            </a:r>
            <a:r>
              <a:rPr lang="hr-HR" sz="1600" b="1" dirty="0" err="1" smtClean="0">
                <a:hlinkClick r:id="rId2"/>
              </a:rPr>
              <a:t>hzz.hr</a:t>
            </a:r>
            <a:endParaRPr lang="hr-HR" sz="1600" b="1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600" b="1" dirty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600" b="1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CISOK Zagreb 2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Ulica kneza Višeslava 7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 smtClean="0"/>
              <a:t>01/4622-253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hr-HR" sz="1600" b="1" dirty="0">
                <a:hlinkClick r:id="rId3"/>
              </a:rPr>
              <a:t>c</a:t>
            </a:r>
            <a:r>
              <a:rPr lang="hr-HR" sz="1600" b="1" dirty="0" smtClean="0">
                <a:hlinkClick r:id="rId3"/>
              </a:rPr>
              <a:t>isok-zagreb2@</a:t>
            </a:r>
            <a:r>
              <a:rPr lang="hr-HR" sz="1600" b="1" dirty="0" err="1" smtClean="0">
                <a:hlinkClick r:id="rId3"/>
              </a:rPr>
              <a:t>hzz.hr</a:t>
            </a:r>
            <a:endParaRPr lang="hr-HR" sz="1600" b="1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600" b="1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200" b="1" dirty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200" b="1" dirty="0" smtClean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1200" b="1" dirty="0">
              <a:solidFill>
                <a:srgbClr val="00B0F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hr-HR" sz="2200" b="1" dirty="0">
              <a:solidFill>
                <a:srgbClr val="00B0F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hr-HR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13464" t="3918" r="14629"/>
          <a:stretch>
            <a:fillRect/>
          </a:stretch>
        </p:blipFill>
        <p:spPr bwMode="auto">
          <a:xfrm>
            <a:off x="251520" y="4453301"/>
            <a:ext cx="23034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 r="-3110" b="12451"/>
          <a:stretch>
            <a:fillRect/>
          </a:stretch>
        </p:blipFill>
        <p:spPr bwMode="auto">
          <a:xfrm>
            <a:off x="6948264" y="4284199"/>
            <a:ext cx="1907704" cy="245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5245744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dirty="0"/>
              <a:t>P</a:t>
            </a:r>
            <a:r>
              <a:rPr lang="vi-VN" dirty="0" smtClean="0"/>
              <a:t>oti</a:t>
            </a:r>
            <a:r>
              <a:rPr lang="hr-HR" dirty="0" err="1" smtClean="0"/>
              <a:t>canje</a:t>
            </a:r>
            <a:r>
              <a:rPr lang="vi-VN" dirty="0" smtClean="0"/>
              <a:t> </a:t>
            </a:r>
            <a:r>
              <a:rPr lang="vi-VN" b="1" dirty="0" smtClean="0"/>
              <a:t>aktivno</a:t>
            </a:r>
            <a:r>
              <a:rPr lang="hr-HR" b="1" dirty="0" smtClean="0"/>
              <a:t>g</a:t>
            </a:r>
            <a:r>
              <a:rPr lang="vi-VN" b="1" dirty="0" smtClean="0"/>
              <a:t> uključ</a:t>
            </a:r>
            <a:r>
              <a:rPr lang="hr-HR" b="1" dirty="0" err="1" smtClean="0"/>
              <a:t>ivanja</a:t>
            </a:r>
            <a:r>
              <a:rPr lang="hr-HR" b="1" dirty="0" smtClean="0"/>
              <a:t> korisnika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hr-H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dirty="0" smtClean="0"/>
              <a:t>Pružanje informacija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hr-H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hr-HR" dirty="0"/>
              <a:t>D</a:t>
            </a:r>
            <a:r>
              <a:rPr lang="vi-VN" dirty="0" smtClean="0"/>
              <a:t>ostupn</a:t>
            </a:r>
            <a:r>
              <a:rPr lang="hr-HR" dirty="0" err="1" smtClean="0"/>
              <a:t>ost</a:t>
            </a:r>
            <a:r>
              <a:rPr lang="vi-VN" dirty="0" smtClean="0"/>
              <a:t> i fleksibiln</a:t>
            </a:r>
            <a:r>
              <a:rPr lang="hr-HR" dirty="0" err="1" smtClean="0"/>
              <a:t>ost</a:t>
            </a:r>
            <a:r>
              <a:rPr lang="hr-HR" dirty="0" smtClean="0"/>
              <a:t> usluga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B0F0"/>
                </a:solidFill>
              </a:rPr>
              <a:t>CISOK – temeljne odrednice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 r="-3110" b="12451"/>
          <a:stretch>
            <a:fillRect/>
          </a:stretch>
        </p:blipFill>
        <p:spPr bwMode="auto">
          <a:xfrm>
            <a:off x="5580063" y="1773238"/>
            <a:ext cx="3563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8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6-ivan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813" y="4852988"/>
            <a:ext cx="14509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00B0F0"/>
                </a:solidFill>
              </a:rPr>
              <a:t>Kome je CISOK namijenjen?</a:t>
            </a:r>
          </a:p>
        </p:txBody>
      </p:sp>
      <p:pic>
        <p:nvPicPr>
          <p:cNvPr id="20483" name="Picture 3" descr="C:\Documents and Settings\andreacm\Desktop\Fotke za materijale\4-mar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700213"/>
            <a:ext cx="17732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andreacm\Desktop\Fotke za materijale\7-fili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688" y="4005263"/>
            <a:ext cx="25542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Documents and Settings\andreacm\Desktop\Fotke za materijale\2-ev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1412875"/>
            <a:ext cx="27416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Documents and Settings\andreacm\Desktop\Fotke za materijale\1-maj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7263" y="4076700"/>
            <a:ext cx="18478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213"/>
            <a:ext cx="5184775" cy="468066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Učenicima osnovnih i srednjih škola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Studentima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Nezaposlenim osobama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Zaposlenim osobama koje razmišljaju o promjeni posla ili karijere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Poslodavcima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Roditeljima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Školama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Savjetnicima  za razvoj karijere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2200" dirty="0" smtClean="0"/>
              <a:t>Svima ostalima zainteresiranima za razvoj vlastite karijere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Uloga savjetnika u CISOK-u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987008" cy="3917032"/>
          </a:xfrm>
        </p:spPr>
        <p:txBody>
          <a:bodyPr/>
          <a:lstStyle/>
          <a:p>
            <a:r>
              <a:rPr lang="hr-HR" dirty="0"/>
              <a:t>podrška korisnicima Centra u dolasku do željenih informacija 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pomoć </a:t>
            </a:r>
            <a:r>
              <a:rPr lang="hr-HR" dirty="0"/>
              <a:t>pri planiranju i donošenju odluka o izboru karijere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2" y="2276872"/>
            <a:ext cx="3129136" cy="31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</a:rPr>
              <a:t>Odabir srednje škole</a:t>
            </a:r>
            <a:endParaRPr lang="hr-HR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854072" cy="31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143000"/>
          </a:xfrm>
        </p:spPr>
        <p:txBody>
          <a:bodyPr/>
          <a:lstStyle/>
          <a:p>
            <a:r>
              <a:rPr lang="hr-HR" sz="4200" b="1" dirty="0" smtClean="0">
                <a:solidFill>
                  <a:srgbClr val="00B0F0"/>
                </a:solidFill>
              </a:rPr>
              <a:t>Što uzeti u obzir prilikom odluke?</a:t>
            </a:r>
            <a:endParaRPr lang="hr-HR" sz="4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r>
              <a:rPr lang="hr-HR" sz="2800" b="1" dirty="0" smtClean="0"/>
              <a:t>Obilježja učenika:</a:t>
            </a:r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/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endParaRPr lang="hr-HR" sz="1000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714920"/>
              </p:ext>
            </p:extLst>
          </p:nvPr>
        </p:nvGraphicFramePr>
        <p:xfrm>
          <a:off x="395536" y="1844824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4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1795</Words>
  <Application>Microsoft Office PowerPoint</Application>
  <PresentationFormat>On-screen Show (4:3)</PresentationFormat>
  <Paragraphs>397</Paragraphs>
  <Slides>49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Office Theme</vt:lpstr>
      <vt:lpstr>1_Office Theme</vt:lpstr>
      <vt:lpstr>3_Office Theme</vt:lpstr>
      <vt:lpstr>4_Office Theme</vt:lpstr>
      <vt:lpstr>5_Office Theme</vt:lpstr>
      <vt:lpstr>PowerPoint Presentation</vt:lpstr>
      <vt:lpstr>CISOK</vt:lpstr>
      <vt:lpstr>Što je CISOK centar?</vt:lpstr>
      <vt:lpstr>Što se nudi u CISOK-u?</vt:lpstr>
      <vt:lpstr>CISOK – temeljne odrednice</vt:lpstr>
      <vt:lpstr>Kome je CISOK namijenjen?</vt:lpstr>
      <vt:lpstr>Uloga savjetnika u CISOK-u</vt:lpstr>
      <vt:lpstr>Odabir srednje škole</vt:lpstr>
      <vt:lpstr>Što uzeti u obzir prilikom odluke?</vt:lpstr>
      <vt:lpstr>O čemu je važno voditi računa prilikom odabira srednje škole:</vt:lpstr>
      <vt:lpstr>ODABIR SREDNJE ŠKOLE</vt:lpstr>
      <vt:lpstr>Najčešće pogreške  pri izboru zanimanja/škole:</vt:lpstr>
      <vt:lpstr>PowerPoint Presentation</vt:lpstr>
      <vt:lpstr>PowerPoint Presentation</vt:lpstr>
      <vt:lpstr>EKSPERIMENTALNI PROGRAMI STRUKOVNIH GIMNAZIJA</vt:lpstr>
      <vt:lpstr>PowerPoint Presentation</vt:lpstr>
      <vt:lpstr>PowerPoint Presentation</vt:lpstr>
      <vt:lpstr>PowerPoint Presentation</vt:lpstr>
      <vt:lpstr>PowerPoint Presentation</vt:lpstr>
      <vt:lpstr>Upisi u srednje škole</vt:lpstr>
      <vt:lpstr>ZAJEDNIČKI ELEMENT VREDNOVANJA</vt:lpstr>
      <vt:lpstr>Dodatni element vrednovanja</vt:lpstr>
      <vt:lpstr>Poseban element vrednovanja</vt:lpstr>
      <vt:lpstr>KANDIDATI S TEŠKOĆAMA U RAZVOJU</vt:lpstr>
      <vt:lpstr>Upis fakulteta</vt:lpstr>
      <vt:lpstr>Primjer 1: Ivona</vt:lpstr>
      <vt:lpstr>Primjer 2: Krešo</vt:lpstr>
      <vt:lpstr>Usluge Centra namijenjene učenicima osmih razreda:</vt:lpstr>
      <vt:lpstr>Kako CISOK može pomoći?</vt:lpstr>
      <vt:lpstr>www.cisok.hr</vt:lpstr>
      <vt:lpstr>Brošura  „Kamo nakon osnovne škole?”</vt:lpstr>
      <vt:lpstr>Brošura „Kamo nakon osnovne škole?”</vt:lpstr>
      <vt:lpstr>Brošura „Kamo nakon osnovne škole?”</vt:lpstr>
      <vt:lpstr>PowerPoint Presentation</vt:lpstr>
      <vt:lpstr>PowerPoint Presentation</vt:lpstr>
      <vt:lpstr>PowerPoint Presentation</vt:lpstr>
      <vt:lpstr>PowerPoint Presentation</vt:lpstr>
      <vt:lpstr>CISOK – e-alati</vt:lpstr>
      <vt:lpstr>Portal „Slika tržišta rada”</vt:lpstr>
      <vt:lpstr>Portal „Slika tržišta rada”</vt:lpstr>
      <vt:lpstr>Statistika online</vt:lpstr>
      <vt:lpstr>Deficitarna zanimanja za potrebe obrtništva  na području Zagrebačke županije (šk. god. 2016./2017.)</vt:lpstr>
      <vt:lpstr>PREPORUKE ZA OBRAZOVNU UPISNU POLITIKU HZZ-a: SSS (2016/17)</vt:lpstr>
      <vt:lpstr>PREPORUKE ZA OBRAZOVNU UPISNU POLITIKU HZZ-a: SSS (2016/17)</vt:lpstr>
      <vt:lpstr>Obrazovni programi u kojima treba smanjiti broj upisanih i stipendiranih učenika ili studenata</vt:lpstr>
      <vt:lpstr>Obrazovni programi u kojima treba smanjiti broj upisanih i stipendiranih učenika ili studenata</vt:lpstr>
      <vt:lpstr>Obrazovni programi u kojima treba povećati broj upisanih i stipendiranih učenika ili studenata</vt:lpstr>
      <vt:lpstr>Obrazovni programi u kojima treba smanjiti broj upisanih i stipendiranih učenika ili studenata</vt:lpstr>
      <vt:lpstr>PowerPoint Presentation</vt:lpstr>
    </vt:vector>
  </TitlesOfParts>
  <Company>Spona Komunikacije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andreacm</dc:creator>
  <cp:lastModifiedBy>petra</cp:lastModifiedBy>
  <cp:revision>118</cp:revision>
  <dcterms:created xsi:type="dcterms:W3CDTF">2013-07-07T17:44:13Z</dcterms:created>
  <dcterms:modified xsi:type="dcterms:W3CDTF">2016-12-03T11:38:51Z</dcterms:modified>
</cp:coreProperties>
</file>