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65" r:id="rId6"/>
    <p:sldId id="268" r:id="rId7"/>
    <p:sldId id="282" r:id="rId8"/>
    <p:sldId id="288" r:id="rId9"/>
    <p:sldId id="289" r:id="rId10"/>
    <p:sldId id="290" r:id="rId11"/>
    <p:sldId id="292" r:id="rId12"/>
    <p:sldId id="293" r:id="rId13"/>
    <p:sldId id="294" r:id="rId14"/>
    <p:sldId id="283" r:id="rId15"/>
    <p:sldId id="269" r:id="rId16"/>
    <p:sldId id="271" r:id="rId17"/>
    <p:sldId id="272" r:id="rId18"/>
    <p:sldId id="273" r:id="rId19"/>
    <p:sldId id="296" r:id="rId20"/>
    <p:sldId id="286" r:id="rId21"/>
    <p:sldId id="26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22AB-044D-46FC-80A1-761AE1980BBE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75A9-51CE-4D9B-B1F9-9A5B174BAF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14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75A9-51CE-4D9B-B1F9-9A5B174BAF78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74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75A9-51CE-4D9B-B1F9-9A5B174BAF78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37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52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17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69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95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89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10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61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42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9124-1724-4BDE-A135-7F89E7A1E00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29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5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49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36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88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3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33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18B5-AD85-4502-88A2-A0AF5F6EF489}" type="datetimeFigureOut">
              <a:rPr lang="hr-HR" smtClean="0"/>
              <a:pPr/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F30BBF-8E5A-43FB-9A4C-55473C591A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3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mh.com.au/ffximage/2006/02/14/470_asthma_healt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ar-rama.org/Gallery/News/2005726093Ruke%20zemlj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Upisi u srednje škole - uloga školske medicine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Angelika </a:t>
            </a:r>
            <a:r>
              <a:rPr lang="hr-HR" dirty="0" err="1"/>
              <a:t>Tičinović</a:t>
            </a:r>
            <a:r>
              <a:rPr lang="hr-HR" dirty="0"/>
              <a:t> Ivančić, </a:t>
            </a:r>
            <a:r>
              <a:rPr lang="hr-HR" dirty="0" err="1"/>
              <a:t>dr.med</a:t>
            </a:r>
            <a:r>
              <a:rPr lang="hr-HR" dirty="0"/>
              <a:t>.</a:t>
            </a:r>
          </a:p>
          <a:p>
            <a:r>
              <a:rPr lang="hr-HR" dirty="0" err="1"/>
              <a:t>spec.školske</a:t>
            </a:r>
            <a:r>
              <a:rPr lang="hr-HR" dirty="0"/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87266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9229" t="27520" r="48917" b="26399"/>
          <a:stretch/>
        </p:blipFill>
        <p:spPr>
          <a:xfrm>
            <a:off x="1897039" y="696036"/>
            <a:ext cx="9553433" cy="57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30367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alibri Light" panose="020F0302020204030204" pitchFamily="34" charset="0"/>
              </a:rPr>
              <a:t>Uloga školske medicine III – </a:t>
            </a:r>
            <a:br>
              <a:rPr lang="hr-HR" sz="2800" dirty="0">
                <a:latin typeface="Calibri Light" panose="020F0302020204030204" pitchFamily="34" charset="0"/>
              </a:rPr>
            </a:br>
            <a:r>
              <a:rPr lang="hr-HR" sz="2800" b="1" i="1" dirty="0">
                <a:latin typeface="Calibri Light" panose="020F0302020204030204" pitchFamily="34" charset="0"/>
              </a:rPr>
              <a:t>Potvrde o zdravstvenoj sposobnosti učenika za srednje škole</a:t>
            </a:r>
            <a:endParaRPr lang="hr-HR" sz="2800" dirty="0">
              <a:latin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41742" y="1628384"/>
            <a:ext cx="9466583" cy="5229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2500" b="1" dirty="0"/>
              <a:t>Tablica sadrži: 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Obrazovni sektor</a:t>
            </a:r>
            <a:r>
              <a:rPr lang="hr-HR" sz="2500" dirty="0">
                <a:latin typeface="Calibri Light" panose="020F0302020204030204" pitchFamily="34" charset="0"/>
              </a:rPr>
              <a:t>  (jedan od 14 prema Odluci o uspostavi obrazovnih sektora u strukovnom obrazovanju)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Program </a:t>
            </a:r>
            <a:r>
              <a:rPr lang="hr-HR" sz="2500" dirty="0">
                <a:latin typeface="Calibri Light" panose="020F0302020204030204" pitchFamily="34" charset="0"/>
              </a:rPr>
              <a:t>određenog programa/zanimanja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Trajanje</a:t>
            </a:r>
            <a:r>
              <a:rPr lang="hr-HR" sz="2500" dirty="0">
                <a:latin typeface="Calibri Light" panose="020F0302020204030204" pitchFamily="34" charset="0"/>
              </a:rPr>
              <a:t> određenog programa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Šifra</a:t>
            </a:r>
            <a:r>
              <a:rPr lang="hr-HR" sz="2500" dirty="0">
                <a:latin typeface="Calibri Light" panose="020F0302020204030204" pitchFamily="34" charset="0"/>
              </a:rPr>
              <a:t> programa (JMO – jedinstveni model obrazovanja; TES – teškoće u razvoju, P – programi prilagođeni5 za učenike s teškoćama; Y – program prilagođen za učenike s teškoćama; E – eksperimentalni programi; MS, MT, MM – programi vezani uz pojedine nacionalne manjine, A, B – dvije varijante nastavnih planova za ista zanimanja iz programa )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Opis </a:t>
            </a:r>
            <a:r>
              <a:rPr lang="hr-HR" sz="2500" dirty="0">
                <a:latin typeface="Calibri Light" panose="020F0302020204030204" pitchFamily="34" charset="0"/>
              </a:rPr>
              <a:t>programa</a:t>
            </a:r>
          </a:p>
          <a:p>
            <a:r>
              <a:rPr lang="pl-PL" sz="2500" b="1" dirty="0">
                <a:latin typeface="Calibri Light" panose="020F0302020204030204" pitchFamily="34" charset="0"/>
              </a:rPr>
              <a:t>Zdravstveni zahtjevi i funkcionalne sposobnosti potrebni za obrazovne programe </a:t>
            </a:r>
            <a:r>
              <a:rPr lang="pl-PL" sz="2500" dirty="0">
                <a:latin typeface="Calibri Light" panose="020F0302020204030204" pitchFamily="34" charset="0"/>
              </a:rPr>
              <a:t>(</a:t>
            </a:r>
            <a:r>
              <a:rPr lang="hr-HR" sz="2500" dirty="0">
                <a:latin typeface="Calibri Light" panose="020F0302020204030204" pitchFamily="34" charset="0"/>
              </a:rPr>
              <a:t>vidne funkcije, sluh i govor, okus, njuh, kognitivno, emocionalno i psihomotoričko funkcioniranje, mišićno-koštani/ dišni/ srčano-žilni sustav, krv i krvotvorni sustav, jetra i bubrezi, koža, alergije - profesionalni alergeni), ravnoteža i stabilno stanje svijesti)</a:t>
            </a:r>
            <a:endParaRPr lang="pl-PL" sz="2500" dirty="0">
              <a:latin typeface="Calibri Light" panose="020F0302020204030204" pitchFamily="34" charset="0"/>
            </a:endParaRPr>
          </a:p>
          <a:p>
            <a:r>
              <a:rPr lang="hr-HR" sz="2500" b="1" dirty="0">
                <a:latin typeface="Calibri Light" panose="020F0302020204030204" pitchFamily="34" charset="0"/>
              </a:rPr>
              <a:t>Potreban dokument:</a:t>
            </a:r>
            <a:br>
              <a:rPr lang="hr-HR" sz="2500" b="1" dirty="0">
                <a:latin typeface="Calibri Light" panose="020F0302020204030204" pitchFamily="34" charset="0"/>
              </a:rPr>
            </a:br>
            <a:r>
              <a:rPr lang="hr-HR" sz="2500" b="1" dirty="0">
                <a:latin typeface="Calibri Light" panose="020F0302020204030204" pitchFamily="34" charset="0"/>
              </a:rPr>
              <a:t>-</a:t>
            </a:r>
            <a:r>
              <a:rPr lang="hr-HR" sz="2500" dirty="0">
                <a:latin typeface="Calibri Light" panose="020F0302020204030204" pitchFamily="34" charset="0"/>
              </a:rPr>
              <a:t>Rješenje Ureda o primjerenom programu obrazovanja</a:t>
            </a:r>
            <a:br>
              <a:rPr lang="hr-HR" sz="2500" dirty="0">
                <a:latin typeface="Calibri Light" panose="020F0302020204030204" pitchFamily="34" charset="0"/>
              </a:rPr>
            </a:br>
            <a:r>
              <a:rPr lang="hr-HR" sz="2500" dirty="0">
                <a:latin typeface="Calibri Light" panose="020F0302020204030204" pitchFamily="34" charset="0"/>
              </a:rPr>
              <a:t>- Stručno mišljenje Službe za profesionalno usmjeravanje HZZ-a izdanog na temelju potvrde nadležnog školskog liječnika</a:t>
            </a:r>
            <a:br>
              <a:rPr lang="hr-HR" sz="2500" dirty="0">
                <a:latin typeface="Calibri Light" panose="020F0302020204030204" pitchFamily="34" charset="0"/>
              </a:rPr>
            </a:br>
            <a:r>
              <a:rPr lang="hr-HR" sz="2500" dirty="0">
                <a:latin typeface="Calibri Light" panose="020F0302020204030204" pitchFamily="34" charset="0"/>
              </a:rPr>
              <a:t>- Liječnička svjedodžba medicine rada</a:t>
            </a:r>
            <a:br>
              <a:rPr lang="hr-HR" sz="2500" dirty="0">
                <a:latin typeface="Calibri Light" panose="020F0302020204030204" pitchFamily="34" charset="0"/>
              </a:rPr>
            </a:br>
            <a:r>
              <a:rPr lang="hr-HR" sz="2500" dirty="0">
                <a:latin typeface="Calibri Light" panose="020F0302020204030204" pitchFamily="34" charset="0"/>
              </a:rPr>
              <a:t>- Potvrda nadležnoga školskog liječnika</a:t>
            </a:r>
          </a:p>
          <a:p>
            <a:r>
              <a:rPr lang="hr-HR" sz="2500" b="1" dirty="0">
                <a:latin typeface="Calibri Light" panose="020F0302020204030204" pitchFamily="34" charset="0"/>
              </a:rPr>
              <a:t>Obrazloženje zdravstvenih zahtjeva:</a:t>
            </a:r>
            <a:br>
              <a:rPr lang="hr-HR" sz="2500" b="1" dirty="0">
                <a:latin typeface="Calibri Light" panose="020F0302020204030204" pitchFamily="34" charset="0"/>
              </a:rPr>
            </a:br>
            <a:r>
              <a:rPr lang="hr-HR" sz="2500" b="1" dirty="0">
                <a:latin typeface="Calibri Light" panose="020F0302020204030204" pitchFamily="34" charset="0"/>
              </a:rPr>
              <a:t>- </a:t>
            </a:r>
            <a:r>
              <a:rPr lang="hr-HR" sz="2500" dirty="0">
                <a:latin typeface="Calibri Light" panose="020F0302020204030204" pitchFamily="34" charset="0"/>
              </a:rPr>
              <a:t>Kada je kandidatu s teškoćama dostupna odgovarajuća prilagodba, navedeni zdravstveni zahtjevi za navedeni program ne uzimaju se u obzir</a:t>
            </a:r>
            <a:br>
              <a:rPr lang="hr-HR" sz="2500" dirty="0">
                <a:latin typeface="Calibri Light" panose="020F0302020204030204" pitchFamily="34" charset="0"/>
              </a:rPr>
            </a:br>
            <a:r>
              <a:rPr lang="hr-HR" sz="2500" dirty="0">
                <a:latin typeface="Calibri Light" panose="020F0302020204030204" pitchFamily="34" charset="0"/>
              </a:rPr>
              <a:t>- Pravilnik o utvrđivanju uvjeta zdravstvene sposobnosti članova posade pomorskih brodova, brodica i jahti ( NN 93/2007) </a:t>
            </a:r>
            <a:r>
              <a:rPr lang="hr-HR" sz="2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846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alibri Light" panose="020F0302020204030204" pitchFamily="34" charset="0"/>
              </a:rPr>
              <a:t>Učenik može odabrati program obrazovanja za koji zdravstveni zahtjevi nisu u potpunosti ispunjeni. Prilikom odabira takvih programa obrazovanja učenici i njihovi roditelji/skrbnici trebaju imati na umu da postoji rizik da će, nakon završetka obrazovanja, takvim učenicima </a:t>
            </a:r>
            <a:r>
              <a:rPr lang="hr-HR" sz="3200" b="1" dirty="0">
                <a:latin typeface="Calibri Light" panose="020F0302020204030204" pitchFamily="34" charset="0"/>
              </a:rPr>
              <a:t>izbor radnih mjesta biti sužen zbog zdravstvenih razloga.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332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46396"/>
              </p:ext>
            </p:extLst>
          </p:nvPr>
        </p:nvGraphicFramePr>
        <p:xfrm>
          <a:off x="1403437" y="0"/>
          <a:ext cx="9644063" cy="6651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kument" r:id="rId4" imgW="6335756" imgH="6131907" progId="">
                  <p:embed/>
                </p:oleObj>
              </mc:Choice>
              <mc:Fallback>
                <p:oleObj name="Dokument" r:id="rId4" imgW="6335756" imgH="613190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437" y="0"/>
                        <a:ext cx="9644063" cy="66513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7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265129"/>
            <a:ext cx="8915400" cy="4646093"/>
          </a:xfrm>
        </p:spPr>
        <p:txBody>
          <a:bodyPr>
            <a:normAutofit/>
          </a:bodyPr>
          <a:lstStyle/>
          <a:p>
            <a:endParaRPr lang="hr-HR" sz="3200" b="1" dirty="0">
              <a:latin typeface="Calibri Light" panose="020F0302020204030204" pitchFamily="34" charset="0"/>
            </a:endParaRPr>
          </a:p>
          <a:p>
            <a:r>
              <a:rPr lang="hr-HR" sz="3200" b="1" dirty="0">
                <a:latin typeface="Calibri Light" panose="020F0302020204030204" pitchFamily="34" charset="0"/>
              </a:rPr>
              <a:t>Potvrde se dostavljaju </a:t>
            </a:r>
            <a:r>
              <a:rPr lang="hr-HR" sz="3200" b="1" u="sng" dirty="0">
                <a:latin typeface="Calibri Light" panose="020F0302020204030204" pitchFamily="34" charset="0"/>
              </a:rPr>
              <a:t>NAKON objave konačnih ljestvica poretka !!! </a:t>
            </a:r>
            <a:r>
              <a:rPr lang="hr-HR" sz="3200" b="1" dirty="0">
                <a:latin typeface="Calibri Light" panose="020F0302020204030204" pitchFamily="34" charset="0"/>
              </a:rPr>
              <a:t>– za </a:t>
            </a:r>
            <a:r>
              <a:rPr lang="hr-HR" sz="3200" b="1" u="sng" dirty="0">
                <a:latin typeface="Calibri Light" panose="020F0302020204030204" pitchFamily="34" charset="0"/>
              </a:rPr>
              <a:t>samo jednu </a:t>
            </a:r>
            <a:r>
              <a:rPr lang="hr-HR" sz="3200" b="1" dirty="0">
                <a:latin typeface="Calibri Light" panose="020F0302020204030204" pitchFamily="34" charset="0"/>
              </a:rPr>
              <a:t>odabranu školu</a:t>
            </a:r>
          </a:p>
          <a:p>
            <a:pPr marL="0" indent="0">
              <a:buNone/>
            </a:pPr>
            <a:endParaRPr lang="hr-HR" sz="3200" b="1" dirty="0">
              <a:latin typeface="Calibri Light" panose="020F0302020204030204" pitchFamily="34" charset="0"/>
            </a:endParaRPr>
          </a:p>
          <a:p>
            <a:r>
              <a:rPr lang="hr-HR" sz="3200" b="1" dirty="0">
                <a:latin typeface="Calibri Light" panose="020F0302020204030204" pitchFamily="34" charset="0"/>
              </a:rPr>
              <a:t>Savjetovanje </a:t>
            </a:r>
            <a:r>
              <a:rPr lang="hr-HR" sz="3200" dirty="0">
                <a:latin typeface="Calibri Light" panose="020F0302020204030204" pitchFamily="34" charset="0"/>
              </a:rPr>
              <a:t>s nadležnim školskim liječnikom i/ili specijalistom medicine rada i sporta </a:t>
            </a:r>
            <a:r>
              <a:rPr lang="hr-HR" sz="3200" b="1" dirty="0">
                <a:latin typeface="Calibri Light" panose="020F0302020204030204" pitchFamily="34" charset="0"/>
              </a:rPr>
              <a:t>PRIJE zaključavanja odabira obrazovnih programa!!!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369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1 - Neraspoznavanje boja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b="1" dirty="0">
                <a:latin typeface="Comic Sans MS" pitchFamily="66" charset="0"/>
              </a:rPr>
              <a:t>Ne ispunjava zdravstvene zahtjeve za slijedeća zanimanja:</a:t>
            </a:r>
            <a:br>
              <a:rPr lang="hr-HR" b="1" dirty="0">
                <a:latin typeface="Comic Sans MS" pitchFamily="66" charset="0"/>
              </a:rPr>
            </a:br>
            <a:endParaRPr lang="hr-HR" b="1" dirty="0">
              <a:latin typeface="Comic Sans MS" pitchFamily="66" charset="0"/>
            </a:endParaRP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Elektrotehničar 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Grafičar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Dizajner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Ličilac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Zubotehničar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Cvjećar</a:t>
            </a:r>
          </a:p>
          <a:p>
            <a:pPr>
              <a:defRPr/>
            </a:pPr>
            <a:r>
              <a:rPr lang="hr-HR" dirty="0">
                <a:latin typeface="Comic Sans MS" pitchFamily="66" charset="0"/>
              </a:rPr>
              <a:t>Medicinska sestra, zdravstveno laboratorijski tehničar, i sl.</a:t>
            </a:r>
          </a:p>
          <a:p>
            <a:pPr>
              <a:buNone/>
              <a:defRPr/>
            </a:pPr>
            <a:endParaRPr lang="hr-HR" dirty="0">
              <a:latin typeface="Comic Sans MS" pitchFamily="66" charset="0"/>
            </a:endParaRPr>
          </a:p>
          <a:p>
            <a:pPr>
              <a:buNone/>
              <a:defRPr/>
            </a:pPr>
            <a:endParaRPr lang="en-US" b="1" dirty="0">
              <a:solidFill>
                <a:schemeClr val="folHlink"/>
              </a:solidFill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69" y="2886793"/>
            <a:ext cx="3455988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1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 – bolesti dišnih puteva (astma)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2000" b="1" dirty="0">
                <a:latin typeface="Comic Sans MS" pitchFamily="66" charset="0"/>
              </a:rPr>
              <a:t>Ne ispunjava zdravstvene zahtjeve za zanimanja </a:t>
            </a:r>
            <a:r>
              <a:rPr lang="hr-HR" sz="2000" dirty="0">
                <a:latin typeface="Comic Sans MS" pitchFamily="66" charset="0"/>
              </a:rPr>
              <a:t>na otvorenom ili u nadražujućoj atmosferi sa prašinom i plinovima: </a:t>
            </a:r>
            <a:br>
              <a:rPr lang="hr-HR" sz="2000" dirty="0">
                <a:latin typeface="Comic Sans MS" pitchFamily="66" charset="0"/>
              </a:rPr>
            </a:br>
            <a:endParaRPr lang="hr-HR" sz="2000" dirty="0">
              <a:latin typeface="Comic Sans MS" pitchFamily="66" charset="0"/>
            </a:endParaRP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Šumar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Geodet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Zidar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Pekar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Keramičar</a:t>
            </a:r>
          </a:p>
        </p:txBody>
      </p:sp>
      <p:pic>
        <p:nvPicPr>
          <p:cNvPr id="4" name="Picture 4" descr="470_asthma_heal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86" y="3371589"/>
            <a:ext cx="24479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84" y="3371589"/>
            <a:ext cx="27876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8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 – Deformacije kralježnice i teža oštećenja </a:t>
            </a:r>
            <a:r>
              <a:rPr lang="hr-HR" dirty="0" err="1"/>
              <a:t>lokomotornog</a:t>
            </a:r>
            <a:r>
              <a:rPr lang="hr-HR" dirty="0"/>
              <a:t> sustava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hr-HR" sz="2000" b="1" dirty="0">
                <a:latin typeface="Comic Sans MS" pitchFamily="66" charset="0"/>
              </a:rPr>
              <a:t>Ne ispunjava zdravstvene zahtjeve za zanimanja kod kojih se puno sjedi osobito u nefiziološkom položaju</a:t>
            </a:r>
            <a:r>
              <a:rPr lang="hr-HR" sz="2000" dirty="0">
                <a:latin typeface="Comic Sans MS" pitchFamily="66" charset="0"/>
              </a:rPr>
              <a:t>:</a:t>
            </a:r>
          </a:p>
          <a:p>
            <a:pPr marL="0" indent="0">
              <a:buNone/>
              <a:defRPr/>
            </a:pPr>
            <a:r>
              <a:rPr lang="hr-HR" sz="2000" dirty="0">
                <a:latin typeface="Comic Sans MS" pitchFamily="66" charset="0"/>
              </a:rPr>
              <a:t/>
            </a:r>
            <a:br>
              <a:rPr lang="hr-HR" sz="2000" dirty="0">
                <a:latin typeface="Comic Sans MS" pitchFamily="66" charset="0"/>
              </a:rPr>
            </a:br>
            <a:endParaRPr lang="hr-HR" sz="2000" dirty="0">
              <a:latin typeface="Comic Sans MS" pitchFamily="66" charset="0"/>
            </a:endParaRP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Daktilograf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Krojač 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Zdravstvo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Strojarstvo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Brodogradnja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Graditeljstvo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Trgovina…</a:t>
            </a:r>
          </a:p>
        </p:txBody>
      </p:sp>
      <p:pic>
        <p:nvPicPr>
          <p:cNvPr id="4" name="Picture 5" descr="343_do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3331054"/>
            <a:ext cx="31892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oliosis-testf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13" y="3546954"/>
            <a:ext cx="309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5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dirty="0"/>
              <a:t>Primjer 4 - Osjetljiva koža, alergije i sklonost</a:t>
            </a:r>
            <a:br>
              <a:rPr lang="hr-HR" dirty="0"/>
            </a:br>
            <a:r>
              <a:rPr lang="hr-HR" dirty="0"/>
              <a:t>ekcemima</a:t>
            </a:r>
            <a:r>
              <a:rPr lang="hr-HR" b="1" dirty="0">
                <a:solidFill>
                  <a:schemeClr val="folHlink"/>
                </a:solidFill>
                <a:latin typeface="Comic Sans MS" pitchFamily="66" charset="0"/>
              </a:rPr>
              <a:t/>
            </a:r>
            <a:br>
              <a:rPr lang="hr-HR" b="1" dirty="0">
                <a:solidFill>
                  <a:schemeClr val="folHlink"/>
                </a:solidFill>
                <a:latin typeface="Comic Sans MS" pitchFamily="66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b="1" dirty="0">
                <a:latin typeface="Comic Sans MS" pitchFamily="66" charset="0"/>
              </a:rPr>
              <a:t>Ne ispunjava zdravstvene zahtjeve za zanimanja gdje se radi  sa kemikalijama i tvarima koje nadražuju kožu (+ alergija na profesionalne alergene)</a:t>
            </a:r>
            <a:br>
              <a:rPr lang="hr-HR" b="1" dirty="0">
                <a:latin typeface="Comic Sans MS" pitchFamily="66" charset="0"/>
              </a:rPr>
            </a:br>
            <a:endParaRPr lang="hr-HR" b="1" dirty="0">
              <a:latin typeface="Comic Sans MS" pitchFamily="66" charset="0"/>
            </a:endParaRP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Kemijski laborant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Frizer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Medicinska  sestra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Soboslikar</a:t>
            </a:r>
          </a:p>
          <a:p>
            <a:pPr>
              <a:defRPr/>
            </a:pPr>
            <a:r>
              <a:rPr lang="hr-HR" sz="2000" dirty="0">
                <a:latin typeface="Comic Sans MS" pitchFamily="66" charset="0"/>
              </a:rPr>
              <a:t>Zidar…</a:t>
            </a:r>
          </a:p>
        </p:txBody>
      </p:sp>
      <p:pic>
        <p:nvPicPr>
          <p:cNvPr id="4" name="Picture 4" descr="2005726093Ruke%2520zemlj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4" y="3303740"/>
            <a:ext cx="41052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6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340284"/>
            <a:ext cx="8915400" cy="4570937"/>
          </a:xfrm>
        </p:spPr>
        <p:txBody>
          <a:bodyPr>
            <a:normAutofit fontScale="92500" lnSpcReduction="10000"/>
          </a:bodyPr>
          <a:lstStyle/>
          <a:p>
            <a:endParaRPr lang="hr-HR" sz="24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Calibri Light" panose="020F0302020204030204" pitchFamily="34" charset="0"/>
              </a:rPr>
              <a:t>Kandidati s teškoćama u razvoju prijavljuju se u uredima državne uprave u županiji odnosno Gradskom uredu za obrazovanje, kulturu i sport Grada Zagreba te iskazuju svoj odabir s liste prioriteta redom kako bi željeli upisati obrazovne programe </a:t>
            </a:r>
          </a:p>
          <a:p>
            <a:pPr marL="0" indent="0">
              <a:buNone/>
            </a:pPr>
            <a:r>
              <a:rPr lang="hr-HR" sz="2400" dirty="0">
                <a:latin typeface="Calibri Light" panose="020F0302020204030204" pitchFamily="34" charset="0"/>
              </a:rPr>
              <a:t> </a:t>
            </a:r>
          </a:p>
          <a:p>
            <a:endParaRPr lang="hr-HR" sz="24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</a:rPr>
              <a:t>Kandidati koji se upisuju u razredne odjele za sportaše iskazuju interes za upis u razredne odjele za sportaše u NISpuSŠ-u 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3985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Zakonska regulativa, propisi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92925" y="1809466"/>
            <a:ext cx="8915400" cy="4565780"/>
          </a:xfrm>
        </p:spPr>
        <p:txBody>
          <a:bodyPr>
            <a:normAutofit/>
          </a:bodyPr>
          <a:lstStyle/>
          <a:p>
            <a:r>
              <a:rPr lang="hr-HR" sz="2000" b="1" i="1" dirty="0"/>
              <a:t>Pravilnik o elementima i kriterijima </a:t>
            </a:r>
            <a:r>
              <a:rPr lang="hr-HR" sz="2000" i="1" dirty="0"/>
              <a:t>za izbor kandidata za upis u I. razred srednje škole (MZOS)</a:t>
            </a:r>
            <a:br>
              <a:rPr lang="hr-HR" sz="2000" i="1" dirty="0"/>
            </a:br>
            <a:r>
              <a:rPr lang="hr-HR" sz="2000" dirty="0"/>
              <a:t>NN 49/15 </a:t>
            </a:r>
            <a:r>
              <a:rPr lang="hr-HR" sz="2000" b="1" dirty="0"/>
              <a:t>od 29.04.2015.</a:t>
            </a:r>
          </a:p>
          <a:p>
            <a:r>
              <a:rPr lang="hr-HR" sz="2000" b="1" i="1" dirty="0">
                <a:solidFill>
                  <a:srgbClr val="FF0000"/>
                </a:solidFill>
              </a:rPr>
              <a:t>Odluka o upisu </a:t>
            </a:r>
            <a:r>
              <a:rPr lang="hr-HR" sz="2000" i="1" dirty="0"/>
              <a:t>učenika u I. razred srednje škole u školskoj godini 2017./18. </a:t>
            </a:r>
            <a:br>
              <a:rPr lang="hr-HR" sz="2000" i="1" dirty="0"/>
            </a:br>
            <a:endParaRPr lang="hr-HR" sz="2000" dirty="0"/>
          </a:p>
          <a:p>
            <a:r>
              <a:rPr lang="hr-HR" sz="2000" b="1" i="1" dirty="0">
                <a:solidFill>
                  <a:srgbClr val="FF0000"/>
                </a:solidFill>
              </a:rPr>
              <a:t>Natječaj za upis </a:t>
            </a:r>
            <a:r>
              <a:rPr lang="hr-HR" sz="2000" i="1" dirty="0"/>
              <a:t>učenika u I. razred srednje škole za školsku godinu 2017./18.</a:t>
            </a:r>
            <a:br>
              <a:rPr lang="hr-HR" sz="2000" i="1" dirty="0"/>
            </a:br>
            <a:endParaRPr lang="hr-HR" sz="2000" dirty="0"/>
          </a:p>
          <a:p>
            <a:r>
              <a:rPr lang="hr-HR" sz="2000" b="1" dirty="0"/>
              <a:t>Jedinstveni popis zdravstvenih zahtjeva </a:t>
            </a:r>
            <a:r>
              <a:rPr lang="hr-HR" sz="2000" dirty="0"/>
              <a:t>srednjoškolskih obrazovnih programa u svrhu upisa u I. razred srednje škole</a:t>
            </a:r>
            <a:br>
              <a:rPr lang="hr-HR" sz="2000" dirty="0"/>
            </a:br>
            <a:r>
              <a:rPr lang="hr-HR" sz="2000" b="1" dirty="0">
                <a:hlinkClick r:id="rId2"/>
              </a:rPr>
              <a:t>www.upisi.hr</a:t>
            </a:r>
            <a:endParaRPr lang="hr-HR" sz="2000" b="1" dirty="0"/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00741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152395"/>
            <a:ext cx="8915400" cy="4758827"/>
          </a:xfrm>
        </p:spPr>
        <p:txBody>
          <a:bodyPr>
            <a:normAutofit/>
          </a:bodyPr>
          <a:lstStyle/>
          <a:p>
            <a:r>
              <a:rPr lang="hr-HR" sz="2000" b="1" dirty="0"/>
              <a:t>Objava konačnih ljestvica poretka  </a:t>
            </a:r>
            <a:endParaRPr lang="hr-HR" sz="2000" b="1" u="sng" dirty="0"/>
          </a:p>
          <a:p>
            <a:pPr marL="0" indent="0">
              <a:buNone/>
            </a:pPr>
            <a:r>
              <a:rPr lang="hr-HR" sz="2000" b="1" u="sng" dirty="0"/>
              <a:t> </a:t>
            </a:r>
          </a:p>
          <a:p>
            <a:r>
              <a:rPr lang="hr-HR" dirty="0"/>
              <a:t>Dostava dokumenata koji su uvjet za upis u određeni program obrazovanja (potvrda školske medicine, liječnička svjedodžba medicine rada, ugovor o naukovanju učenika i ostali dokumenti kojima su ostvarena dodatna prava za upis) srednje škole  Dostava potpisanog obrasca o upisu u I. razred srednje škole (upisnice) u srednju školu u koju se učenik upisao 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(škole same određuju točne datume za zaprimanje upisnica i dodatne dokumentacije </a:t>
            </a:r>
            <a:r>
              <a:rPr lang="hr-HR" b="1" dirty="0"/>
              <a:t>unutar ovdje predviđenog razdoblja</a:t>
            </a:r>
            <a:r>
              <a:rPr lang="hr-HR" dirty="0"/>
              <a:t> i objavljuju ih na svojoj mrežnoj stranici i oglasnoj ploči škole)</a:t>
            </a:r>
          </a:p>
          <a:p>
            <a:pPr marL="0" indent="0">
              <a:buNone/>
            </a:pPr>
            <a:r>
              <a:rPr lang="hr-HR" dirty="0"/>
              <a:t>  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8373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10" y="1274994"/>
            <a:ext cx="4001315" cy="40013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hr-HR"/>
              <a:t>SRETNO!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20078" y="1013792"/>
            <a:ext cx="5936331" cy="55957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hr-HR" sz="1000" dirty="0"/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hr-HR" dirty="0"/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hr-HR" dirty="0"/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Služba za školsku medicinu Samobor</a:t>
            </a:r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Gajeva 37 (pri DZ)</a:t>
            </a:r>
            <a:br>
              <a:rPr lang="hr-HR" altLang="sr-Latn-RS" sz="1600" b="1" dirty="0"/>
            </a:br>
            <a:endParaRPr lang="hr-HR" altLang="sr-Latn-RS" sz="1600" b="1" dirty="0"/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Angelika Tičinović Ivančić, </a:t>
            </a:r>
            <a:r>
              <a:rPr lang="hr-HR" altLang="sr-Latn-RS" sz="1600" b="1" dirty="0" err="1"/>
              <a:t>dr.med.spec.školske</a:t>
            </a:r>
            <a:r>
              <a:rPr lang="hr-HR" altLang="sr-Latn-RS" sz="1600" b="1" dirty="0"/>
              <a:t> medicine</a:t>
            </a:r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 err="1"/>
              <a:t>Nadica</a:t>
            </a:r>
            <a:r>
              <a:rPr lang="hr-HR" altLang="sr-Latn-RS" sz="1600" b="1" dirty="0"/>
              <a:t> </a:t>
            </a:r>
            <a:r>
              <a:rPr lang="hr-HR" altLang="sr-Latn-RS" sz="1600" b="1" dirty="0" err="1"/>
              <a:t>Dekalić</a:t>
            </a:r>
            <a:r>
              <a:rPr lang="hr-HR" altLang="sr-Latn-RS" sz="1600" b="1" dirty="0"/>
              <a:t>, </a:t>
            </a:r>
            <a:r>
              <a:rPr lang="hr-HR" altLang="sr-Latn-RS" sz="1600" b="1" dirty="0" err="1"/>
              <a:t>bacc.med.techn</a:t>
            </a:r>
            <a:r>
              <a:rPr lang="hr-HR" altLang="sr-Latn-RS" sz="1600" b="1" dirty="0"/>
              <a:t>.</a:t>
            </a:r>
          </a:p>
          <a:p>
            <a:pPr algn="ctr">
              <a:lnSpc>
                <a:spcPct val="80000"/>
              </a:lnSpc>
              <a:buNone/>
            </a:pPr>
            <a:endParaRPr lang="hr-HR" altLang="sr-Latn-RS" sz="1600" b="1" dirty="0"/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RADNO VRIJEME: </a:t>
            </a:r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/>
            </a:r>
            <a:br>
              <a:rPr lang="hr-HR" altLang="sr-Latn-RS" sz="1600" b="1" dirty="0"/>
            </a:br>
            <a:r>
              <a:rPr lang="hr-HR" altLang="sr-Latn-RS" sz="1600" b="1" dirty="0"/>
              <a:t>parni datumi prije podne</a:t>
            </a:r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	neparni datumi poslijepodne</a:t>
            </a:r>
          </a:p>
          <a:p>
            <a:pPr algn="ctr">
              <a:lnSpc>
                <a:spcPct val="80000"/>
              </a:lnSpc>
              <a:buNone/>
            </a:pPr>
            <a:endParaRPr lang="hr-HR" altLang="sr-Latn-RS" sz="1600" b="1" dirty="0"/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SAVJETOVALIŠTE neparnim datumima  18,00-20,00 ili prema dogovoru</a:t>
            </a:r>
          </a:p>
          <a:p>
            <a:pPr algn="ctr">
              <a:lnSpc>
                <a:spcPct val="80000"/>
              </a:lnSpc>
              <a:buNone/>
            </a:pPr>
            <a:r>
              <a:rPr lang="hr-HR" altLang="sr-Latn-RS" sz="1600" b="1" dirty="0"/>
              <a:t>TELEFON: 3366 - 670 (ujutro 13,00-14,00; popodne iza 19,00)</a:t>
            </a:r>
          </a:p>
        </p:txBody>
      </p:sp>
    </p:spTree>
    <p:extLst>
      <p:ext uri="{BB962C8B-B14F-4D97-AF65-F5344CB8AC3E}">
        <p14:creationId xmlns:p14="http://schemas.microsoft.com/office/powerpoint/2010/main" val="28090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školske medicine – </a:t>
            </a:r>
            <a:r>
              <a:rPr lang="hr-HR" b="1" i="1" dirty="0"/>
              <a:t>svi učenici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8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SISTEMATSKI PREGLEDI:</a:t>
            </a:r>
          </a:p>
          <a:p>
            <a:r>
              <a:rPr lang="hr-HR" dirty="0"/>
              <a:t>Upis u 1.razred OŠ</a:t>
            </a:r>
          </a:p>
          <a:p>
            <a:r>
              <a:rPr lang="hr-HR" dirty="0"/>
              <a:t>5.razred OŠ</a:t>
            </a:r>
          </a:p>
          <a:p>
            <a:r>
              <a:rPr lang="hr-HR" b="1" dirty="0"/>
              <a:t>8. razred OŠ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Praćenje rasta i razvoja, zdravstvenog stanja i funkcioniranja u školi (poteškoće u učenju i/ili ponašanju)</a:t>
            </a:r>
          </a:p>
          <a:p>
            <a:pPr marL="0" indent="0">
              <a:buNone/>
            </a:pPr>
            <a:r>
              <a:rPr lang="hr-HR" b="1" dirty="0"/>
              <a:t>PREPORUKA ZA RODITELJE </a:t>
            </a:r>
            <a:r>
              <a:rPr lang="hr-HR" dirty="0"/>
              <a:t>- rezultati sistematskog pregleda + preporuke za </a:t>
            </a:r>
            <a:r>
              <a:rPr lang="hr-HR" dirty="0" err="1"/>
              <a:t>ev</a:t>
            </a:r>
            <a:r>
              <a:rPr lang="hr-HR" dirty="0"/>
              <a:t>. potrebnu dodatnu obradu i upis u srednju školu (profesionalna orijentacija, zdravstvene kontraindikacije za upis)</a:t>
            </a:r>
            <a:br>
              <a:rPr lang="hr-HR" dirty="0"/>
            </a:br>
            <a:r>
              <a:rPr lang="hr-HR" b="1" i="1" dirty="0"/>
              <a:t>„Nema zdravstvenih kontraindikacija za upis u srednju školu”</a:t>
            </a:r>
          </a:p>
        </p:txBody>
      </p:sp>
    </p:spTree>
    <p:extLst>
      <p:ext uri="{BB962C8B-B14F-4D97-AF65-F5344CB8AC3E}">
        <p14:creationId xmlns:p14="http://schemas.microsoft.com/office/powerpoint/2010/main" val="189256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00341"/>
              </p:ext>
            </p:extLst>
          </p:nvPr>
        </p:nvGraphicFramePr>
        <p:xfrm>
          <a:off x="2325687" y="275813"/>
          <a:ext cx="7540625" cy="1251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6440146" imgH="10713840" progId="Word.Document.8">
                  <p:embed/>
                </p:oleObj>
              </mc:Choice>
              <mc:Fallback>
                <p:oleObj name="Document" r:id="rId3" imgW="6440146" imgH="1071384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7" y="275813"/>
                        <a:ext cx="7540625" cy="1251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67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Uloga školske medicine II – </a:t>
            </a:r>
            <a:br>
              <a:rPr lang="hr-HR" dirty="0"/>
            </a:br>
            <a:r>
              <a:rPr lang="hr-HR" b="1" i="1" dirty="0"/>
              <a:t>učenici s većim zdravstvenim teškoćama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000" dirty="0"/>
              <a:t>Učenici</a:t>
            </a:r>
            <a:r>
              <a:rPr lang="hr-HR" sz="2000" b="1" dirty="0"/>
              <a:t> </a:t>
            </a:r>
            <a:r>
              <a:rPr lang="hr-HR" sz="2000" dirty="0"/>
              <a:t>koji su osnovnu školu završili prema </a:t>
            </a:r>
            <a:r>
              <a:rPr lang="hr-HR" sz="2000" b="1" dirty="0"/>
              <a:t>redovnom nastavnom programu</a:t>
            </a:r>
            <a:r>
              <a:rPr lang="hr-HR" sz="2000" dirty="0"/>
              <a:t> a kojima su:</a:t>
            </a:r>
          </a:p>
          <a:p>
            <a:pPr marL="0" indent="0">
              <a:buNone/>
            </a:pP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- teže zdravstvene teškoće i/ili </a:t>
            </a:r>
            <a:br>
              <a:rPr lang="hr-HR" sz="2000" dirty="0"/>
            </a:br>
            <a:r>
              <a:rPr lang="hr-HR" sz="2000" dirty="0"/>
              <a:t>- dugotrajno liječenje (</a:t>
            </a:r>
            <a:r>
              <a:rPr lang="hr-HR" sz="2000" i="1" dirty="0"/>
              <a:t>najmanje 2 mjeseca izostanaka u jednoj školskoj godini od 5.-8.razreda</a:t>
            </a:r>
            <a:r>
              <a:rPr lang="hr-HR" sz="2000" dirty="0"/>
              <a:t>) </a:t>
            </a:r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/>
              <a:t>znatnije utjecale na školski uspjeh </a:t>
            </a:r>
            <a:r>
              <a:rPr lang="hr-HR" sz="2000" dirty="0"/>
              <a:t>ili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im </a:t>
            </a:r>
            <a:r>
              <a:rPr lang="hr-HR" sz="2000" b="1" dirty="0"/>
              <a:t>sužavaju mogućnost odabira</a:t>
            </a:r>
            <a:r>
              <a:rPr lang="hr-HR" sz="2000" dirty="0"/>
              <a:t> obrazovnog programa/zanimanja</a:t>
            </a:r>
            <a:endParaRPr lang="hr-HR" sz="2000" b="1" dirty="0"/>
          </a:p>
          <a:p>
            <a:pPr marL="0" indent="0">
              <a:buNone/>
            </a:pPr>
            <a:r>
              <a:rPr lang="hr-HR" sz="2000" dirty="0"/>
              <a:t>Upućuju se na postupak </a:t>
            </a:r>
            <a:r>
              <a:rPr lang="hr-HR" sz="2000" b="1" dirty="0"/>
              <a:t>profesionalnog usmjeravanja </a:t>
            </a:r>
            <a:r>
              <a:rPr lang="hr-HR" sz="2000" dirty="0"/>
              <a:t>(Hrvatski zavod za zapošljavanje, Područni ured Zagreb, Zvonimirova 15) u dogovoru sa školskom pedagoginjom</a:t>
            </a:r>
          </a:p>
          <a:p>
            <a:pPr marL="0" indent="0">
              <a:buNone/>
            </a:pPr>
            <a:r>
              <a:rPr lang="hr-HR" sz="2000" b="1" dirty="0"/>
              <a:t>Trebaju: Stručno mišljenje školskog liječnika za profesionalnu orijentaciju učenika </a:t>
            </a:r>
            <a:r>
              <a:rPr lang="hr-HR" sz="2000" dirty="0"/>
              <a:t>(temeljem rezultata sistematskog pregleda, praćenja učenika i medicinske dokumentacije)</a:t>
            </a:r>
          </a:p>
          <a:p>
            <a:pPr marL="0" indent="0">
              <a:buNone/>
            </a:pPr>
            <a:r>
              <a:rPr lang="hr-HR" sz="2000" b="1" i="1" dirty="0"/>
              <a:t/>
            </a:r>
            <a:br>
              <a:rPr lang="hr-HR" sz="2000" b="1" i="1" dirty="0"/>
            </a:br>
            <a:endParaRPr lang="hr-HR" sz="2000" b="1" i="1" dirty="0"/>
          </a:p>
          <a:p>
            <a:pPr marL="0" indent="0">
              <a:buNone/>
            </a:pPr>
            <a:r>
              <a:rPr lang="hr-HR" sz="2400" b="1" i="1" dirty="0">
                <a:solidFill>
                  <a:srgbClr val="FF0000"/>
                </a:solidFill>
              </a:rPr>
              <a:t>DODAJE SE 1 BOD NA UKUPNI BROJ OSTVARENIH BODOVA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125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737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dirty="0"/>
              <a:t>Uloga školske medicine III – </a:t>
            </a:r>
            <a:br>
              <a:rPr lang="hr-HR" dirty="0"/>
            </a:br>
            <a:r>
              <a:rPr lang="hr-HR" b="1" i="1" dirty="0"/>
              <a:t>Potvrde o zdravstvenoj sposobnosti učenika za srednje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43552" y="2115403"/>
            <a:ext cx="8915400" cy="4742597"/>
          </a:xfrm>
        </p:spPr>
        <p:txBody>
          <a:bodyPr>
            <a:normAutofit/>
          </a:bodyPr>
          <a:lstStyle/>
          <a:p>
            <a:r>
              <a:rPr lang="hr-HR" sz="2000" b="1" dirty="0"/>
              <a:t>Zdravstveni zahtjevi – </a:t>
            </a:r>
            <a:r>
              <a:rPr lang="hr-HR" sz="2000" dirty="0"/>
              <a:t>zdravstveno stanje učenika koje treba zadovoljiti kako bi bio u mogućnosti </a:t>
            </a:r>
            <a:r>
              <a:rPr lang="hr-HR" sz="2000" b="1" dirty="0"/>
              <a:t>završiti obrazovni program </a:t>
            </a:r>
            <a:r>
              <a:rPr lang="hr-HR" sz="2000" dirty="0"/>
              <a:t>te kako bi nakon završetka obrazovanja svojim stečenim kompetencijama </a:t>
            </a:r>
            <a:r>
              <a:rPr lang="hr-HR" sz="2000" b="1" dirty="0"/>
              <a:t>ispunjavao uvjete potrebne za tržište rada.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Ispunjeni zdravstveni zahtjevi pokazuju da </a:t>
            </a:r>
            <a:r>
              <a:rPr lang="hr-HR" sz="2000" b="1" dirty="0"/>
              <a:t>u trenutku upisa </a:t>
            </a:r>
            <a:r>
              <a:rPr lang="hr-HR" sz="2000" dirty="0"/>
              <a:t>učenika u srednju školu nema zdravstvenih prepreka za rad ni na jednome radnome mjestu u sklopu zanimanja/kvalifikacija za koje se učenik obrazuje.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POTVRDU NE TREBAJU UČENICI KOJI POSJEDUJU STRUČNO MIŠLJENJE SLUŽBE ZA PROFESIONALNO USMJERAVANJE</a:t>
            </a:r>
          </a:p>
          <a:p>
            <a:pPr marL="0" indent="0">
              <a:buNone/>
            </a:pPr>
            <a:endParaRPr lang="hr-HR" sz="2000" b="1" dirty="0"/>
          </a:p>
          <a:p>
            <a:endParaRPr lang="hr-HR" sz="2000" b="1" dirty="0"/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00530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979112" y="2967335"/>
            <a:ext cx="8830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Calibri Light" panose="020F0302020204030204" pitchFamily="34" charset="0"/>
              </a:rPr>
              <a:t>procjena zdravstvenih zahtjeva je u nadležnosti </a:t>
            </a:r>
            <a:r>
              <a:rPr lang="hr-HR" sz="3200" b="1" i="1" dirty="0">
                <a:latin typeface="Calibri Light" panose="020F0302020204030204" pitchFamily="34" charset="0"/>
              </a:rPr>
              <a:t>specijalista školske medicine</a:t>
            </a:r>
            <a:r>
              <a:rPr lang="hr-HR" sz="3200" dirty="0">
                <a:latin typeface="Calibri Light" panose="020F0302020204030204" pitchFamily="34" charset="0"/>
              </a:rPr>
              <a:t> i </a:t>
            </a:r>
            <a:r>
              <a:rPr lang="hr-HR" sz="3200" b="1" i="1" dirty="0">
                <a:latin typeface="Calibri Light" panose="020F0302020204030204" pitchFamily="34" charset="0"/>
              </a:rPr>
              <a:t>medicine rada i sporta</a:t>
            </a:r>
            <a:r>
              <a:rPr lang="hr-HR" sz="3200" dirty="0">
                <a:latin typeface="Calibri Light" panose="020F0302020204030204" pitchFamily="34" charset="0"/>
              </a:rPr>
              <a:t>, ovisno o vrsti obrazovnog programa</a:t>
            </a:r>
            <a:endParaRPr lang="hr-HR" sz="3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2232025"/>
          </a:xfrm>
        </p:spPr>
        <p:txBody>
          <a:bodyPr/>
          <a:lstStyle/>
          <a:p>
            <a:pPr eaLnBrk="1" hangingPunct="1"/>
            <a:r>
              <a:rPr lang="en-US" altLang="sr-Latn-RS" sz="3200" dirty="0" err="1">
                <a:latin typeface="Calibri Light" panose="020F0302020204030204" pitchFamily="34" charset="0"/>
              </a:rPr>
              <a:t>Republika</a:t>
            </a:r>
            <a:r>
              <a:rPr lang="en-US" altLang="sr-Latn-RS" sz="3200" dirty="0">
                <a:latin typeface="Calibri Light" panose="020F0302020204030204" pitchFamily="34" charset="0"/>
              </a:rPr>
              <a:t>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Hrvatska</a:t>
            </a:r>
            <a:r>
              <a:rPr lang="en-US" altLang="sr-Latn-RS" sz="3200" dirty="0">
                <a:latin typeface="Calibri Light" panose="020F0302020204030204" pitchFamily="34" charset="0"/>
              </a:rPr>
              <a:t>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Ministarstvo</a:t>
            </a:r>
            <a:r>
              <a:rPr lang="en-US" altLang="sr-Latn-RS" sz="3200" dirty="0">
                <a:latin typeface="Calibri Light" panose="020F0302020204030204" pitchFamily="34" charset="0"/>
              </a:rPr>
              <a:t>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znanosti</a:t>
            </a:r>
            <a:r>
              <a:rPr lang="en-US" altLang="sr-Latn-RS" sz="3200" dirty="0">
                <a:latin typeface="Calibri Light" panose="020F0302020204030204" pitchFamily="34" charset="0"/>
              </a:rPr>
              <a:t>,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obrazovanja</a:t>
            </a:r>
            <a:r>
              <a:rPr lang="en-US" altLang="sr-Latn-RS" sz="3200" dirty="0">
                <a:latin typeface="Calibri Light" panose="020F0302020204030204" pitchFamily="34" charset="0"/>
              </a:rPr>
              <a:t>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i</a:t>
            </a:r>
            <a:r>
              <a:rPr lang="en-US" altLang="sr-Latn-RS" sz="3200" dirty="0">
                <a:latin typeface="Calibri Light" panose="020F0302020204030204" pitchFamily="34" charset="0"/>
              </a:rPr>
              <a:t> </a:t>
            </a:r>
            <a:r>
              <a:rPr lang="en-US" altLang="sr-Latn-RS" sz="3200" dirty="0" err="1">
                <a:latin typeface="Calibri Light" panose="020F0302020204030204" pitchFamily="34" charset="0"/>
              </a:rPr>
              <a:t>sporta</a:t>
            </a:r>
            <a:r>
              <a:rPr lang="en-US" altLang="sr-Latn-RS" sz="2800" dirty="0"/>
              <a:t> </a:t>
            </a:r>
            <a:r>
              <a:rPr lang="en-US" altLang="sr-Latn-RS" dirty="0"/>
              <a:t/>
            </a:r>
            <a:br>
              <a:rPr lang="en-US" altLang="sr-Latn-RS" dirty="0"/>
            </a:br>
            <a:endParaRPr lang="en-US" alt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862733" cy="4530725"/>
          </a:xfrm>
        </p:spPr>
        <p:txBody>
          <a:bodyPr/>
          <a:lstStyle/>
          <a:p>
            <a:pPr eaLnBrk="1" hangingPunct="1"/>
            <a:endParaRPr lang="en-US" altLang="sr-Latn-RS" sz="2400" dirty="0">
              <a:latin typeface="Calibri Light" panose="020F0302020204030204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sr-Latn-RS" sz="2400" dirty="0">
                <a:latin typeface="Calibri Light" panose="020F0302020204030204" pitchFamily="34" charset="0"/>
              </a:rPr>
              <a:t>JEDINSTVENI POPIS ZDRAVSTVENIH KONTRAINDIKACIJA SREDNJOŠKOLSKIH OBRAZOVNIH PROGRAMA U SVRHU UPISA U I.RAZRED SREDNJE ŠKOLE </a:t>
            </a:r>
            <a:endParaRPr lang="ta-IN" altLang="sr-Latn-RS" sz="2400" dirty="0">
              <a:latin typeface="Calibri Light" panose="020F0302020204030204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ta-IN" altLang="sr-Latn-RS" sz="2400" dirty="0">
              <a:latin typeface="Calibri Light" panose="020F0302020204030204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sr-Latn-RS" sz="2400" dirty="0">
              <a:latin typeface="Calibri Light" panose="020F0302020204030204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sr-Latn-RS" sz="2400" dirty="0" err="1">
                <a:latin typeface="Calibri Light" panose="020F0302020204030204" pitchFamily="34" charset="0"/>
              </a:rPr>
              <a:t>Povjerenstvo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za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izradu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Jedinstvenoga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popisa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zdravstvenih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kontraindikacija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srednjoškolskih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obrazovnih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programa</a:t>
            </a:r>
            <a:r>
              <a:rPr lang="en-US" altLang="sr-Latn-RS" sz="2400" dirty="0">
                <a:latin typeface="Calibri Light" panose="020F0302020204030204" pitchFamily="34" charset="0"/>
              </a:rPr>
              <a:t> u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svrhu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upisa</a:t>
            </a:r>
            <a:r>
              <a:rPr lang="en-US" altLang="sr-Latn-RS" sz="2400" dirty="0">
                <a:latin typeface="Calibri Light" panose="020F0302020204030204" pitchFamily="34" charset="0"/>
              </a:rPr>
              <a:t> u I.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razred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srednje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  <a:r>
              <a:rPr lang="en-US" altLang="sr-Latn-RS" sz="2400" dirty="0" err="1">
                <a:latin typeface="Calibri Light" panose="020F0302020204030204" pitchFamily="34" charset="0"/>
              </a:rPr>
              <a:t>škole</a:t>
            </a:r>
            <a:r>
              <a:rPr lang="en-US" altLang="sr-Latn-RS" sz="2400" dirty="0">
                <a:latin typeface="Calibri Light" panose="020F0302020204030204" pitchFamily="34" charset="0"/>
              </a:rPr>
              <a:t> </a:t>
            </a:r>
          </a:p>
          <a:p>
            <a:pPr eaLnBrk="1" hangingPunct="1"/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1659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5875" t="15440" r="44406" b="43703"/>
          <a:stretch/>
        </p:blipFill>
        <p:spPr>
          <a:xfrm>
            <a:off x="1951631" y="586854"/>
            <a:ext cx="10017456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9211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1739</TotalTime>
  <Words>775</Words>
  <Application>Microsoft Office PowerPoint</Application>
  <PresentationFormat>Custom</PresentationFormat>
  <Paragraphs>119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Pramen</vt:lpstr>
      <vt:lpstr>Document</vt:lpstr>
      <vt:lpstr>Dokument</vt:lpstr>
      <vt:lpstr>Upisi u srednje škole - uloga školske medicine </vt:lpstr>
      <vt:lpstr>Zakonska regulativa, propisi</vt:lpstr>
      <vt:lpstr>Uloga školske medicine – svi učenici </vt:lpstr>
      <vt:lpstr>PowerPoint Presentation</vt:lpstr>
      <vt:lpstr>Uloga školske medicine II –  učenici s većim zdravstvenim teškoćama</vt:lpstr>
      <vt:lpstr>Uloga školske medicine III –  Potvrde o zdravstvenoj sposobnosti učenika za srednje škole</vt:lpstr>
      <vt:lpstr>PowerPoint Presentation</vt:lpstr>
      <vt:lpstr>Republika Hrvatska Ministarstvo znanosti, obrazovanja i sporta  </vt:lpstr>
      <vt:lpstr>PowerPoint Presentation</vt:lpstr>
      <vt:lpstr>PowerPoint Presentation</vt:lpstr>
      <vt:lpstr>Uloga školske medicine III –  Potvrde o zdravstvenoj sposobnosti učenika za srednje škole</vt:lpstr>
      <vt:lpstr>PowerPoint Presentation</vt:lpstr>
      <vt:lpstr>PowerPoint Presentation</vt:lpstr>
      <vt:lpstr>PowerPoint Presentation</vt:lpstr>
      <vt:lpstr>Primjer 1 - Neraspoznavanje boja</vt:lpstr>
      <vt:lpstr>Primjer 2 – bolesti dišnih puteva (astma)</vt:lpstr>
      <vt:lpstr>Primjer 3 – Deformacije kralježnice i teža oštećenja lokomotornog sustava</vt:lpstr>
      <vt:lpstr>Primjer 4 - Osjetljiva koža, alergije i sklonost ekcemima </vt:lpstr>
      <vt:lpstr>PowerPoint Presentation</vt:lpstr>
      <vt:lpstr>PowerPoint Presentation</vt:lpstr>
      <vt:lpstr>SRETNO!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- uloga školskog liječnika</dc:title>
  <dc:creator>korisnik4</dc:creator>
  <cp:lastModifiedBy>petra</cp:lastModifiedBy>
  <cp:revision>56</cp:revision>
  <dcterms:created xsi:type="dcterms:W3CDTF">2015-04-14T14:35:50Z</dcterms:created>
  <dcterms:modified xsi:type="dcterms:W3CDTF">2016-12-03T11:32:07Z</dcterms:modified>
</cp:coreProperties>
</file>