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9" r:id="rId9"/>
    <p:sldId id="262" r:id="rId10"/>
    <p:sldId id="263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981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FDCF900-6351-4AF2-BCD9-332307014D7C}" type="datetimeFigureOut">
              <a:rPr lang="hr-HR" smtClean="0"/>
              <a:pPr/>
              <a:t>30.3.2020.</a:t>
            </a:fld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DCF900-6351-4AF2-BCD9-332307014D7C}" type="datetimeFigureOut">
              <a:rPr lang="hr-HR" smtClean="0"/>
              <a:pPr/>
              <a:t>30.3.2020.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DCF900-6351-4AF2-BCD9-332307014D7C}" type="datetimeFigureOut">
              <a:rPr lang="hr-HR" smtClean="0"/>
              <a:pPr/>
              <a:t>30.3.2020.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DCF900-6351-4AF2-BCD9-332307014D7C}" type="datetimeFigureOut">
              <a:rPr lang="hr-HR" smtClean="0"/>
              <a:pPr/>
              <a:t>30.3.2020.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FDCF900-6351-4AF2-BCD9-332307014D7C}" type="datetimeFigureOut">
              <a:rPr lang="hr-HR" smtClean="0"/>
              <a:pPr/>
              <a:t>30.3.2020.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DCF900-6351-4AF2-BCD9-332307014D7C}" type="datetimeFigureOut">
              <a:rPr lang="hr-HR" smtClean="0"/>
              <a:pPr/>
              <a:t>30.3.2020.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DCF900-6351-4AF2-BCD9-332307014D7C}" type="datetimeFigureOut">
              <a:rPr lang="hr-HR" smtClean="0"/>
              <a:pPr/>
              <a:t>30.3.2020.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DCF900-6351-4AF2-BCD9-332307014D7C}" type="datetimeFigureOut">
              <a:rPr lang="hr-HR" smtClean="0"/>
              <a:pPr/>
              <a:t>30.3.2020.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DCF900-6351-4AF2-BCD9-332307014D7C}" type="datetimeFigureOut">
              <a:rPr lang="hr-HR" smtClean="0"/>
              <a:pPr/>
              <a:t>30.3.2020.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9FDCF900-6351-4AF2-BCD9-332307014D7C}" type="datetimeFigureOut">
              <a:rPr lang="hr-HR" smtClean="0"/>
              <a:pPr/>
              <a:t>30.3.2020.</a:t>
            </a:fld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9FDCF900-6351-4AF2-BCD9-332307014D7C}" type="datetimeFigureOut">
              <a:rPr lang="hr-HR" smtClean="0"/>
              <a:pPr/>
              <a:t>30.3.2020.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FDCF900-6351-4AF2-BCD9-332307014D7C}" type="datetimeFigureOut">
              <a:rPr lang="hr-HR" smtClean="0"/>
              <a:pPr/>
              <a:t>30.3.2020.</a:t>
            </a:fld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29C23DF9-114C-45B9-89ED-CDC6D588C8D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hr-HR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4800" dirty="0"/>
              <a:t>Uspon Osmanskoga Carstva</a:t>
            </a:r>
          </a:p>
        </p:txBody>
      </p:sp>
    </p:spTree>
    <p:extLst>
      <p:ext uri="{BB962C8B-B14F-4D97-AF65-F5344CB8AC3E}">
        <p14:creationId xmlns:p14="http://schemas.microsoft.com/office/powerpoint/2010/main" xmlns="" val="1353503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2212"/>
            <a:ext cx="7886700" cy="1325563"/>
          </a:xfrm>
        </p:spPr>
        <p:txBody>
          <a:bodyPr>
            <a:normAutofit/>
          </a:bodyPr>
          <a:lstStyle/>
          <a:p>
            <a:r>
              <a:rPr lang="hr-HR" sz="4000" b="1" i="1" dirty="0"/>
              <a:t>Organizacija Osmanskog Carstva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31929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>
                <a:latin typeface="Calibri Light" pitchFamily="34" charset="0"/>
              </a:rPr>
              <a:t>na </a:t>
            </a:r>
            <a:r>
              <a:rPr lang="hr-HR" dirty="0">
                <a:latin typeface="Calibri Light" pitchFamily="34" charset="0"/>
              </a:rPr>
              <a:t>čelu Osmanskog Carstva nalazio se </a:t>
            </a:r>
            <a:r>
              <a:rPr lang="hr-HR" b="1" dirty="0">
                <a:latin typeface="Calibri Light" pitchFamily="34" charset="0"/>
              </a:rPr>
              <a:t>sultan, vjerski i svjetovni poglavar</a:t>
            </a:r>
          </a:p>
          <a:p>
            <a:r>
              <a:rPr lang="hr-HR" dirty="0">
                <a:latin typeface="Calibri Light" pitchFamily="34" charset="0"/>
              </a:rPr>
              <a:t>Carstvo je u teritorijalnom smislu bilo podijeljeno na </a:t>
            </a:r>
            <a:r>
              <a:rPr lang="hr-HR" b="1" dirty="0" smtClean="0">
                <a:latin typeface="Calibri Light" pitchFamily="34" charset="0"/>
              </a:rPr>
              <a:t>pašaluke, </a:t>
            </a:r>
            <a:r>
              <a:rPr lang="hr-HR" dirty="0" smtClean="0">
                <a:latin typeface="Calibri Light" pitchFamily="34" charset="0"/>
              </a:rPr>
              <a:t>koji su se dijelili na </a:t>
            </a:r>
            <a:r>
              <a:rPr lang="hr-HR" b="1" dirty="0" smtClean="0">
                <a:latin typeface="Calibri Light" pitchFamily="34" charset="0"/>
              </a:rPr>
              <a:t>sandžake</a:t>
            </a:r>
            <a:r>
              <a:rPr lang="hr-HR" b="1" dirty="0">
                <a:latin typeface="Calibri Light" pitchFamily="34" charset="0"/>
              </a:rPr>
              <a:t>, </a:t>
            </a:r>
            <a:r>
              <a:rPr lang="hr-HR" dirty="0">
                <a:latin typeface="Calibri Light" pitchFamily="34" charset="0"/>
              </a:rPr>
              <a:t>kojima su upravljali sandžak-begovi</a:t>
            </a:r>
          </a:p>
          <a:p>
            <a:r>
              <a:rPr lang="hr-HR" dirty="0" smtClean="0">
                <a:latin typeface="Calibri Light" pitchFamily="34" charset="0"/>
              </a:rPr>
              <a:t>osvojene </a:t>
            </a:r>
            <a:r>
              <a:rPr lang="hr-HR" dirty="0">
                <a:latin typeface="Calibri Light" pitchFamily="34" charset="0"/>
              </a:rPr>
              <a:t>zemlje postajale su vlasništvo sultana, a on ih je u obliku malih posjeda – </a:t>
            </a:r>
            <a:r>
              <a:rPr lang="hr-HR" b="1" dirty="0">
                <a:latin typeface="Calibri Light" pitchFamily="34" charset="0"/>
              </a:rPr>
              <a:t>timara, dijelio zaslužnim vojnicima</a:t>
            </a:r>
          </a:p>
          <a:p>
            <a:r>
              <a:rPr lang="hr-HR" dirty="0" smtClean="0">
                <a:latin typeface="Calibri Light" pitchFamily="34" charset="0"/>
              </a:rPr>
              <a:t>z</a:t>
            </a:r>
            <a:r>
              <a:rPr lang="vi-VN" dirty="0" smtClean="0">
                <a:latin typeface="Calibri Light" pitchFamily="34" charset="0"/>
              </a:rPr>
              <a:t>emlju </a:t>
            </a:r>
            <a:r>
              <a:rPr lang="vi-VN" dirty="0">
                <a:latin typeface="Calibri Light" pitchFamily="34" charset="0"/>
              </a:rPr>
              <a:t>je obrađivalo seljačko stanovništvo – </a:t>
            </a:r>
            <a:r>
              <a:rPr lang="vi-VN" b="1" dirty="0">
                <a:latin typeface="Calibri Light" pitchFamily="34" charset="0"/>
              </a:rPr>
              <a:t>raja</a:t>
            </a:r>
            <a:endParaRPr lang="hr-HR" b="1" dirty="0">
              <a:latin typeface="Calibri Light" pitchFamily="34" charset="0"/>
            </a:endParaRPr>
          </a:p>
          <a:p>
            <a:r>
              <a:rPr lang="pl-PL" dirty="0" smtClean="0">
                <a:latin typeface="Calibri Light" pitchFamily="34" charset="0"/>
              </a:rPr>
              <a:t>kršćansko stanovništvo je plaćalo </a:t>
            </a:r>
            <a:r>
              <a:rPr lang="pl-PL" dirty="0">
                <a:latin typeface="Calibri Light" pitchFamily="34" charset="0"/>
              </a:rPr>
              <a:t>i </a:t>
            </a:r>
            <a:r>
              <a:rPr lang="hr-HR" dirty="0">
                <a:latin typeface="Calibri Light" pitchFamily="34" charset="0"/>
              </a:rPr>
              <a:t>poseban porez – </a:t>
            </a:r>
            <a:r>
              <a:rPr lang="hr-HR" b="1" dirty="0">
                <a:latin typeface="Calibri Light" pitchFamily="34" charset="0"/>
              </a:rPr>
              <a:t>harač</a:t>
            </a:r>
            <a:endParaRPr lang="hr-HR" dirty="0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282" y="181679"/>
            <a:ext cx="7886700" cy="1325563"/>
          </a:xfrm>
        </p:spPr>
        <p:txBody>
          <a:bodyPr>
            <a:normAutofit/>
          </a:bodyPr>
          <a:lstStyle/>
          <a:p>
            <a:r>
              <a:rPr lang="hr-HR" sz="4000" b="1" i="1" dirty="0"/>
              <a:t>Osmanska vojska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36" y="1409200"/>
            <a:ext cx="8712927" cy="5280569"/>
          </a:xfrm>
        </p:spPr>
        <p:txBody>
          <a:bodyPr>
            <a:normAutofit fontScale="92500"/>
          </a:bodyPr>
          <a:lstStyle/>
          <a:p>
            <a:r>
              <a:rPr lang="hr-HR" dirty="0">
                <a:latin typeface="Calibri Light" pitchFamily="34" charset="0"/>
              </a:rPr>
              <a:t>j</a:t>
            </a:r>
            <a:r>
              <a:rPr lang="hr-HR" dirty="0" smtClean="0">
                <a:latin typeface="Calibri Light" pitchFamily="34" charset="0"/>
              </a:rPr>
              <a:t>ezgra </a:t>
            </a:r>
            <a:r>
              <a:rPr lang="hr-HR" dirty="0">
                <a:latin typeface="Calibri Light" pitchFamily="34" charset="0"/>
              </a:rPr>
              <a:t>vojske bili su dobro uvježbani i disciplinirani </a:t>
            </a:r>
            <a:r>
              <a:rPr lang="hr-HR" b="1" dirty="0">
                <a:latin typeface="Calibri Light" pitchFamily="34" charset="0"/>
              </a:rPr>
              <a:t>janjičari</a:t>
            </a:r>
          </a:p>
          <a:p>
            <a:r>
              <a:rPr lang="hr-HR" dirty="0">
                <a:latin typeface="Calibri Light" pitchFamily="34" charset="0"/>
              </a:rPr>
              <a:t>u</a:t>
            </a:r>
            <a:r>
              <a:rPr lang="hr-HR" dirty="0" smtClean="0">
                <a:latin typeface="Calibri Light" pitchFamily="34" charset="0"/>
              </a:rPr>
              <a:t> </a:t>
            </a:r>
            <a:r>
              <a:rPr lang="hr-HR" dirty="0">
                <a:latin typeface="Calibri Light" pitchFamily="34" charset="0"/>
              </a:rPr>
              <a:t>početku su bili unovačeni iz redova zarobljenika, a kasnije porezom koji se nazivao </a:t>
            </a:r>
            <a:r>
              <a:rPr lang="hr-HR" b="1" dirty="0">
                <a:latin typeface="Calibri Light" pitchFamily="34" charset="0"/>
              </a:rPr>
              <a:t>danak u krvi</a:t>
            </a:r>
          </a:p>
          <a:p>
            <a:endParaRPr lang="hr-HR" b="1" dirty="0">
              <a:latin typeface="Calibri Light" pitchFamily="34" charset="0"/>
            </a:endParaRPr>
          </a:p>
          <a:p>
            <a:endParaRPr lang="hr-HR" b="1" dirty="0">
              <a:latin typeface="Calibri Light" pitchFamily="34" charset="0"/>
            </a:endParaRPr>
          </a:p>
          <a:p>
            <a:endParaRPr lang="hr-HR" b="1" dirty="0">
              <a:latin typeface="Calibri Light" pitchFamily="34" charset="0"/>
            </a:endParaRPr>
          </a:p>
          <a:p>
            <a:endParaRPr lang="hr-HR" dirty="0">
              <a:latin typeface="Calibri Light" pitchFamily="34" charset="0"/>
            </a:endParaRPr>
          </a:p>
          <a:p>
            <a:r>
              <a:rPr lang="hr-HR" dirty="0">
                <a:latin typeface="Calibri Light" pitchFamily="34" charset="0"/>
              </a:rPr>
              <a:t>g</a:t>
            </a:r>
            <a:r>
              <a:rPr lang="hr-HR" dirty="0" smtClean="0">
                <a:latin typeface="Calibri Light" pitchFamily="34" charset="0"/>
              </a:rPr>
              <a:t>lavna </a:t>
            </a:r>
            <a:r>
              <a:rPr lang="hr-HR" dirty="0">
                <a:latin typeface="Calibri Light" pitchFamily="34" charset="0"/>
              </a:rPr>
              <a:t>udarna snaga bili su konjanički odredi </a:t>
            </a:r>
            <a:r>
              <a:rPr lang="hr-HR" b="1" dirty="0">
                <a:latin typeface="Calibri Light" pitchFamily="34" charset="0"/>
              </a:rPr>
              <a:t>spahija</a:t>
            </a:r>
          </a:p>
          <a:p>
            <a:r>
              <a:rPr lang="hr-HR" dirty="0">
                <a:latin typeface="Calibri Light" pitchFamily="34" charset="0"/>
              </a:rPr>
              <a:t>Osmanlije su imali i lako naoružane konjanike – </a:t>
            </a:r>
            <a:r>
              <a:rPr lang="hr-HR" b="1" dirty="0">
                <a:latin typeface="Calibri Light" pitchFamily="34" charset="0"/>
              </a:rPr>
              <a:t>akindžije</a:t>
            </a:r>
          </a:p>
          <a:p>
            <a:pPr>
              <a:buNone/>
            </a:pPr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1998992" y="3671939"/>
            <a:ext cx="6962503" cy="1332411"/>
          </a:xfrm>
          <a:prstGeom prst="rect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/>
              <a:t>U pokorenim zemljama Osmanlije su otimali </a:t>
            </a:r>
            <a:r>
              <a:rPr lang="pl-PL" sz="2400" b="1" dirty="0"/>
              <a:t>dječake u dobi od 10 do 20 godina, a ponekad i mlađe, te ih odgajali i uvježbavali u vojarnama.</a:t>
            </a:r>
            <a:endParaRPr lang="hr-HR" sz="2400" b="1" dirty="0"/>
          </a:p>
        </p:txBody>
      </p:sp>
      <p:sp>
        <p:nvSpPr>
          <p:cNvPr id="6" name="Down Arrow 5"/>
          <p:cNvSpPr/>
          <p:nvPr/>
        </p:nvSpPr>
        <p:spPr>
          <a:xfrm>
            <a:off x="5995852" y="3246120"/>
            <a:ext cx="300445" cy="365760"/>
          </a:xfrm>
          <a:prstGeom prst="downArrow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57" y="5440679"/>
            <a:ext cx="8297636" cy="114517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pl-PL" dirty="0"/>
              <a:t>   </a:t>
            </a:r>
            <a:r>
              <a:rPr lang="pl-PL" dirty="0">
                <a:latin typeface="Calibri Light" pitchFamily="34" charset="0"/>
              </a:rPr>
              <a:t>Turski spahije bili su teška </a:t>
            </a:r>
            <a:r>
              <a:rPr lang="hr-HR" dirty="0">
                <a:latin typeface="Calibri Light" pitchFamily="34" charset="0"/>
              </a:rPr>
              <a:t>feudalna konjica Osmanskog Carstva. Kao profesionalni vojnici, ratovali su posvuda za sultana.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6162" y="271768"/>
            <a:ext cx="6655286" cy="519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5046" y="1023256"/>
            <a:ext cx="4137662" cy="493122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r-HR" dirty="0"/>
              <a:t>   </a:t>
            </a:r>
            <a:r>
              <a:rPr lang="hr-HR" dirty="0">
                <a:latin typeface="Calibri Light" pitchFamily="34" charset="0"/>
              </a:rPr>
              <a:t>Danak u </a:t>
            </a:r>
            <a:r>
              <a:rPr lang="hr-HR" dirty="0" smtClean="0">
                <a:latin typeface="Calibri Light" pitchFamily="34" charset="0"/>
              </a:rPr>
              <a:t>krvi </a:t>
            </a:r>
          </a:p>
          <a:p>
            <a:pPr>
              <a:buNone/>
            </a:pPr>
            <a:r>
              <a:rPr lang="hr-HR" dirty="0" smtClean="0">
                <a:latin typeface="Calibri Light" pitchFamily="34" charset="0"/>
              </a:rPr>
              <a:t> </a:t>
            </a:r>
            <a:r>
              <a:rPr lang="hr-HR" dirty="0" smtClean="0">
                <a:latin typeface="Calibri Light" pitchFamily="34" charset="0"/>
              </a:rPr>
              <a:t>   </a:t>
            </a:r>
            <a:r>
              <a:rPr lang="hr-HR" dirty="0" smtClean="0">
                <a:latin typeface="Calibri Light" pitchFamily="34" charset="0"/>
              </a:rPr>
              <a:t>Većina </a:t>
            </a:r>
            <a:r>
              <a:rPr lang="hr-HR" dirty="0">
                <a:latin typeface="Calibri Light" pitchFamily="34" charset="0"/>
              </a:rPr>
              <a:t>dječaka koje su Osmanlije </a:t>
            </a:r>
            <a:r>
              <a:rPr lang="pl-PL" dirty="0">
                <a:latin typeface="Calibri Light" pitchFamily="34" charset="0"/>
              </a:rPr>
              <a:t>otimali za svoju vojsku dolazila je iz srpskih krajeva. Većinom su postajali janjičari. Iako su mnogi potpuno izgubili veze s rodnim krajem, neki su na različite načine potpomagali </a:t>
            </a:r>
            <a:r>
              <a:rPr lang="pl-PL" dirty="0" smtClean="0">
                <a:latin typeface="Calibri Light" pitchFamily="34" charset="0"/>
              </a:rPr>
              <a:t>razvoj </a:t>
            </a:r>
            <a:r>
              <a:rPr lang="hr-HR" dirty="0" smtClean="0">
                <a:latin typeface="Calibri Light" pitchFamily="34" charset="0"/>
              </a:rPr>
              <a:t>svoga </a:t>
            </a:r>
            <a:r>
              <a:rPr lang="hr-HR" dirty="0">
                <a:latin typeface="Calibri Light" pitchFamily="34" charset="0"/>
              </a:rPr>
              <a:t>zavičaja – gradeći mostove, putove i dr.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1473" y="228600"/>
            <a:ext cx="3974213" cy="5754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i="1" dirty="0"/>
              <a:t>PONOVIMO!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>
                <a:latin typeface="Calibri Light" pitchFamily="34" charset="0"/>
              </a:rPr>
              <a:t>Tko je i kada ujedinio turska plemena?</a:t>
            </a:r>
          </a:p>
          <a:p>
            <a:r>
              <a:rPr lang="pl-PL" dirty="0">
                <a:latin typeface="Calibri Light" pitchFamily="34" charset="0"/>
              </a:rPr>
              <a:t>Kako je provedeno ujedinjenje turskih plemena?</a:t>
            </a:r>
          </a:p>
          <a:p>
            <a:r>
              <a:rPr lang="hr-HR" dirty="0">
                <a:latin typeface="Calibri Light" pitchFamily="34" charset="0"/>
              </a:rPr>
              <a:t>Zašto je sultan Mehmed II. dobio nadimak Osvajač?</a:t>
            </a:r>
          </a:p>
          <a:p>
            <a:r>
              <a:rPr lang="hr-HR" dirty="0">
                <a:latin typeface="Calibri Light" pitchFamily="34" charset="0"/>
              </a:rPr>
              <a:t>Kako je teritorijalno bilo podijeljeno Osmansko Carstvo?</a:t>
            </a:r>
          </a:p>
          <a:p>
            <a:r>
              <a:rPr lang="pl-PL" dirty="0">
                <a:latin typeface="Calibri Light" pitchFamily="34" charset="0"/>
              </a:rPr>
              <a:t>Što je danak u krvi?</a:t>
            </a:r>
          </a:p>
          <a:p>
            <a:r>
              <a:rPr lang="hr-HR" dirty="0">
                <a:latin typeface="Calibri Light" pitchFamily="34" charset="0"/>
              </a:rPr>
              <a:t>Tko su spahije, a tko janjičari i akindžije?</a:t>
            </a:r>
          </a:p>
          <a:p>
            <a:r>
              <a:rPr lang="hr-HR" dirty="0">
                <a:latin typeface="Calibri Light" pitchFamily="34" charset="0"/>
              </a:rPr>
              <a:t>Što je harač?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b="1" i="1" dirty="0"/>
              <a:t>Nastanak Osmanskog Carstva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201841" cy="4351338"/>
          </a:xfrm>
        </p:spPr>
        <p:txBody>
          <a:bodyPr>
            <a:normAutofit fontScale="92500"/>
          </a:bodyPr>
          <a:lstStyle/>
          <a:p>
            <a:r>
              <a:rPr lang="pl-PL" dirty="0" smtClean="0">
                <a:latin typeface="Calibri Light" pitchFamily="34" charset="0"/>
              </a:rPr>
              <a:t>krajem </a:t>
            </a:r>
            <a:r>
              <a:rPr lang="pl-PL" dirty="0">
                <a:latin typeface="Calibri Light" pitchFamily="34" charset="0"/>
              </a:rPr>
              <a:t>13. stoljeća u sjeverozapadnoj Maloj Aziji </a:t>
            </a:r>
            <a:r>
              <a:rPr lang="vi-VN" dirty="0">
                <a:latin typeface="Calibri Light" pitchFamily="34" charset="0"/>
              </a:rPr>
              <a:t>plemenski vođa </a:t>
            </a:r>
            <a:r>
              <a:rPr lang="vi-VN" b="1" dirty="0">
                <a:latin typeface="Calibri Light" pitchFamily="34" charset="0"/>
              </a:rPr>
              <a:t>Osman ujedinio je nekoliko različitih</a:t>
            </a:r>
            <a:r>
              <a:rPr lang="hr-HR" b="1" dirty="0">
                <a:latin typeface="Calibri Light" pitchFamily="34" charset="0"/>
              </a:rPr>
              <a:t> </a:t>
            </a:r>
            <a:r>
              <a:rPr lang="hr-HR" dirty="0">
                <a:latin typeface="Calibri Light" pitchFamily="34" charset="0"/>
              </a:rPr>
              <a:t>turskih plemena i stvorio državu</a:t>
            </a:r>
          </a:p>
          <a:p>
            <a:r>
              <a:rPr lang="hr-HR" dirty="0" smtClean="0">
                <a:latin typeface="Calibri Light" pitchFamily="34" charset="0"/>
              </a:rPr>
              <a:t>prema </a:t>
            </a:r>
            <a:r>
              <a:rPr lang="hr-HR" dirty="0">
                <a:latin typeface="Calibri Light" pitchFamily="34" charset="0"/>
              </a:rPr>
              <a:t>Osmanu, osnivaču države, država je nazvana </a:t>
            </a:r>
            <a:r>
              <a:rPr lang="hr-HR" b="1" dirty="0">
                <a:latin typeface="Calibri Light" pitchFamily="34" charset="0"/>
              </a:rPr>
              <a:t>Osmansko Carstvo</a:t>
            </a:r>
          </a:p>
          <a:p>
            <a:r>
              <a:rPr lang="hr-HR" dirty="0" smtClean="0">
                <a:latin typeface="Calibri Light" pitchFamily="34" charset="0"/>
              </a:rPr>
              <a:t>ujedinjenje </a:t>
            </a:r>
            <a:r>
              <a:rPr lang="hr-HR" dirty="0">
                <a:latin typeface="Calibri Light" pitchFamily="34" charset="0"/>
              </a:rPr>
              <a:t>je Osman proveo širenjem vjere – islama</a:t>
            </a:r>
          </a:p>
          <a:p>
            <a:r>
              <a:rPr lang="pl-PL" dirty="0" smtClean="0">
                <a:latin typeface="Calibri Light" pitchFamily="34" charset="0"/>
              </a:rPr>
              <a:t>ubrzo </a:t>
            </a:r>
            <a:r>
              <a:rPr lang="pl-PL" dirty="0">
                <a:latin typeface="Calibri Light" pitchFamily="34" charset="0"/>
              </a:rPr>
              <a:t>pod izlikom širenja islama započinje s </a:t>
            </a:r>
            <a:r>
              <a:rPr lang="hr-HR" dirty="0">
                <a:latin typeface="Calibri Light" pitchFamily="34" charset="0"/>
              </a:rPr>
              <a:t>osvajanjem kršćanskih područja Bizantskog Carstva</a:t>
            </a:r>
            <a:endParaRPr lang="hr-HR" b="1" dirty="0">
              <a:latin typeface="Calibri Light" pitchFamily="34" charset="0"/>
            </a:endParaRP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096282"/>
            <a:ext cx="8463098" cy="153964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r-HR" dirty="0"/>
              <a:t>   </a:t>
            </a:r>
            <a:r>
              <a:rPr lang="hr-HR" dirty="0">
                <a:latin typeface="Calibri Light" pitchFamily="34" charset="0"/>
              </a:rPr>
              <a:t>Džamija slavnog sultana Sulejmana Veličanstvenog u Carigradu (današnji Istanbul). </a:t>
            </a:r>
          </a:p>
          <a:p>
            <a:pPr>
              <a:buNone/>
            </a:pPr>
            <a:r>
              <a:rPr lang="hr-HR" dirty="0">
                <a:latin typeface="Calibri Light" pitchFamily="34" charset="0"/>
              </a:rPr>
              <a:t>   </a:t>
            </a:r>
            <a:r>
              <a:rPr lang="pl-PL" dirty="0">
                <a:latin typeface="Calibri Light" pitchFamily="34" charset="0"/>
              </a:rPr>
              <a:t>Na slici je prikazan Osman I., </a:t>
            </a:r>
            <a:r>
              <a:rPr lang="hr-HR" dirty="0">
                <a:latin typeface="Calibri Light" pitchFamily="34" charset="0"/>
              </a:rPr>
              <a:t>osnivač </a:t>
            </a:r>
            <a:r>
              <a:rPr lang="hr-HR" dirty="0" smtClean="0">
                <a:latin typeface="Calibri Light" pitchFamily="34" charset="0"/>
              </a:rPr>
              <a:t>Carstva.</a:t>
            </a:r>
            <a:endParaRPr lang="hr-HR" dirty="0">
              <a:latin typeface="Calibri Light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7110" y="380184"/>
            <a:ext cx="2627676" cy="454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584" y="954260"/>
            <a:ext cx="5777445" cy="3974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3983"/>
            <a:ext cx="7886700" cy="1325563"/>
          </a:xfrm>
        </p:spPr>
        <p:txBody>
          <a:bodyPr>
            <a:normAutofit/>
          </a:bodyPr>
          <a:lstStyle/>
          <a:p>
            <a:r>
              <a:rPr lang="hr-HR" sz="4000" b="1" i="1" dirty="0"/>
              <a:t>Osmanska osvajanja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162653" cy="4351338"/>
          </a:xfrm>
        </p:spPr>
        <p:txBody>
          <a:bodyPr>
            <a:normAutofit/>
          </a:bodyPr>
          <a:lstStyle/>
          <a:p>
            <a:r>
              <a:rPr lang="hr-HR" dirty="0" err="1" smtClean="0">
                <a:latin typeface="Calibri Light" pitchFamily="34" charset="0"/>
              </a:rPr>
              <a:t>Osmanovi</a:t>
            </a:r>
            <a:r>
              <a:rPr lang="hr-HR" dirty="0" smtClean="0">
                <a:latin typeface="Calibri Light" pitchFamily="34" charset="0"/>
              </a:rPr>
              <a:t> nasljedni</a:t>
            </a:r>
            <a:r>
              <a:rPr lang="hr-HR" dirty="0" smtClean="0">
                <a:latin typeface="Calibri Light" pitchFamily="34" charset="0"/>
              </a:rPr>
              <a:t>ci nastavljaju s osvajanjima – osvojili su </a:t>
            </a:r>
            <a:r>
              <a:rPr lang="hr-HR" dirty="0" smtClean="0">
                <a:latin typeface="Calibri Light" pitchFamily="34" charset="0"/>
              </a:rPr>
              <a:t>velik </a:t>
            </a:r>
            <a:r>
              <a:rPr lang="hr-HR" dirty="0">
                <a:latin typeface="Calibri Light" pitchFamily="34" charset="0"/>
              </a:rPr>
              <a:t>dio Male Azije, te prelaze u </a:t>
            </a:r>
            <a:r>
              <a:rPr lang="hr-HR" dirty="0" smtClean="0">
                <a:latin typeface="Calibri Light" pitchFamily="34" charset="0"/>
              </a:rPr>
              <a:t>Europu</a:t>
            </a:r>
            <a:endParaRPr lang="hr-HR" dirty="0">
              <a:latin typeface="Calibri Light" pitchFamily="34" charset="0"/>
            </a:endParaRPr>
          </a:p>
          <a:p>
            <a:r>
              <a:rPr lang="hr-HR" dirty="0" smtClean="0">
                <a:latin typeface="Calibri Light" pitchFamily="34" charset="0"/>
              </a:rPr>
              <a:t>svoja </a:t>
            </a:r>
            <a:r>
              <a:rPr lang="hr-HR" dirty="0">
                <a:latin typeface="Calibri Light" pitchFamily="34" charset="0"/>
              </a:rPr>
              <a:t>osvajanja Osmanlije su nastavili sve dubljim prodiranjem u europski kontinent</a:t>
            </a:r>
          </a:p>
          <a:p>
            <a:r>
              <a:rPr lang="hr-HR" dirty="0" smtClean="0">
                <a:latin typeface="Calibri Light" pitchFamily="34" charset="0"/>
              </a:rPr>
              <a:t>kršćanske </a:t>
            </a:r>
            <a:r>
              <a:rPr lang="hr-HR" dirty="0">
                <a:latin typeface="Calibri Light" pitchFamily="34" charset="0"/>
              </a:rPr>
              <a:t>vojske poražene su i u bitkama na </a:t>
            </a:r>
            <a:r>
              <a:rPr lang="pl-PL" dirty="0">
                <a:latin typeface="Calibri Light" pitchFamily="34" charset="0"/>
              </a:rPr>
              <a:t>rijeci </a:t>
            </a:r>
            <a:r>
              <a:rPr lang="pl-PL" b="1" dirty="0">
                <a:latin typeface="Calibri Light" pitchFamily="34" charset="0"/>
              </a:rPr>
              <a:t>Marici 1371. godine i na Kosovu polju 1389. godine</a:t>
            </a:r>
            <a:endParaRPr lang="hr-HR" dirty="0">
              <a:latin typeface="Calibri Light" pitchFamily="34" charset="0"/>
            </a:endParaRP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637313"/>
            <a:ext cx="7886700" cy="1539649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hr-HR" dirty="0"/>
              <a:t>   </a:t>
            </a:r>
            <a:r>
              <a:rPr lang="hr-HR" dirty="0">
                <a:latin typeface="Calibri Light" pitchFamily="34" charset="0"/>
              </a:rPr>
              <a:t>Kosovska bitka odigrala se 1389. godine na Kosovu polju (blizu današnje </a:t>
            </a:r>
            <a:r>
              <a:rPr lang="it-IT" dirty="0">
                <a:latin typeface="Calibri Light" pitchFamily="34" charset="0"/>
              </a:rPr>
              <a:t>Prištine). Iako su i Turci</a:t>
            </a:r>
            <a:r>
              <a:rPr lang="hr-HR" dirty="0">
                <a:latin typeface="Calibri Light" pitchFamily="34" charset="0"/>
              </a:rPr>
              <a:t> pretrpjeli velike gubitke </a:t>
            </a:r>
            <a:r>
              <a:rPr lang="pl-PL" dirty="0">
                <a:latin typeface="Calibri Light" pitchFamily="34" charset="0"/>
              </a:rPr>
              <a:t>te sultanovu smrt u borbi, </a:t>
            </a:r>
            <a:r>
              <a:rPr lang="hr-HR" dirty="0">
                <a:latin typeface="Calibri Light" pitchFamily="34" charset="0"/>
              </a:rPr>
              <a:t>ipak je ostala zapamćena kao veliki srpski poraz.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703" y="382225"/>
            <a:ext cx="8235287" cy="398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19794"/>
            <a:ext cx="7886700" cy="4557169"/>
          </a:xfrm>
        </p:spPr>
        <p:txBody>
          <a:bodyPr>
            <a:normAutofit fontScale="92500" lnSpcReduction="20000"/>
          </a:bodyPr>
          <a:lstStyle/>
          <a:p>
            <a:r>
              <a:rPr lang="hr-HR" dirty="0">
                <a:latin typeface="Calibri Light" pitchFamily="34" charset="0"/>
              </a:rPr>
              <a:t>Osmanlijsko nadiranje pokušao </a:t>
            </a:r>
            <a:r>
              <a:rPr lang="pl-PL" dirty="0">
                <a:latin typeface="Calibri Light" pitchFamily="34" charset="0"/>
              </a:rPr>
              <a:t>je zaustaviti ugarski-hrvatski kralj Žigmund Luksemburški, ali je i on u bitci kod </a:t>
            </a:r>
            <a:r>
              <a:rPr lang="pl-PL" b="1" dirty="0">
                <a:latin typeface="Calibri Light" pitchFamily="34" charset="0"/>
              </a:rPr>
              <a:t>Nikopolja 1396. godine bio teško poražen</a:t>
            </a:r>
          </a:p>
          <a:p>
            <a:r>
              <a:rPr lang="hr-HR" dirty="0" smtClean="0">
                <a:latin typeface="Calibri Light" pitchFamily="34" charset="0"/>
              </a:rPr>
              <a:t>nakon </a:t>
            </a:r>
            <a:r>
              <a:rPr lang="hr-HR" dirty="0">
                <a:latin typeface="Calibri Light" pitchFamily="34" charset="0"/>
              </a:rPr>
              <a:t>kratkog zastoja, sultan </a:t>
            </a:r>
            <a:r>
              <a:rPr lang="hr-HR" b="1" dirty="0">
                <a:latin typeface="Calibri Light" pitchFamily="34" charset="0"/>
              </a:rPr>
              <a:t>Mehmed II. je 1453. godine osvojio Carigrad i zbog toga dobio nadimak “Osvajač”</a:t>
            </a:r>
          </a:p>
          <a:p>
            <a:r>
              <a:rPr lang="hr-HR" dirty="0" smtClean="0">
                <a:latin typeface="Calibri Light" pitchFamily="34" charset="0"/>
              </a:rPr>
              <a:t>padom </a:t>
            </a:r>
            <a:r>
              <a:rPr lang="hr-HR" dirty="0">
                <a:latin typeface="Calibri Light" pitchFamily="34" charset="0"/>
              </a:rPr>
              <a:t>Carigrada prestalo je postojati Bizantsko Carstvo</a:t>
            </a:r>
          </a:p>
          <a:p>
            <a:r>
              <a:rPr lang="hr-HR" dirty="0" smtClean="0">
                <a:latin typeface="Calibri Light" pitchFamily="34" charset="0"/>
              </a:rPr>
              <a:t>sultan </a:t>
            </a:r>
            <a:r>
              <a:rPr lang="hr-HR" dirty="0">
                <a:latin typeface="Calibri Light" pitchFamily="34" charset="0"/>
              </a:rPr>
              <a:t>Mehmed II. je središte države preselio u Carigrad, koji je preimenovao u </a:t>
            </a:r>
            <a:r>
              <a:rPr lang="hr-HR" b="1" dirty="0">
                <a:latin typeface="Calibri Light" pitchFamily="34" charset="0"/>
              </a:rPr>
              <a:t>Istanbul</a:t>
            </a:r>
          </a:p>
          <a:p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81445"/>
            <a:ext cx="4715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i="1" dirty="0"/>
              <a:t>Pad Carigrada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06" y="5236029"/>
            <a:ext cx="8660674" cy="14913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400" dirty="0">
                <a:latin typeface="Calibri Light" pitchFamily="34" charset="0"/>
              </a:rPr>
              <a:t>Sultan Mehmed II, izvrstan vojni zapovjednik i okrutni vladar, koji je naložio ubojstva svoje braće kako bi osigurao prijestolje. Nakon ulaska </a:t>
            </a:r>
            <a:r>
              <a:rPr lang="pl-PL" sz="2400" dirty="0">
                <a:latin typeface="Calibri Light" pitchFamily="34" charset="0"/>
              </a:rPr>
              <a:t>u Carigrad organizirao je pokolj stanovništva te, </a:t>
            </a:r>
            <a:r>
              <a:rPr lang="hr-HR" sz="2400" dirty="0">
                <a:latin typeface="Calibri Light" pitchFamily="34" charset="0"/>
              </a:rPr>
              <a:t>u skladu s običajima, svojoj vojsci dozvolio tri dana za pljačku.</a:t>
            </a:r>
            <a:endParaRPr lang="hr-HR" sz="800" b="1" dirty="0">
              <a:solidFill>
                <a:srgbClr val="009999"/>
              </a:solidFill>
              <a:latin typeface="Calibri Ligh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285" y="768531"/>
            <a:ext cx="3179446" cy="4276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5170" y="517144"/>
            <a:ext cx="3313611" cy="45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466" y="5052151"/>
            <a:ext cx="7886700" cy="193647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hr-HR" dirty="0"/>
              <a:t>   </a:t>
            </a:r>
            <a:r>
              <a:rPr lang="hr-HR" sz="3000" dirty="0">
                <a:latin typeface="Calibri Light" pitchFamily="34" charset="0"/>
              </a:rPr>
              <a:t>Prikaz grada Carigrada pod osmanskom vlašću 1572. godine. Dolaskom Osmanlija najveća crkva na svijetu Sveta Sofija pretvorena je </a:t>
            </a:r>
            <a:r>
              <a:rPr lang="pl-PL" sz="3000" dirty="0">
                <a:latin typeface="Calibri Light" pitchFamily="34" charset="0"/>
              </a:rPr>
              <a:t>u džamiju, baš kao i ostale </a:t>
            </a:r>
            <a:r>
              <a:rPr lang="hr-HR" sz="3000" dirty="0">
                <a:latin typeface="Calibri Light" pitchFamily="34" charset="0"/>
              </a:rPr>
              <a:t>crkve u Carigradu.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7914" y="745127"/>
            <a:ext cx="6283370" cy="4129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59" y="5865222"/>
            <a:ext cx="8299541" cy="9927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latin typeface="Calibri Light" pitchFamily="34" charset="0"/>
              </a:rPr>
              <a:t>Širenje Osmanskog </a:t>
            </a:r>
            <a:r>
              <a:rPr lang="hr-HR" dirty="0" smtClean="0">
                <a:latin typeface="Calibri Light" pitchFamily="34" charset="0"/>
              </a:rPr>
              <a:t>Carstva </a:t>
            </a:r>
            <a:endParaRPr lang="hr-HR" dirty="0">
              <a:latin typeface="Calibri Ligh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259" y="199480"/>
            <a:ext cx="8541777" cy="554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67</TotalTime>
  <Words>595</Words>
  <Application>Microsoft Office PowerPoint</Application>
  <PresentationFormat>On-screen Show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Foundry</vt:lpstr>
      <vt:lpstr>Slide 1</vt:lpstr>
      <vt:lpstr>Nastanak Osmanskog Carstva</vt:lpstr>
      <vt:lpstr>Slide 3</vt:lpstr>
      <vt:lpstr>Osmanska osvajanja</vt:lpstr>
      <vt:lpstr>Slide 5</vt:lpstr>
      <vt:lpstr>Slide 6</vt:lpstr>
      <vt:lpstr>Slide 7</vt:lpstr>
      <vt:lpstr>Slide 8</vt:lpstr>
      <vt:lpstr>Slide 9</vt:lpstr>
      <vt:lpstr>Organizacija Osmanskog Carstva</vt:lpstr>
      <vt:lpstr>Osmanska vojska</vt:lpstr>
      <vt:lpstr>Slide 12</vt:lpstr>
      <vt:lpstr>Slide 13</vt:lpstr>
      <vt:lpstr>PONOVIMO!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SUNCE</dc:creator>
  <cp:lastModifiedBy>Mešo mekentoš</cp:lastModifiedBy>
  <cp:revision>22</cp:revision>
  <dcterms:created xsi:type="dcterms:W3CDTF">2014-06-11T15:27:21Z</dcterms:created>
  <dcterms:modified xsi:type="dcterms:W3CDTF">2020-03-30T16:37:09Z</dcterms:modified>
</cp:coreProperties>
</file>