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559675" cy="106918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2" y="-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25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720" y="-8640"/>
            <a:ext cx="12190680" cy="6866640"/>
            <a:chOff x="720" y="-8640"/>
            <a:chExt cx="1219068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720" y="720"/>
              <a:ext cx="842040" cy="56653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677160" y="696960"/>
            <a:ext cx="8596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hr-HR" sz="18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32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4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0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6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r-HR" sz="44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32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4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0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506960" y="2404440"/>
            <a:ext cx="7766280" cy="164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hr-HR" sz="5400" b="0" strike="noStrike" spc="-1">
                <a:solidFill>
                  <a:srgbClr val="90C226"/>
                </a:solidFill>
                <a:latin typeface="Trebuchet MS"/>
              </a:rPr>
              <a:t>KRUŽNI TRENING</a:t>
            </a:r>
            <a:endParaRPr lang="hr-HR" sz="54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506960" y="4050720"/>
            <a:ext cx="7766280" cy="109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3500" lnSpcReduction="10000"/>
          </a:bodyPr>
          <a:lstStyle/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Andreja Kadić, prof. i Ismeta Čerkez, prof.</a:t>
            </a: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8. TRBUŠNJACI – </a:t>
            </a:r>
            <a:r>
              <a:rPr lang="hr-HR" sz="2000" b="0" strike="noStrike" spc="-1">
                <a:solidFill>
                  <a:srgbClr val="90C226"/>
                </a:solidFill>
                <a:latin typeface="Trebuchet MS"/>
              </a:rPr>
              <a:t>PODIZANJE TRUPA IZ LEŽANJA NA LEĐIMA, RUKE IZA GLAVE, NOGE POGRČENE U KOLJENIMA</a:t>
            </a:r>
            <a:endParaRPr lang="hr-HR" sz="2000" b="0" strike="noStrike" spc="-1">
              <a:latin typeface="Arial"/>
            </a:endParaRPr>
          </a:p>
        </p:txBody>
      </p:sp>
      <p:pic>
        <p:nvPicPr>
          <p:cNvPr id="128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698200" y="2958480"/>
            <a:ext cx="5557320" cy="3405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9.SKLEKOVI 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30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1568880" y="2796840"/>
            <a:ext cx="6265440" cy="3486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60880" y="6264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hr-HR" sz="3600" b="0" strike="noStrike" spc="-1" dirty="0" smtClean="0">
              <a:solidFill>
                <a:srgbClr val="90C226"/>
              </a:solidFill>
              <a:latin typeface="Trebuchet MS"/>
            </a:endParaRPr>
          </a:p>
          <a:p>
            <a:pPr algn="ctr">
              <a:lnSpc>
                <a:spcPct val="100000"/>
              </a:lnSpc>
            </a:pPr>
            <a:r>
              <a:rPr lang="hr-HR" sz="3600" b="0" strike="noStrike" spc="-1" dirty="0" smtClean="0">
                <a:solidFill>
                  <a:srgbClr val="90C226"/>
                </a:solidFill>
                <a:latin typeface="Trebuchet MS"/>
              </a:rPr>
              <a:t>KRUŽNI TRENING – UPUTE ZA RAD</a:t>
            </a:r>
            <a:endParaRPr lang="hr-HR" sz="3600" b="0" strike="noStrike" spc="-1" dirty="0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677160" y="1383480"/>
            <a:ext cx="8596080" cy="465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 dirty="0">
                <a:solidFill>
                  <a:srgbClr val="FF0000"/>
                </a:solidFill>
                <a:latin typeface="Trebuchet MS"/>
              </a:rPr>
              <a:t>Prije početka rada svaki učenik napravi 8 pripremnih vježbi koje je naučio na satovima </a:t>
            </a:r>
            <a:r>
              <a:rPr lang="hr-HR" sz="1800" b="0" strike="noStrike" spc="-1" dirty="0" err="1">
                <a:solidFill>
                  <a:srgbClr val="FF0000"/>
                </a:solidFill>
                <a:latin typeface="Trebuchet MS"/>
              </a:rPr>
              <a:t>TZK</a:t>
            </a:r>
            <a:r>
              <a:rPr lang="hr-HR" sz="1800" b="0" strike="noStrike" spc="-1" dirty="0">
                <a:solidFill>
                  <a:srgbClr val="FF0000"/>
                </a:solidFill>
                <a:latin typeface="Trebuchet MS"/>
              </a:rPr>
              <a:t>-e</a:t>
            </a:r>
            <a:endParaRPr lang="hr-HR" sz="18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Učenici 5. razreda izvode </a:t>
            </a:r>
            <a:r>
              <a:rPr lang="hr-HR" sz="1800" b="0" strike="noStrike" spc="-1" dirty="0" err="1">
                <a:solidFill>
                  <a:srgbClr val="404040"/>
                </a:solidFill>
                <a:latin typeface="Trebuchet MS"/>
              </a:rPr>
              <a:t>10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 ponavljanja svake vježbe, odmore se </a:t>
            </a:r>
            <a:r>
              <a:rPr lang="hr-HR" sz="1800" b="0" strike="noStrike" spc="-1" dirty="0" err="1">
                <a:solidFill>
                  <a:srgbClr val="404040"/>
                </a:solidFill>
                <a:latin typeface="Trebuchet MS"/>
              </a:rPr>
              <a:t>30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 sekundi, pa prelaze na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sljedeću 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vježbu. Nakon izvođenja svih zadanih vježbi napravi se pauza 2 minute pa se sve ponovi još jednom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.</a:t>
            </a: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Za naprednije – možete raditi </a:t>
            </a:r>
            <a:r>
              <a:rPr lang="hr-HR" spc="-1" dirty="0" err="1" smtClean="0">
                <a:solidFill>
                  <a:srgbClr val="404040"/>
                </a:solidFill>
                <a:latin typeface="Trebuchet MS"/>
              </a:rPr>
              <a:t>15</a:t>
            </a: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 ponavljanja svake vježbe (smanjiti vrijeme odmora)</a:t>
            </a:r>
            <a:endParaRPr lang="hr-HR" sz="1800" b="0" strike="noStrike" spc="-1" dirty="0" smtClean="0">
              <a:solidFill>
                <a:srgbClr val="404040"/>
              </a:solidFill>
              <a:latin typeface="Trebuchet MS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Sve 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vježbe su jednostavne i ne iziskuju puno prostora za izvođenje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.</a:t>
            </a: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FF0000"/>
                </a:solidFill>
                <a:latin typeface="Trebuchet MS"/>
              </a:rPr>
              <a:t>Nakon vježbanja napraviti vježbe istezanja (u Planu rada za travanj).</a:t>
            </a:r>
            <a:endParaRPr lang="hr-HR" sz="18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TRENING ODRADITI SVAKI TJEDAN JEDAN PUT (UPISATI U DNEVNIK AKTIVNOSTI)</a:t>
            </a:r>
            <a:endParaRPr lang="hr-HR" sz="1800" b="0" strike="noStrike" spc="-1" dirty="0" smtClean="0">
              <a:solidFill>
                <a:srgbClr val="404040"/>
              </a:solidFill>
              <a:latin typeface="Trebuchet MS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SRETNO!!!</a:t>
            </a:r>
            <a:endParaRPr lang="hr-H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677160" y="645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1. JUMPING JACK</a:t>
            </a:r>
            <a:r>
              <a:t/>
            </a:r>
            <a:br/>
            <a:r>
              <a:rPr lang="hr-HR" sz="800" b="0" strike="noStrike" spc="-1">
                <a:solidFill>
                  <a:srgbClr val="90C226"/>
                </a:solidFill>
                <a:latin typeface="Trebuchet MS"/>
              </a:rPr>
              <a:t>-</a:t>
            </a:r>
            <a:endParaRPr lang="hr-HR" sz="800" b="0" strike="noStrike" spc="-1">
              <a:latin typeface="Arial"/>
            </a:endParaRPr>
          </a:p>
        </p:txBody>
      </p:sp>
      <p:pic>
        <p:nvPicPr>
          <p:cNvPr id="114" name="Rezervirano mjesto sadržaja 7"/>
          <p:cNvPicPr/>
          <p:nvPr/>
        </p:nvPicPr>
        <p:blipFill>
          <a:blip r:embed="rId2" cstate="print"/>
          <a:stretch/>
        </p:blipFill>
        <p:spPr>
          <a:xfrm>
            <a:off x="3037320" y="2160720"/>
            <a:ext cx="3876840" cy="388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77160" y="304920"/>
            <a:ext cx="8596080" cy="162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0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2. IZ UPORA KLEČEĆEG ISTOVREMENO PODIŽEMO SUPROTNU RUKU I SUPROTNU NOGU I TAKO NAIZMJENIČNO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16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286000" y="2151360"/>
            <a:ext cx="5611320" cy="398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77520" y="439200"/>
            <a:ext cx="8596080" cy="149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8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3. PODIZANJE KUKOVA IZ LEŽANJA NA LEĐIMA. RUKE UZ TIJELO, NOGE POGRČENE U KOLJENIMA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18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133720" y="2510280"/>
            <a:ext cx="6023520" cy="308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775800" y="224280"/>
            <a:ext cx="8896320" cy="198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0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4. IZ POLOŽAJA ZA SKLEK PRIVUČEMO KOLJENO JEDNE NOGE PREMA PRSIMA. VRAĆAMO NOGU NA POČETNI POLOŽAJ PA PONOVIMO DRUGOM NOGOM.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0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1891440" y="2357640"/>
            <a:ext cx="5853240" cy="393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677160" y="609480"/>
            <a:ext cx="8735040" cy="153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5. RUKE SU U UZRUČENJU PA IH SPUŠTAMO U ODRUČENJE POGRČENE U LAKTOVIMA</a:t>
            </a:r>
            <a:r>
              <a:t/>
            </a:r>
            <a:br/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-</a:t>
            </a:r>
            <a:r>
              <a:rPr lang="hr-HR" sz="2000" b="0" strike="noStrike" spc="-1">
                <a:solidFill>
                  <a:srgbClr val="90C226"/>
                </a:solidFill>
                <a:latin typeface="Trebuchet MS"/>
              </a:rPr>
              <a:t>UTEZI NISU POTREBNI</a:t>
            </a:r>
            <a:endParaRPr lang="hr-HR" sz="2000" b="0" strike="noStrike" spc="-1">
              <a:latin typeface="Arial"/>
            </a:endParaRPr>
          </a:p>
        </p:txBody>
      </p:sp>
      <p:pic>
        <p:nvPicPr>
          <p:cNvPr id="122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465280" y="2510280"/>
            <a:ext cx="4535280" cy="398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6. POČUČANJ IZ RAZKORAČNOG STAVA,</a:t>
            </a:r>
            <a:r>
              <a:t/>
            </a:r>
            <a:br/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stopala su okrenuta prema van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4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070720" y="2725200"/>
            <a:ext cx="5109120" cy="397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7. NISKI SKIP U MJESTU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6" name="Picture 2"/>
          <p:cNvPicPr/>
          <p:nvPr/>
        </p:nvPicPr>
        <p:blipFill>
          <a:blip r:embed="rId2" cstate="print"/>
          <a:stretch/>
        </p:blipFill>
        <p:spPr>
          <a:xfrm>
            <a:off x="2151360" y="2094480"/>
            <a:ext cx="5646960" cy="4012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230</Words>
  <Application>Microsoft Office PowerPoint</Application>
  <PresentationFormat>Prilagođeno</PresentationFormat>
  <Paragraphs>22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U STANICAMA</dc:title>
  <dc:subject/>
  <dc:creator>Željka</dc:creator>
  <dc:description/>
  <cp:lastModifiedBy>Korisnik</cp:lastModifiedBy>
  <cp:revision>29</cp:revision>
  <dcterms:created xsi:type="dcterms:W3CDTF">2020-03-14T13:31:12Z</dcterms:created>
  <dcterms:modified xsi:type="dcterms:W3CDTF">2020-04-13T18:34:12Z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