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2192000" cy="6858000"/>
  <p:notesSz cx="7559675" cy="10691813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32" y="-24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hr-HR" sz="4400" b="0" strike="noStrike" spc="-1">
              <a:latin typeface="Arial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  <p:sp>
        <p:nvSpPr>
          <p:cNvPr id="47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hr-HR" sz="4400" b="0" strike="noStrike" spc="-1"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  <p:sp>
        <p:nvSpPr>
          <p:cNvPr id="51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  <p:sp>
        <p:nvSpPr>
          <p:cNvPr id="52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hr-HR" sz="4400" b="0" strike="noStrike" spc="-1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  <p:sp>
        <p:nvSpPr>
          <p:cNvPr id="57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  <p:sp>
        <p:nvSpPr>
          <p:cNvPr id="58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  <p:sp>
        <p:nvSpPr>
          <p:cNvPr id="59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hr-HR" sz="4400" b="0" strike="noStrike" spc="-1"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hr-H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hr-HR" sz="4400" b="0" strike="noStrike" spc="-1"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hr-HR" sz="4400" b="0" strike="noStrike" spc="-1"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hr-HR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hr-H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hr-HR" sz="4400" b="0" strike="noStrike" spc="-1"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hr-HR" sz="4400" b="0" strike="noStrike" spc="-1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hr-H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hr-HR" sz="4400" b="0" strike="noStrike" spc="-1">
              <a:latin typeface="Arial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  <p:sp>
        <p:nvSpPr>
          <p:cNvPr id="8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  <p:sp>
        <p:nvSpPr>
          <p:cNvPr id="89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hr-HR" sz="4400" b="0" strike="noStrike" spc="-1"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  <p:sp>
        <p:nvSpPr>
          <p:cNvPr id="9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  <p:sp>
        <p:nvSpPr>
          <p:cNvPr id="9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hr-HR" sz="4400" b="0" strike="noStrike" spc="-1">
              <a:latin typeface="Arial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hr-HR" sz="4400" b="0" strike="noStrike" spc="-1">
              <a:latin typeface="Arial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  <p:sp>
        <p:nvSpPr>
          <p:cNvPr id="9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  <p:sp>
        <p:nvSpPr>
          <p:cNvPr id="10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  <p:sp>
        <p:nvSpPr>
          <p:cNvPr id="101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hr-HR" sz="4400" b="0" strike="noStrike" spc="-1"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  <p:sp>
        <p:nvSpPr>
          <p:cNvPr id="106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  <p:sp>
        <p:nvSpPr>
          <p:cNvPr id="107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  <p:sp>
        <p:nvSpPr>
          <p:cNvPr id="108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hr-HR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hr-HR" sz="4400" b="0" strike="noStrike" spc="-1"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hr-HR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hr-H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hr-HR" sz="4400" b="0" strike="noStrike" spc="-1"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hr-HR" sz="4400" b="0" strike="noStrike" spc="-1">
              <a:latin typeface="Arial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  <p:sp>
        <p:nvSpPr>
          <p:cNvPr id="40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hr-HR" sz="4400" b="0" strike="noStrike" spc="-1"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r-H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1"/>
          <p:cNvGrpSpPr/>
          <p:nvPr/>
        </p:nvGrpSpPr>
        <p:grpSpPr>
          <a:xfrm>
            <a:off x="0" y="-8640"/>
            <a:ext cx="12191400" cy="6866640"/>
            <a:chOff x="0" y="-8640"/>
            <a:chExt cx="12191400" cy="6866640"/>
          </a:xfrm>
        </p:grpSpPr>
        <p:sp>
          <p:nvSpPr>
            <p:cNvPr id="25" name="Line 2"/>
            <p:cNvSpPr/>
            <p:nvPr/>
          </p:nvSpPr>
          <p:spPr>
            <a:xfrm>
              <a:off x="9370800" y="0"/>
              <a:ext cx="1219320" cy="6858000"/>
            </a:xfrm>
            <a:prstGeom prst="line">
              <a:avLst/>
            </a:prstGeom>
            <a:ln w="9360">
              <a:solidFill>
                <a:schemeClr val="bg1">
                  <a:lumMod val="75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2" name="Line 3"/>
            <p:cNvSpPr/>
            <p:nvPr/>
          </p:nvSpPr>
          <p:spPr>
            <a:xfrm flipH="1">
              <a:off x="7425000" y="3681360"/>
              <a:ext cx="4763520" cy="3176640"/>
            </a:xfrm>
            <a:prstGeom prst="line">
              <a:avLst/>
            </a:prstGeom>
            <a:ln w="9360">
              <a:solidFill>
                <a:schemeClr val="bg1">
                  <a:lumMod val="85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3" name="CustomShape 4"/>
            <p:cNvSpPr/>
            <p:nvPr/>
          </p:nvSpPr>
          <p:spPr>
            <a:xfrm>
              <a:off x="9181440" y="-8640"/>
              <a:ext cx="3006720" cy="6865920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4" name="CustomShape 5"/>
            <p:cNvSpPr/>
            <p:nvPr/>
          </p:nvSpPr>
          <p:spPr>
            <a:xfrm>
              <a:off x="9603360" y="-8640"/>
              <a:ext cx="2587680" cy="6865920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5" name="CustomShape 6"/>
            <p:cNvSpPr/>
            <p:nvPr/>
          </p:nvSpPr>
          <p:spPr>
            <a:xfrm>
              <a:off x="8932320" y="3048120"/>
              <a:ext cx="3259080" cy="380916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6" name="CustomShape 7"/>
            <p:cNvSpPr/>
            <p:nvPr/>
          </p:nvSpPr>
          <p:spPr>
            <a:xfrm>
              <a:off x="9334440" y="-8640"/>
              <a:ext cx="2853720" cy="6865920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7" name="CustomShape 8"/>
            <p:cNvSpPr/>
            <p:nvPr/>
          </p:nvSpPr>
          <p:spPr>
            <a:xfrm>
              <a:off x="10898640" y="-8640"/>
              <a:ext cx="1289520" cy="6865920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8" name="CustomShape 9"/>
            <p:cNvSpPr/>
            <p:nvPr/>
          </p:nvSpPr>
          <p:spPr>
            <a:xfrm>
              <a:off x="10938960" y="-8640"/>
              <a:ext cx="1249200" cy="6865920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9" name="CustomShape 10"/>
            <p:cNvSpPr/>
            <p:nvPr/>
          </p:nvSpPr>
          <p:spPr>
            <a:xfrm>
              <a:off x="10371600" y="3589920"/>
              <a:ext cx="1816560" cy="326736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0" name="CustomShape 11"/>
            <p:cNvSpPr/>
            <p:nvPr/>
          </p:nvSpPr>
          <p:spPr>
            <a:xfrm>
              <a:off x="0" y="4013280"/>
              <a:ext cx="447840" cy="28440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</p:grpSp>
      <p:grpSp>
        <p:nvGrpSpPr>
          <p:cNvPr id="11" name="Group 12"/>
          <p:cNvGrpSpPr/>
          <p:nvPr/>
        </p:nvGrpSpPr>
        <p:grpSpPr>
          <a:xfrm>
            <a:off x="720" y="-8640"/>
            <a:ext cx="12190680" cy="6866640"/>
            <a:chOff x="720" y="-8640"/>
            <a:chExt cx="12190680" cy="6866640"/>
          </a:xfrm>
        </p:grpSpPr>
        <p:sp>
          <p:nvSpPr>
            <p:cNvPr id="12" name="Line 13"/>
            <p:cNvSpPr/>
            <p:nvPr/>
          </p:nvSpPr>
          <p:spPr>
            <a:xfrm>
              <a:off x="9370800" y="0"/>
              <a:ext cx="1219320" cy="6858000"/>
            </a:xfrm>
            <a:prstGeom prst="line">
              <a:avLst/>
            </a:prstGeom>
            <a:ln w="9360">
              <a:solidFill>
                <a:schemeClr val="bg1">
                  <a:lumMod val="75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13" name="Line 14"/>
            <p:cNvSpPr/>
            <p:nvPr/>
          </p:nvSpPr>
          <p:spPr>
            <a:xfrm flipH="1">
              <a:off x="7425000" y="3681360"/>
              <a:ext cx="4763520" cy="3176640"/>
            </a:xfrm>
            <a:prstGeom prst="line">
              <a:avLst/>
            </a:prstGeom>
            <a:ln w="9360">
              <a:solidFill>
                <a:schemeClr val="bg1">
                  <a:lumMod val="85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14" name="CustomShape 15"/>
            <p:cNvSpPr/>
            <p:nvPr/>
          </p:nvSpPr>
          <p:spPr>
            <a:xfrm>
              <a:off x="9181440" y="-8640"/>
              <a:ext cx="3006720" cy="6865920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5" name="CustomShape 16"/>
            <p:cNvSpPr/>
            <p:nvPr/>
          </p:nvSpPr>
          <p:spPr>
            <a:xfrm>
              <a:off x="9603360" y="-8640"/>
              <a:ext cx="2587680" cy="6865920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6" name="CustomShape 17"/>
            <p:cNvSpPr/>
            <p:nvPr/>
          </p:nvSpPr>
          <p:spPr>
            <a:xfrm>
              <a:off x="8932320" y="3048120"/>
              <a:ext cx="3259080" cy="380916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7" name="CustomShape 18"/>
            <p:cNvSpPr/>
            <p:nvPr/>
          </p:nvSpPr>
          <p:spPr>
            <a:xfrm>
              <a:off x="9334440" y="-8640"/>
              <a:ext cx="2853720" cy="6865920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8" name="CustomShape 19"/>
            <p:cNvSpPr/>
            <p:nvPr/>
          </p:nvSpPr>
          <p:spPr>
            <a:xfrm>
              <a:off x="10898640" y="-8640"/>
              <a:ext cx="1289520" cy="6865920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19" name="CustomShape 20"/>
            <p:cNvSpPr/>
            <p:nvPr/>
          </p:nvSpPr>
          <p:spPr>
            <a:xfrm>
              <a:off x="10938960" y="-8640"/>
              <a:ext cx="1249200" cy="6865920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20" name="CustomShape 21"/>
            <p:cNvSpPr/>
            <p:nvPr/>
          </p:nvSpPr>
          <p:spPr>
            <a:xfrm>
              <a:off x="10371600" y="3589920"/>
              <a:ext cx="1816560" cy="326736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21" name="CustomShape 22"/>
            <p:cNvSpPr/>
            <p:nvPr/>
          </p:nvSpPr>
          <p:spPr>
            <a:xfrm rot="10800000">
              <a:off x="720" y="720"/>
              <a:ext cx="842040" cy="566532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</p:grpSp>
      <p:sp>
        <p:nvSpPr>
          <p:cNvPr id="22" name="PlaceHolder 23"/>
          <p:cNvSpPr>
            <a:spLocks noGrp="1"/>
          </p:cNvSpPr>
          <p:nvPr>
            <p:ph type="title"/>
          </p:nvPr>
        </p:nvSpPr>
        <p:spPr>
          <a:xfrm>
            <a:off x="677160" y="696960"/>
            <a:ext cx="8596080" cy="1145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r>
              <a:rPr lang="hr-HR" sz="1800" b="0" strike="noStrike" spc="-1">
                <a:latin typeface="Arial"/>
              </a:rPr>
              <a:t>Kliknite za uređivanje oblika naslova teksta</a:t>
            </a:r>
          </a:p>
        </p:txBody>
      </p:sp>
      <p:sp>
        <p:nvSpPr>
          <p:cNvPr id="23" name="PlaceHolder 24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r-HR" sz="3200" b="0" strike="noStrike" spc="-1">
                <a:latin typeface="Arial"/>
              </a:rPr>
              <a:t>Kliknite za uređivanje oblika teksta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hr-HR" sz="2800" b="0" strike="noStrike" spc="-1">
                <a:latin typeface="Arial"/>
              </a:rPr>
              <a:t>Druga razina konture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r-HR" sz="2400" b="0" strike="noStrike" spc="-1">
                <a:latin typeface="Arial"/>
              </a:rPr>
              <a:t>Treća razina konture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hr-HR" sz="2000" b="0" strike="noStrike" spc="-1">
                <a:latin typeface="Arial"/>
              </a:rPr>
              <a:t>Četvrta razina kontura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r-HR" sz="2000" b="0" strike="noStrike" spc="-1">
                <a:latin typeface="Arial"/>
              </a:rPr>
              <a:t>Peta razina kontura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r-HR" sz="2000" b="0" strike="noStrike" spc="-1">
                <a:latin typeface="Arial"/>
              </a:rPr>
              <a:t>Šesta razina kontura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r-HR" sz="2000" b="0" strike="noStrike" spc="-1">
                <a:latin typeface="Arial"/>
              </a:rPr>
              <a:t>Sedma razina konture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" name="Group 1"/>
          <p:cNvGrpSpPr/>
          <p:nvPr/>
        </p:nvGrpSpPr>
        <p:grpSpPr>
          <a:xfrm>
            <a:off x="0" y="-8640"/>
            <a:ext cx="12191400" cy="6866640"/>
            <a:chOff x="0" y="-8640"/>
            <a:chExt cx="12191400" cy="6866640"/>
          </a:xfrm>
        </p:grpSpPr>
        <p:sp>
          <p:nvSpPr>
            <p:cNvPr id="61" name="Line 2"/>
            <p:cNvSpPr/>
            <p:nvPr/>
          </p:nvSpPr>
          <p:spPr>
            <a:xfrm>
              <a:off x="9370800" y="0"/>
              <a:ext cx="1219320" cy="6858000"/>
            </a:xfrm>
            <a:prstGeom prst="line">
              <a:avLst/>
            </a:prstGeom>
            <a:ln w="9360">
              <a:solidFill>
                <a:schemeClr val="bg1">
                  <a:lumMod val="75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62" name="Line 3"/>
            <p:cNvSpPr/>
            <p:nvPr/>
          </p:nvSpPr>
          <p:spPr>
            <a:xfrm flipH="1">
              <a:off x="7425000" y="3681360"/>
              <a:ext cx="4763520" cy="3176640"/>
            </a:xfrm>
            <a:prstGeom prst="line">
              <a:avLst/>
            </a:prstGeom>
            <a:ln w="9360">
              <a:solidFill>
                <a:schemeClr val="bg1">
                  <a:lumMod val="85000"/>
                </a:schemeClr>
              </a:solidFill>
              <a:round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63" name="CustomShape 4"/>
            <p:cNvSpPr/>
            <p:nvPr/>
          </p:nvSpPr>
          <p:spPr>
            <a:xfrm>
              <a:off x="9181440" y="-8640"/>
              <a:ext cx="3006720" cy="6865920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64" name="CustomShape 5"/>
            <p:cNvSpPr/>
            <p:nvPr/>
          </p:nvSpPr>
          <p:spPr>
            <a:xfrm>
              <a:off x="9603360" y="-8640"/>
              <a:ext cx="2587680" cy="6865920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65" name="CustomShape 6"/>
            <p:cNvSpPr/>
            <p:nvPr/>
          </p:nvSpPr>
          <p:spPr>
            <a:xfrm>
              <a:off x="8932320" y="3048120"/>
              <a:ext cx="3259080" cy="380916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66" name="CustomShape 7"/>
            <p:cNvSpPr/>
            <p:nvPr/>
          </p:nvSpPr>
          <p:spPr>
            <a:xfrm>
              <a:off x="9334440" y="-8640"/>
              <a:ext cx="2853720" cy="6865920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67" name="CustomShape 8"/>
            <p:cNvSpPr/>
            <p:nvPr/>
          </p:nvSpPr>
          <p:spPr>
            <a:xfrm>
              <a:off x="10898640" y="-8640"/>
              <a:ext cx="1289520" cy="6865920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68" name="CustomShape 9"/>
            <p:cNvSpPr/>
            <p:nvPr/>
          </p:nvSpPr>
          <p:spPr>
            <a:xfrm>
              <a:off x="10938960" y="-8640"/>
              <a:ext cx="1249200" cy="6865920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69" name="CustomShape 10"/>
            <p:cNvSpPr/>
            <p:nvPr/>
          </p:nvSpPr>
          <p:spPr>
            <a:xfrm>
              <a:off x="10371600" y="3589920"/>
              <a:ext cx="1816560" cy="326736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  <p:sp>
          <p:nvSpPr>
            <p:cNvPr id="70" name="CustomShape 11"/>
            <p:cNvSpPr/>
            <p:nvPr/>
          </p:nvSpPr>
          <p:spPr>
            <a:xfrm>
              <a:off x="0" y="4013280"/>
              <a:ext cx="447840" cy="28440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>
              <a:outerShdw blurRad="38100" dist="25560" dir="54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/>
          </p:style>
        </p:sp>
      </p:grpSp>
      <p:sp>
        <p:nvSpPr>
          <p:cNvPr id="71" name="PlaceHolder 12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hr-HR" sz="4400" b="0" strike="noStrike" spc="-1">
                <a:latin typeface="Arial"/>
              </a:rPr>
              <a:t>Kliknite za uređivanje oblika naslova teksta</a:t>
            </a:r>
          </a:p>
        </p:txBody>
      </p:sp>
      <p:sp>
        <p:nvSpPr>
          <p:cNvPr id="72" name="PlaceHolder 1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r-HR" sz="3200" b="0" strike="noStrike" spc="-1">
                <a:latin typeface="Arial"/>
              </a:rPr>
              <a:t>Kliknite za uređivanje oblika teksta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hr-HR" sz="2800" b="0" strike="noStrike" spc="-1">
                <a:latin typeface="Arial"/>
              </a:rPr>
              <a:t>Druga razina konture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r-HR" sz="2400" b="0" strike="noStrike" spc="-1">
                <a:latin typeface="Arial"/>
              </a:rPr>
              <a:t>Treća razina konture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hr-HR" sz="2000" b="0" strike="noStrike" spc="-1">
                <a:latin typeface="Arial"/>
              </a:rPr>
              <a:t>Četvrta razina kontura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r-HR" sz="2000" b="0" strike="noStrike" spc="-1">
                <a:latin typeface="Arial"/>
              </a:rPr>
              <a:t>Peta razina kontura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r-HR" sz="2000" b="0" strike="noStrike" spc="-1">
                <a:latin typeface="Arial"/>
              </a:rPr>
              <a:t>Šesta razina kontura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r-HR" sz="2000" b="0" strike="noStrike" spc="-1">
                <a:latin typeface="Arial"/>
              </a:rPr>
              <a:t>Sedma razina konture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CustomShape 1"/>
          <p:cNvSpPr/>
          <p:nvPr/>
        </p:nvSpPr>
        <p:spPr>
          <a:xfrm>
            <a:off x="1506960" y="2404440"/>
            <a:ext cx="7766280" cy="1645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r>
              <a:rPr lang="hr-HR" sz="5400" b="0" strike="noStrike" spc="-1">
                <a:solidFill>
                  <a:srgbClr val="90C226"/>
                </a:solidFill>
                <a:latin typeface="Trebuchet MS"/>
              </a:rPr>
              <a:t>KRUŽNI TRENING</a:t>
            </a:r>
            <a:endParaRPr lang="hr-HR" sz="5400" b="0" strike="noStrike" spc="-1">
              <a:latin typeface="Arial"/>
            </a:endParaRPr>
          </a:p>
        </p:txBody>
      </p:sp>
      <p:sp>
        <p:nvSpPr>
          <p:cNvPr id="110" name="CustomShape 2"/>
          <p:cNvSpPr/>
          <p:nvPr/>
        </p:nvSpPr>
        <p:spPr>
          <a:xfrm>
            <a:off x="1506960" y="4050720"/>
            <a:ext cx="7766280" cy="1096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93500" lnSpcReduction="10000"/>
          </a:bodyPr>
          <a:lstStyle/>
          <a:p>
            <a:pPr algn="r">
              <a:lnSpc>
                <a:spcPct val="100000"/>
              </a:lnSpc>
              <a:spcBef>
                <a:spcPts val="1001"/>
              </a:spcBef>
            </a:pPr>
            <a:endParaRPr lang="hr-HR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  <a:spcBef>
                <a:spcPts val="1001"/>
              </a:spcBef>
            </a:pPr>
            <a:endParaRPr lang="hr-HR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  <a:spcBef>
                <a:spcPts val="1001"/>
              </a:spcBef>
            </a:pPr>
            <a:r>
              <a:rPr lang="hr-HR" sz="1800" b="0" strike="noStrike" spc="-1">
                <a:solidFill>
                  <a:srgbClr val="808080"/>
                </a:solidFill>
                <a:latin typeface="Trebuchet MS"/>
              </a:rPr>
              <a:t>Andreja Kadić, prof. i Ismeta Čerkez, prof.</a:t>
            </a:r>
            <a:endParaRPr lang="hr-HR" sz="18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xmlns:p15="http://schemas.microsoft.com/office/powerpoint/2012/main"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CustomShape 1"/>
          <p:cNvSpPr/>
          <p:nvPr/>
        </p:nvSpPr>
        <p:spPr>
          <a:xfrm>
            <a:off x="677160" y="609480"/>
            <a:ext cx="8596080" cy="132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hr-HR" sz="3600" b="0" strike="noStrike" spc="-1">
                <a:solidFill>
                  <a:srgbClr val="90C226"/>
                </a:solidFill>
                <a:latin typeface="Trebuchet MS"/>
              </a:rPr>
              <a:t>8. TRBUŠNJACI – </a:t>
            </a:r>
            <a:r>
              <a:rPr lang="hr-HR" sz="2000" b="0" strike="noStrike" spc="-1">
                <a:solidFill>
                  <a:srgbClr val="90C226"/>
                </a:solidFill>
                <a:latin typeface="Trebuchet MS"/>
              </a:rPr>
              <a:t>PODIZANJE TRUPA IZ LEŽANJA NA LEĐIMA, RUKE IZA GLAVE, NOGE POGRČENE U KOLJENIMA</a:t>
            </a:r>
            <a:endParaRPr lang="hr-HR" sz="2000" b="0" strike="noStrike" spc="-1">
              <a:latin typeface="Arial"/>
            </a:endParaRPr>
          </a:p>
        </p:txBody>
      </p:sp>
      <p:pic>
        <p:nvPicPr>
          <p:cNvPr id="128" name="Rezervirano mjesto sadržaja 3"/>
          <p:cNvPicPr/>
          <p:nvPr/>
        </p:nvPicPr>
        <p:blipFill>
          <a:blip r:embed="rId2" cstate="print"/>
          <a:stretch/>
        </p:blipFill>
        <p:spPr>
          <a:xfrm>
            <a:off x="2698200" y="2958480"/>
            <a:ext cx="5557320" cy="3405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xmlns:p15="http://schemas.microsoft.com/office/powerpoint/2012/main"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CustomShape 1"/>
          <p:cNvSpPr/>
          <p:nvPr/>
        </p:nvSpPr>
        <p:spPr>
          <a:xfrm>
            <a:off x="677160" y="609480"/>
            <a:ext cx="8596080" cy="132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hr-HR" sz="3600" b="0" strike="noStrike" spc="-1">
                <a:solidFill>
                  <a:srgbClr val="90C226"/>
                </a:solidFill>
                <a:latin typeface="Trebuchet MS"/>
              </a:rPr>
              <a:t>9.SKLEKOVI </a:t>
            </a:r>
            <a:endParaRPr lang="hr-HR" sz="3600" b="0" strike="noStrike" spc="-1">
              <a:latin typeface="Arial"/>
            </a:endParaRPr>
          </a:p>
        </p:txBody>
      </p:sp>
      <p:pic>
        <p:nvPicPr>
          <p:cNvPr id="130" name="Rezervirano mjesto sadržaja 3"/>
          <p:cNvPicPr/>
          <p:nvPr/>
        </p:nvPicPr>
        <p:blipFill>
          <a:blip r:embed="rId2" cstate="print"/>
          <a:stretch/>
        </p:blipFill>
        <p:spPr>
          <a:xfrm>
            <a:off x="1568880" y="2796840"/>
            <a:ext cx="6265440" cy="34866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xmlns:p15="http://schemas.microsoft.com/office/powerpoint/2012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CustomShape 1"/>
          <p:cNvSpPr/>
          <p:nvPr/>
        </p:nvSpPr>
        <p:spPr>
          <a:xfrm>
            <a:off x="560880" y="62640"/>
            <a:ext cx="8596080" cy="132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endParaRPr lang="hr-HR" sz="3600" b="0" strike="noStrike" spc="-1" dirty="0" smtClean="0">
              <a:solidFill>
                <a:srgbClr val="90C226"/>
              </a:solidFill>
              <a:latin typeface="Trebuchet MS"/>
            </a:endParaRPr>
          </a:p>
          <a:p>
            <a:pPr algn="ctr">
              <a:lnSpc>
                <a:spcPct val="100000"/>
              </a:lnSpc>
            </a:pPr>
            <a:r>
              <a:rPr lang="hr-HR" sz="3600" b="0" strike="noStrike" spc="-1" dirty="0" smtClean="0">
                <a:solidFill>
                  <a:srgbClr val="90C226"/>
                </a:solidFill>
                <a:latin typeface="Trebuchet MS"/>
              </a:rPr>
              <a:t>KRUŽNI </a:t>
            </a:r>
            <a:r>
              <a:rPr lang="hr-HR" sz="3600" b="0" strike="noStrike" spc="-1" dirty="0">
                <a:solidFill>
                  <a:srgbClr val="90C226"/>
                </a:solidFill>
                <a:latin typeface="Trebuchet MS"/>
              </a:rPr>
              <a:t>TRENING </a:t>
            </a:r>
            <a:r>
              <a:rPr lang="hr-HR" sz="3600" b="0" strike="noStrike" spc="-1" dirty="0" smtClean="0">
                <a:solidFill>
                  <a:srgbClr val="90C226"/>
                </a:solidFill>
                <a:latin typeface="Trebuchet MS"/>
              </a:rPr>
              <a:t>– UPUTE ZA RAD</a:t>
            </a:r>
            <a:endParaRPr lang="hr-HR" sz="3600" b="0" strike="noStrike" spc="-1" dirty="0">
              <a:latin typeface="Arial"/>
            </a:endParaRPr>
          </a:p>
        </p:txBody>
      </p:sp>
      <p:sp>
        <p:nvSpPr>
          <p:cNvPr id="112" name="CustomShape 2"/>
          <p:cNvSpPr/>
          <p:nvPr/>
        </p:nvSpPr>
        <p:spPr>
          <a:xfrm>
            <a:off x="677160" y="1383480"/>
            <a:ext cx="8596080" cy="4656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98500"/>
          </a:bodyPr>
          <a:lstStyle/>
          <a:p>
            <a:pPr>
              <a:lnSpc>
                <a:spcPct val="100000"/>
              </a:lnSpc>
              <a:spcBef>
                <a:spcPts val="1001"/>
              </a:spcBef>
            </a:pPr>
            <a:r>
              <a:rPr lang="hr-HR" sz="1800" b="0" strike="noStrike" spc="-1" dirty="0">
                <a:solidFill>
                  <a:srgbClr val="FF0000"/>
                </a:solidFill>
                <a:latin typeface="Trebuchet MS"/>
              </a:rPr>
              <a:t>Prije početka rada svaki učenik napravi 8 pripremnih vježbi koje je naučio na satovima </a:t>
            </a:r>
            <a:r>
              <a:rPr lang="hr-HR" sz="1800" b="0" strike="noStrike" spc="-1" dirty="0" err="1">
                <a:solidFill>
                  <a:srgbClr val="FF0000"/>
                </a:solidFill>
                <a:latin typeface="Trebuchet MS"/>
              </a:rPr>
              <a:t>TZK</a:t>
            </a:r>
            <a:r>
              <a:rPr lang="hr-HR" sz="1800" b="0" strike="noStrike" spc="-1" dirty="0">
                <a:solidFill>
                  <a:srgbClr val="FF0000"/>
                </a:solidFill>
                <a:latin typeface="Trebuchet MS"/>
              </a:rPr>
              <a:t>-e</a:t>
            </a:r>
            <a:endParaRPr lang="hr-HR" sz="1800" b="0" strike="noStrike" spc="-1" dirty="0">
              <a:solidFill>
                <a:srgbClr val="FF0000"/>
              </a:solidFill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hr-HR" sz="1800" b="0" strike="noStrike" spc="-1" dirty="0" smtClean="0">
                <a:solidFill>
                  <a:srgbClr val="404040"/>
                </a:solidFill>
                <a:latin typeface="Trebuchet MS"/>
              </a:rPr>
              <a:t>Učenici </a:t>
            </a:r>
            <a:r>
              <a:rPr lang="hr-HR" sz="1800" b="0" strike="noStrike" spc="-1" dirty="0">
                <a:solidFill>
                  <a:srgbClr val="404040"/>
                </a:solidFill>
                <a:latin typeface="Trebuchet MS"/>
              </a:rPr>
              <a:t>7. razreda vježbu izvode </a:t>
            </a:r>
            <a:r>
              <a:rPr lang="hr-HR" sz="1800" b="0" strike="noStrike" spc="-1" dirty="0" err="1">
                <a:solidFill>
                  <a:srgbClr val="404040"/>
                </a:solidFill>
                <a:latin typeface="Trebuchet MS"/>
              </a:rPr>
              <a:t>30</a:t>
            </a:r>
            <a:r>
              <a:rPr lang="hr-HR" sz="1800" b="0" strike="noStrike" spc="-1" dirty="0">
                <a:solidFill>
                  <a:srgbClr val="404040"/>
                </a:solidFill>
                <a:latin typeface="Trebuchet MS"/>
              </a:rPr>
              <a:t> sekundi, a svatko si sam dozira broj ponavljanja; nakon rada </a:t>
            </a:r>
            <a:r>
              <a:rPr lang="hr-HR" sz="1800" b="0" strike="noStrike" spc="-1" dirty="0" smtClean="0">
                <a:solidFill>
                  <a:srgbClr val="404040"/>
                </a:solidFill>
                <a:latin typeface="Trebuchet MS"/>
              </a:rPr>
              <a:t>slijedi </a:t>
            </a:r>
            <a:r>
              <a:rPr lang="hr-HR" sz="1800" b="0" strike="noStrike" spc="-1" dirty="0">
                <a:solidFill>
                  <a:srgbClr val="404040"/>
                </a:solidFill>
                <a:latin typeface="Trebuchet MS"/>
              </a:rPr>
              <a:t>pauza </a:t>
            </a:r>
            <a:r>
              <a:rPr lang="hr-HR" sz="1800" b="0" strike="noStrike" spc="-1" dirty="0" err="1">
                <a:solidFill>
                  <a:srgbClr val="404040"/>
                </a:solidFill>
                <a:latin typeface="Trebuchet MS"/>
              </a:rPr>
              <a:t>30</a:t>
            </a:r>
            <a:r>
              <a:rPr lang="hr-HR" sz="1800" b="0" strike="noStrike" spc="-1" dirty="0">
                <a:solidFill>
                  <a:srgbClr val="404040"/>
                </a:solidFill>
                <a:latin typeface="Trebuchet MS"/>
              </a:rPr>
              <a:t> sekundi pa se prelazi na sljedeću vježbu i tako naizmjenično dok se ne prođu sve vježbe. Nakon izvođenja svih zadanih vježbi napravi se pauza 2 minute pa se sve ponovi još </a:t>
            </a:r>
            <a:r>
              <a:rPr lang="hr-HR" sz="1800" b="0" strike="noStrike" spc="-1" dirty="0" smtClean="0">
                <a:solidFill>
                  <a:srgbClr val="404040"/>
                </a:solidFill>
                <a:latin typeface="Trebuchet MS"/>
              </a:rPr>
              <a:t>2 puta (tri serije).</a:t>
            </a:r>
          </a:p>
          <a:p>
            <a:pPr marL="343080" indent="-34236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hr-HR" spc="-1" dirty="0" smtClean="0">
                <a:solidFill>
                  <a:srgbClr val="404040"/>
                </a:solidFill>
                <a:latin typeface="Trebuchet MS"/>
              </a:rPr>
              <a:t>Ako vam je teško, za početak napravite dvije serije</a:t>
            </a:r>
            <a:endParaRPr lang="hr-HR" sz="1800" b="0" strike="noStrike" spc="-1" dirty="0" smtClean="0">
              <a:solidFill>
                <a:srgbClr val="404040"/>
              </a:solidFill>
              <a:latin typeface="Trebuchet MS"/>
            </a:endParaRPr>
          </a:p>
          <a:p>
            <a:pPr marL="343080" indent="-34236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hr-HR" spc="-1" dirty="0" smtClean="0">
                <a:solidFill>
                  <a:srgbClr val="404040"/>
                </a:solidFill>
                <a:latin typeface="Trebuchet MS"/>
              </a:rPr>
              <a:t>Za naprednije - </a:t>
            </a:r>
            <a:r>
              <a:rPr lang="hr-HR" spc="-1" dirty="0" err="1" smtClean="0">
                <a:solidFill>
                  <a:srgbClr val="404040"/>
                </a:solidFill>
                <a:latin typeface="Trebuchet MS"/>
              </a:rPr>
              <a:t>40</a:t>
            </a:r>
            <a:r>
              <a:rPr lang="hr-HR" spc="-1" dirty="0" smtClean="0">
                <a:solidFill>
                  <a:srgbClr val="404040"/>
                </a:solidFill>
                <a:latin typeface="Trebuchet MS"/>
              </a:rPr>
              <a:t> sekundi rada, </a:t>
            </a:r>
            <a:r>
              <a:rPr lang="hr-HR" spc="-1" dirty="0" err="1" smtClean="0">
                <a:solidFill>
                  <a:srgbClr val="404040"/>
                </a:solidFill>
                <a:latin typeface="Trebuchet MS"/>
              </a:rPr>
              <a:t>20</a:t>
            </a:r>
            <a:r>
              <a:rPr lang="hr-HR" spc="-1" dirty="0" smtClean="0">
                <a:solidFill>
                  <a:srgbClr val="404040"/>
                </a:solidFill>
                <a:latin typeface="Trebuchet MS"/>
              </a:rPr>
              <a:t> sekundi odmora</a:t>
            </a:r>
          </a:p>
          <a:p>
            <a:pPr marL="343080" indent="-34236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hr-HR" sz="1800" b="0" strike="noStrike" spc="-1" dirty="0" smtClean="0">
                <a:solidFill>
                  <a:srgbClr val="404040"/>
                </a:solidFill>
                <a:latin typeface="Trebuchet MS"/>
              </a:rPr>
              <a:t>Trening morate odradite svaki tjedan jedan put</a:t>
            </a:r>
          </a:p>
          <a:p>
            <a:pPr marL="343080" indent="-34236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hr-HR" spc="-1" dirty="0" smtClean="0">
                <a:solidFill>
                  <a:srgbClr val="404040"/>
                </a:solidFill>
                <a:latin typeface="Trebuchet MS"/>
              </a:rPr>
              <a:t>UPISATI U DNEVNIK AKTIVNOSTI</a:t>
            </a:r>
            <a:endParaRPr lang="hr-HR" sz="1800" b="0" strike="noStrike" spc="-1" dirty="0" smtClean="0">
              <a:solidFill>
                <a:srgbClr val="404040"/>
              </a:solidFill>
              <a:latin typeface="Trebuchet MS"/>
            </a:endParaRPr>
          </a:p>
          <a:p>
            <a:pPr marL="343080" indent="-34236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hr-HR" sz="1800" b="0" strike="noStrike" spc="-1" dirty="0" smtClean="0">
                <a:solidFill>
                  <a:srgbClr val="404040"/>
                </a:solidFill>
                <a:latin typeface="Trebuchet MS"/>
              </a:rPr>
              <a:t>Sve </a:t>
            </a:r>
            <a:r>
              <a:rPr lang="hr-HR" sz="1800" b="0" strike="noStrike" spc="-1" dirty="0">
                <a:solidFill>
                  <a:srgbClr val="404040"/>
                </a:solidFill>
                <a:latin typeface="Trebuchet MS"/>
              </a:rPr>
              <a:t>vježbe su jednostavne i ne iziskuju puno prostora za izvođenje.</a:t>
            </a:r>
            <a:endParaRPr lang="hr-HR" sz="1800" b="0" strike="noStrike" spc="-1" dirty="0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1001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hr-HR" sz="1800" b="0" strike="noStrike" spc="-1" dirty="0">
                <a:solidFill>
                  <a:srgbClr val="404040"/>
                </a:solidFill>
                <a:latin typeface="Trebuchet MS"/>
              </a:rPr>
              <a:t>SRETNO</a:t>
            </a:r>
            <a:endParaRPr lang="hr-HR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</a:pPr>
            <a:endParaRPr lang="hr-HR" sz="18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xmlns:p15="http://schemas.microsoft.com/office/powerpoint/2012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CustomShape 1"/>
          <p:cNvSpPr/>
          <p:nvPr/>
        </p:nvSpPr>
        <p:spPr>
          <a:xfrm>
            <a:off x="677160" y="645480"/>
            <a:ext cx="8596080" cy="132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hr-HR" sz="3600" b="0" strike="noStrike" spc="-1">
                <a:solidFill>
                  <a:srgbClr val="90C226"/>
                </a:solidFill>
                <a:latin typeface="Trebuchet MS"/>
              </a:rPr>
              <a:t>1. JUMPING JACK</a:t>
            </a:r>
            <a:r>
              <a:t/>
            </a:r>
            <a:br/>
            <a:r>
              <a:rPr lang="hr-HR" sz="800" b="0" strike="noStrike" spc="-1">
                <a:solidFill>
                  <a:srgbClr val="90C226"/>
                </a:solidFill>
                <a:latin typeface="Trebuchet MS"/>
              </a:rPr>
              <a:t>-</a:t>
            </a:r>
            <a:endParaRPr lang="hr-HR" sz="800" b="0" strike="noStrike" spc="-1">
              <a:latin typeface="Arial"/>
            </a:endParaRPr>
          </a:p>
        </p:txBody>
      </p:sp>
      <p:pic>
        <p:nvPicPr>
          <p:cNvPr id="114" name="Rezervirano mjesto sadržaja 7"/>
          <p:cNvPicPr/>
          <p:nvPr/>
        </p:nvPicPr>
        <p:blipFill>
          <a:blip r:embed="rId2" cstate="print"/>
          <a:stretch/>
        </p:blipFill>
        <p:spPr>
          <a:xfrm>
            <a:off x="3037320" y="2160720"/>
            <a:ext cx="3876840" cy="38808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xmlns:p15="http://schemas.microsoft.com/office/powerpoint/2012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CustomShape 1"/>
          <p:cNvSpPr/>
          <p:nvPr/>
        </p:nvSpPr>
        <p:spPr>
          <a:xfrm>
            <a:off x="677160" y="304920"/>
            <a:ext cx="8596080" cy="1625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94000" lnSpcReduction="10000"/>
          </a:bodyPr>
          <a:lstStyle/>
          <a:p>
            <a:pPr>
              <a:lnSpc>
                <a:spcPct val="100000"/>
              </a:lnSpc>
            </a:pPr>
            <a:r>
              <a:rPr lang="hr-HR" sz="3600" b="0" strike="noStrike" spc="-1">
                <a:solidFill>
                  <a:srgbClr val="90C226"/>
                </a:solidFill>
                <a:latin typeface="Trebuchet MS"/>
              </a:rPr>
              <a:t>2. IZ UPORA KLEČEĆEG ISTOVREMENO PODIŽEMO SUPROTNU RUKU I SUPROTNU NOGU I TAKO NAIZMJENIČNO</a:t>
            </a:r>
            <a:endParaRPr lang="hr-HR" sz="3600" b="0" strike="noStrike" spc="-1">
              <a:latin typeface="Arial"/>
            </a:endParaRPr>
          </a:p>
        </p:txBody>
      </p:sp>
      <p:pic>
        <p:nvPicPr>
          <p:cNvPr id="116" name="Rezervirano mjesto sadržaja 3"/>
          <p:cNvPicPr/>
          <p:nvPr/>
        </p:nvPicPr>
        <p:blipFill>
          <a:blip r:embed="rId2" cstate="print"/>
          <a:stretch/>
        </p:blipFill>
        <p:spPr>
          <a:xfrm>
            <a:off x="2286000" y="2151360"/>
            <a:ext cx="5611320" cy="39884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xmlns:p15="http://schemas.microsoft.com/office/powerpoint/2012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CustomShape 1"/>
          <p:cNvSpPr/>
          <p:nvPr/>
        </p:nvSpPr>
        <p:spPr>
          <a:xfrm>
            <a:off x="677520" y="439200"/>
            <a:ext cx="8596080" cy="1496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88500" lnSpcReduction="10000"/>
          </a:bodyPr>
          <a:lstStyle/>
          <a:p>
            <a:pPr>
              <a:lnSpc>
                <a:spcPct val="100000"/>
              </a:lnSpc>
            </a:pPr>
            <a:r>
              <a:rPr lang="hr-HR" sz="3600" b="0" strike="noStrike" spc="-1">
                <a:solidFill>
                  <a:srgbClr val="90C226"/>
                </a:solidFill>
                <a:latin typeface="Trebuchet MS"/>
              </a:rPr>
              <a:t>3. PODIZANJE KUKOVA IZ LEŽANJA NA LEĐIMA. RUKE UZ TIJELO, NOGE POGRČENE U KOLJENIMA</a:t>
            </a:r>
            <a:endParaRPr lang="hr-HR" sz="3600" b="0" strike="noStrike" spc="-1">
              <a:latin typeface="Arial"/>
            </a:endParaRPr>
          </a:p>
        </p:txBody>
      </p:sp>
      <p:pic>
        <p:nvPicPr>
          <p:cNvPr id="118" name="Rezervirano mjesto sadržaja 3"/>
          <p:cNvPicPr/>
          <p:nvPr/>
        </p:nvPicPr>
        <p:blipFill>
          <a:blip r:embed="rId2" cstate="print"/>
          <a:stretch/>
        </p:blipFill>
        <p:spPr>
          <a:xfrm>
            <a:off x="2133720" y="2510280"/>
            <a:ext cx="6023520" cy="30830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xmlns:p15="http://schemas.microsoft.com/office/powerpoint/2012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CustomShape 1"/>
          <p:cNvSpPr/>
          <p:nvPr/>
        </p:nvSpPr>
        <p:spPr>
          <a:xfrm>
            <a:off x="775800" y="224280"/>
            <a:ext cx="8896320" cy="1989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90500" lnSpcReduction="10000"/>
          </a:bodyPr>
          <a:lstStyle/>
          <a:p>
            <a:pPr>
              <a:lnSpc>
                <a:spcPct val="100000"/>
              </a:lnSpc>
            </a:pPr>
            <a:r>
              <a:rPr lang="hr-HR" sz="3600" b="0" strike="noStrike" spc="-1">
                <a:solidFill>
                  <a:srgbClr val="90C226"/>
                </a:solidFill>
                <a:latin typeface="Trebuchet MS"/>
              </a:rPr>
              <a:t>4. IZ POLOŽAJA ZA SKLEK PRIVUČEMO KOLJENO JEDNE NOGE PREMA PRSIMA. VRAĆAMO NOGU NA POČETNI POLOŽAJ PA PONOVIMO DRUGOM NOGOM.</a:t>
            </a:r>
            <a:endParaRPr lang="hr-HR" sz="3600" b="0" strike="noStrike" spc="-1">
              <a:latin typeface="Arial"/>
            </a:endParaRPr>
          </a:p>
        </p:txBody>
      </p:sp>
      <p:pic>
        <p:nvPicPr>
          <p:cNvPr id="120" name="Rezervirano mjesto sadržaja 3"/>
          <p:cNvPicPr/>
          <p:nvPr/>
        </p:nvPicPr>
        <p:blipFill>
          <a:blip r:embed="rId2" cstate="print"/>
          <a:stretch/>
        </p:blipFill>
        <p:spPr>
          <a:xfrm>
            <a:off x="1891440" y="2357640"/>
            <a:ext cx="5853240" cy="39348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xmlns:p15="http://schemas.microsoft.com/office/powerpoint/2012/main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CustomShape 1"/>
          <p:cNvSpPr/>
          <p:nvPr/>
        </p:nvSpPr>
        <p:spPr>
          <a:xfrm>
            <a:off x="677160" y="609480"/>
            <a:ext cx="8735040" cy="1532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92500" lnSpcReduction="10000"/>
          </a:bodyPr>
          <a:lstStyle/>
          <a:p>
            <a:pPr>
              <a:lnSpc>
                <a:spcPct val="100000"/>
              </a:lnSpc>
            </a:pPr>
            <a:r>
              <a:rPr lang="hr-HR" sz="3600" b="0" strike="noStrike" spc="-1">
                <a:solidFill>
                  <a:srgbClr val="90C226"/>
                </a:solidFill>
                <a:latin typeface="Trebuchet MS"/>
              </a:rPr>
              <a:t>5. RUKE SU U UZRUČENJU PA IH SPUŠTAMO U ODRUČENJE POGRČENE U LAKTOVIMA</a:t>
            </a:r>
            <a:r>
              <a:t/>
            </a:r>
            <a:br/>
            <a:r>
              <a:rPr lang="hr-HR" sz="3600" b="0" strike="noStrike" spc="-1">
                <a:solidFill>
                  <a:srgbClr val="90C226"/>
                </a:solidFill>
                <a:latin typeface="Trebuchet MS"/>
              </a:rPr>
              <a:t>-</a:t>
            </a:r>
            <a:r>
              <a:rPr lang="hr-HR" sz="2000" b="0" strike="noStrike" spc="-1">
                <a:solidFill>
                  <a:srgbClr val="90C226"/>
                </a:solidFill>
                <a:latin typeface="Trebuchet MS"/>
              </a:rPr>
              <a:t>UTEZI NISU POTREBNI</a:t>
            </a:r>
            <a:endParaRPr lang="hr-HR" sz="2000" b="0" strike="noStrike" spc="-1">
              <a:latin typeface="Arial"/>
            </a:endParaRPr>
          </a:p>
        </p:txBody>
      </p:sp>
      <p:pic>
        <p:nvPicPr>
          <p:cNvPr id="122" name="Rezervirano mjesto sadržaja 3"/>
          <p:cNvPicPr/>
          <p:nvPr/>
        </p:nvPicPr>
        <p:blipFill>
          <a:blip r:embed="rId2" cstate="print"/>
          <a:stretch/>
        </p:blipFill>
        <p:spPr>
          <a:xfrm>
            <a:off x="2465280" y="2510280"/>
            <a:ext cx="4535280" cy="39884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xmlns:p15="http://schemas.microsoft.com/office/powerpoint/2012/main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CustomShape 1"/>
          <p:cNvSpPr/>
          <p:nvPr/>
        </p:nvSpPr>
        <p:spPr>
          <a:xfrm>
            <a:off x="677160" y="609480"/>
            <a:ext cx="8596080" cy="132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hr-HR" sz="3600" b="0" strike="noStrike" spc="-1">
                <a:solidFill>
                  <a:srgbClr val="90C226"/>
                </a:solidFill>
                <a:latin typeface="Trebuchet MS"/>
              </a:rPr>
              <a:t>6. POČUČANJ IZ RAZKORAČNOG STAVA,</a:t>
            </a:r>
            <a:r>
              <a:t/>
            </a:r>
            <a:br/>
            <a:r>
              <a:rPr lang="hr-HR" sz="3600" b="0" strike="noStrike" spc="-1">
                <a:solidFill>
                  <a:srgbClr val="90C226"/>
                </a:solidFill>
                <a:latin typeface="Trebuchet MS"/>
              </a:rPr>
              <a:t>stopala su okrenuta prema van</a:t>
            </a:r>
            <a:endParaRPr lang="hr-HR" sz="3600" b="0" strike="noStrike" spc="-1">
              <a:latin typeface="Arial"/>
            </a:endParaRPr>
          </a:p>
        </p:txBody>
      </p:sp>
      <p:pic>
        <p:nvPicPr>
          <p:cNvPr id="124" name="Rezervirano mjesto sadržaja 3"/>
          <p:cNvPicPr/>
          <p:nvPr/>
        </p:nvPicPr>
        <p:blipFill>
          <a:blip r:embed="rId2" cstate="print"/>
          <a:stretch/>
        </p:blipFill>
        <p:spPr>
          <a:xfrm>
            <a:off x="2070720" y="2725200"/>
            <a:ext cx="5109120" cy="39708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xmlns:p15="http://schemas.microsoft.com/office/powerpoint/2012/main"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CustomShape 1"/>
          <p:cNvSpPr/>
          <p:nvPr/>
        </p:nvSpPr>
        <p:spPr>
          <a:xfrm>
            <a:off x="677160" y="609480"/>
            <a:ext cx="8596080" cy="1320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hr-HR" sz="3600" b="0" strike="noStrike" spc="-1">
                <a:solidFill>
                  <a:srgbClr val="90C226"/>
                </a:solidFill>
                <a:latin typeface="Trebuchet MS"/>
              </a:rPr>
              <a:t>7. NISKI SKIP U MJESTU</a:t>
            </a:r>
            <a:endParaRPr lang="hr-HR" sz="3600" b="0" strike="noStrike" spc="-1">
              <a:latin typeface="Arial"/>
            </a:endParaRPr>
          </a:p>
        </p:txBody>
      </p:sp>
      <p:pic>
        <p:nvPicPr>
          <p:cNvPr id="126" name="Picture 2"/>
          <p:cNvPicPr/>
          <p:nvPr/>
        </p:nvPicPr>
        <p:blipFill>
          <a:blip r:embed="rId2" cstate="print"/>
          <a:stretch/>
        </p:blipFill>
        <p:spPr>
          <a:xfrm>
            <a:off x="2151360" y="2094480"/>
            <a:ext cx="5646960" cy="40122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xmlns:p15="http://schemas.microsoft.com/office/powerpoint/2012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142</TotalTime>
  <Words>244</Words>
  <Application>Microsoft Office PowerPoint</Application>
  <PresentationFormat>Prilagođeno</PresentationFormat>
  <Paragraphs>23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Naslovi slajdova</vt:lpstr>
      </vt:variant>
      <vt:variant>
        <vt:i4>11</vt:i4>
      </vt:variant>
    </vt:vector>
  </HeadingPairs>
  <TitlesOfParts>
    <vt:vector size="13" baseType="lpstr">
      <vt:lpstr>Office Theme</vt:lpstr>
      <vt:lpstr>Office Theme</vt:lpstr>
      <vt:lpstr>Slajd 1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 U STANICAMA</dc:title>
  <dc:subject/>
  <dc:creator>Željka</dc:creator>
  <dc:description/>
  <cp:lastModifiedBy>Korisnik</cp:lastModifiedBy>
  <cp:revision>27</cp:revision>
  <dcterms:created xsi:type="dcterms:W3CDTF">2020-03-14T13:31:12Z</dcterms:created>
  <dcterms:modified xsi:type="dcterms:W3CDTF">2020-04-13T18:39:03Z</dcterms:modified>
  <dc:language>hr-HR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Široki zaslon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13</vt:i4>
  </property>
</Properties>
</file>