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_rels/notesSlide9.xml.rels" ContentType="application/vnd.openxmlformats-package.relationships+xml"/>
  <Override PartName="/ppt/notesSlides/_rels/notesSlide1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media26.m4a" ContentType="application/vnd.sun.star.media"/>
  <Override PartName="/ppt/media/image1.jpeg" ContentType="image/jpeg"/>
  <Override PartName="/ppt/media/image2.jpeg" ContentType="image/jpeg"/>
  <Override PartName="/ppt/media/image5.png" ContentType="image/png"/>
  <Override PartName="/ppt/media/image3.jpeg" ContentType="image/jpeg"/>
  <Override PartName="/ppt/media/media4.m4a" ContentType="application/vnd.sun.star.media"/>
  <Override PartName="/ppt/media/media6.m4a" ContentType="application/vnd.sun.star.media"/>
  <Override PartName="/ppt/media/image7.png" ContentType="image/png"/>
  <Override PartName="/ppt/media/media8.m4a" ContentType="application/vnd.sun.star.media"/>
  <Override PartName="/ppt/media/image9.png" ContentType="image/png"/>
  <Override PartName="/ppt/media/media10.m4a" ContentType="application/vnd.sun.star.media"/>
  <Override PartName="/ppt/media/image11.png" ContentType="image/png"/>
  <Override PartName="/ppt/media/media12.m4a" ContentType="application/vnd.sun.star.media"/>
  <Override PartName="/ppt/media/image13.png" ContentType="image/png"/>
  <Override PartName="/ppt/media/media14.m4a" ContentType="application/vnd.sun.star.media"/>
  <Override PartName="/ppt/media/image15.png" ContentType="image/png"/>
  <Override PartName="/ppt/media/media16.m4a" ContentType="application/vnd.sun.star.media"/>
  <Override PartName="/ppt/media/image17.png" ContentType="image/png"/>
  <Override PartName="/ppt/media/media18.m4a" ContentType="application/vnd.sun.star.media"/>
  <Override PartName="/ppt/media/image19.png" ContentType="image/png"/>
  <Override PartName="/ppt/media/media20.m4a" ContentType="application/vnd.sun.star.media"/>
  <Override PartName="/ppt/media/image21.png" ContentType="image/png"/>
  <Override PartName="/ppt/media/media22.m4a" ContentType="application/vnd.sun.star.media"/>
  <Override PartName="/ppt/media/image23.png" ContentType="image/png"/>
  <Override PartName="/ppt/media/media24.m4a" ContentType="application/vnd.sun.star.media"/>
  <Override PartName="/ppt/media/image25.png" ContentType="image/png"/>
  <Override PartName="/ppt/media/image27.png" ContentType="image/png"/>
  <Override PartName="/ppt/media/media28.m4a" ContentType="application/vnd.sun.star.media"/>
  <Override PartName="/ppt/media/image29.png" ContentType="image/png"/>
  <Override PartName="/ppt/media/media30.m4a" ContentType="application/vnd.sun.star.media"/>
  <Override PartName="/ppt/media/image31.png" ContentType="image/pn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2188825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Kliknite za premještanje slajda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hr-HR" sz="2000" spc="-1" strike="noStrike">
                <a:latin typeface="Arial"/>
              </a:rPr>
              <a:t>Kliknite za uređivanje oblika bilješki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hr-HR" sz="1400" spc="-1" strike="noStrike">
                <a:latin typeface="Times New Roman"/>
              </a:rPr>
              <a:t>&lt;zaglavlje&gt;</a:t>
            </a:r>
            <a:endParaRPr b="0" lang="hr-HR" sz="1400" spc="-1" strike="noStrike">
              <a:latin typeface="Times New Roman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hr-HR" sz="1400" spc="-1" strike="noStrike">
                <a:latin typeface="Times New Roman"/>
              </a:rPr>
              <a:t>&lt;date/time&gt;</a:t>
            </a:r>
            <a:endParaRPr b="0" lang="hr-HR" sz="1400" spc="-1" strike="noStrike">
              <a:latin typeface="Times New Roman"/>
            </a:endParaRPr>
          </a:p>
        </p:txBody>
      </p:sp>
      <p:sp>
        <p:nvSpPr>
          <p:cNvPr id="9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hr-HR" sz="1400" spc="-1" strike="noStrike">
                <a:latin typeface="Times New Roman"/>
              </a:rPr>
              <a:t>&lt;podložje&gt;</a:t>
            </a:r>
            <a:endParaRPr b="0" lang="hr-HR" sz="1400" spc="-1" strike="noStrike">
              <a:latin typeface="Times New Roman"/>
            </a:endParaRPr>
          </a:p>
        </p:txBody>
      </p:sp>
      <p:sp>
        <p:nvSpPr>
          <p:cNvPr id="9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72AA58D0-3545-47D9-A419-D3FB5C2A6BD3}" type="slidenum">
              <a:rPr b="0" lang="hr-HR" sz="1400" spc="-1" strike="noStrike">
                <a:latin typeface="Times New Roman"/>
              </a:rPr>
              <a:t>&lt;number&gt;</a:t>
            </a:fld>
            <a:endParaRPr b="0" lang="hr-H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14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3E2D439-C3D0-4971-A85E-96A984287FD9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16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9B716EC-634F-4497-A69B-57EB475DB146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17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E5E917F-3955-46B8-A5AF-D54CCD7AA6A6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17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ABBA528-D464-4DC3-9B89-7194B1476A86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14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195C690D-E785-4A6F-BEB6-3529FC78659C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15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794B816-6C65-4A4F-9672-6E90DE630E5D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15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3AF33DA-B198-404D-87B3-A363FFA534B4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15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D39B6B6-590C-4881-A0BE-5E3156516270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16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B658928-7846-4D72-93EE-B27DBC97083D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hr-HR" sz="2000" spc="-1" strike="noStrike">
              <a:latin typeface="Arial"/>
            </a:endParaRPr>
          </a:p>
        </p:txBody>
      </p:sp>
      <p:sp>
        <p:nvSpPr>
          <p:cNvPr id="16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53CDBC0-91B1-413B-959A-8B2170AA30EF}" type="slidenum">
              <a:rPr b="0" lang="hr-H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hr-HR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117440" y="76320"/>
            <a:ext cx="10157040" cy="139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1117440" y="1701720"/>
            <a:ext cx="1015704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1117440" y="4036680"/>
            <a:ext cx="1015704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1117440" y="76320"/>
            <a:ext cx="10157040" cy="139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1117440" y="1701720"/>
            <a:ext cx="495648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6321960" y="1701720"/>
            <a:ext cx="495648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1117440" y="4036680"/>
            <a:ext cx="495648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6321960" y="4036680"/>
            <a:ext cx="495648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117440" y="76320"/>
            <a:ext cx="10157040" cy="139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1117440" y="1701720"/>
            <a:ext cx="327024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551480" y="1701720"/>
            <a:ext cx="327024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7985880" y="1701720"/>
            <a:ext cx="327024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1117440" y="4036680"/>
            <a:ext cx="327024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body"/>
          </p:nvPr>
        </p:nvSpPr>
        <p:spPr>
          <a:xfrm>
            <a:off x="4551480" y="4036680"/>
            <a:ext cx="327024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8" name="PlaceHolder 7"/>
          <p:cNvSpPr>
            <a:spLocks noGrp="1"/>
          </p:cNvSpPr>
          <p:nvPr>
            <p:ph type="body"/>
          </p:nvPr>
        </p:nvSpPr>
        <p:spPr>
          <a:xfrm>
            <a:off x="7985880" y="4036680"/>
            <a:ext cx="327024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117440" y="76320"/>
            <a:ext cx="10157040" cy="139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subTitle"/>
          </p:nvPr>
        </p:nvSpPr>
        <p:spPr>
          <a:xfrm>
            <a:off x="1117440" y="1701720"/>
            <a:ext cx="10157040" cy="4470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117440" y="76320"/>
            <a:ext cx="10157040" cy="139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1117440" y="1701720"/>
            <a:ext cx="10157040" cy="4470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117440" y="76320"/>
            <a:ext cx="10157040" cy="139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1117440" y="1701720"/>
            <a:ext cx="4956480" cy="4470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321960" y="1701720"/>
            <a:ext cx="4956480" cy="4470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117440" y="76320"/>
            <a:ext cx="10157040" cy="139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subTitle"/>
          </p:nvPr>
        </p:nvSpPr>
        <p:spPr>
          <a:xfrm>
            <a:off x="1117440" y="76320"/>
            <a:ext cx="10157040" cy="6476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1117440" y="76320"/>
            <a:ext cx="10157040" cy="139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1117440" y="1701720"/>
            <a:ext cx="495648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321960" y="1701720"/>
            <a:ext cx="4956480" cy="4470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1117440" y="4036680"/>
            <a:ext cx="495648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117440" y="76320"/>
            <a:ext cx="10157040" cy="139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1117440" y="1701720"/>
            <a:ext cx="10157040" cy="4470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117440" y="76320"/>
            <a:ext cx="10157040" cy="139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1117440" y="1701720"/>
            <a:ext cx="4956480" cy="4470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321960" y="1701720"/>
            <a:ext cx="495648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321960" y="4036680"/>
            <a:ext cx="495648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1117440" y="76320"/>
            <a:ext cx="10157040" cy="139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1117440" y="1701720"/>
            <a:ext cx="495648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6321960" y="1701720"/>
            <a:ext cx="495648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1117440" y="4036680"/>
            <a:ext cx="1015704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1117440" y="76320"/>
            <a:ext cx="10157040" cy="139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1117440" y="1701720"/>
            <a:ext cx="1015704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1117440" y="4036680"/>
            <a:ext cx="1015704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1117440" y="76320"/>
            <a:ext cx="10157040" cy="139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1117440" y="1701720"/>
            <a:ext cx="495648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6321960" y="1701720"/>
            <a:ext cx="495648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1117440" y="4036680"/>
            <a:ext cx="495648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6321960" y="4036680"/>
            <a:ext cx="495648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1117440" y="76320"/>
            <a:ext cx="10157040" cy="139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1117440" y="1701720"/>
            <a:ext cx="327024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4551480" y="1701720"/>
            <a:ext cx="327024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body"/>
          </p:nvPr>
        </p:nvSpPr>
        <p:spPr>
          <a:xfrm>
            <a:off x="7985880" y="1701720"/>
            <a:ext cx="327024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 type="body"/>
          </p:nvPr>
        </p:nvSpPr>
        <p:spPr>
          <a:xfrm>
            <a:off x="1117440" y="4036680"/>
            <a:ext cx="327024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1" name="PlaceHolder 6"/>
          <p:cNvSpPr>
            <a:spLocks noGrp="1"/>
          </p:cNvSpPr>
          <p:nvPr>
            <p:ph type="body"/>
          </p:nvPr>
        </p:nvSpPr>
        <p:spPr>
          <a:xfrm>
            <a:off x="4551480" y="4036680"/>
            <a:ext cx="327024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2" name="PlaceHolder 7"/>
          <p:cNvSpPr>
            <a:spLocks noGrp="1"/>
          </p:cNvSpPr>
          <p:nvPr>
            <p:ph type="body"/>
          </p:nvPr>
        </p:nvSpPr>
        <p:spPr>
          <a:xfrm>
            <a:off x="7985880" y="4036680"/>
            <a:ext cx="327024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117440" y="76320"/>
            <a:ext cx="10157040" cy="139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1117440" y="1701720"/>
            <a:ext cx="10157040" cy="4470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117440" y="76320"/>
            <a:ext cx="10157040" cy="139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1117440" y="1701720"/>
            <a:ext cx="4956480" cy="4470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321960" y="1701720"/>
            <a:ext cx="4956480" cy="4470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117440" y="76320"/>
            <a:ext cx="10157040" cy="139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subTitle"/>
          </p:nvPr>
        </p:nvSpPr>
        <p:spPr>
          <a:xfrm>
            <a:off x="1117440" y="76320"/>
            <a:ext cx="10157040" cy="6476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117440" y="76320"/>
            <a:ext cx="10157040" cy="139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1117440" y="1701720"/>
            <a:ext cx="495648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321960" y="1701720"/>
            <a:ext cx="4956480" cy="4470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1117440" y="4036680"/>
            <a:ext cx="495648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117440" y="76320"/>
            <a:ext cx="10157040" cy="139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117440" y="1701720"/>
            <a:ext cx="4956480" cy="44701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321960" y="1701720"/>
            <a:ext cx="495648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321960" y="4036680"/>
            <a:ext cx="495648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1117440" y="76320"/>
            <a:ext cx="10157040" cy="139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1117440" y="1701720"/>
            <a:ext cx="495648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321960" y="1701720"/>
            <a:ext cx="495648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1117440" y="4036680"/>
            <a:ext cx="10157040" cy="2131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1800" y="0"/>
            <a:ext cx="12188520" cy="6857640"/>
            <a:chOff x="1800" y="0"/>
            <a:chExt cx="12188520" cy="6857640"/>
          </a:xfrm>
        </p:grpSpPr>
        <p:sp>
          <p:nvSpPr>
            <p:cNvPr id="1" name="CustomShape 2"/>
            <p:cNvSpPr/>
            <p:nvPr/>
          </p:nvSpPr>
          <p:spPr>
            <a:xfrm>
              <a:off x="1800" y="0"/>
              <a:ext cx="12188520" cy="6857640"/>
            </a:xfrm>
            <a:prstGeom prst="rect">
              <a:avLst/>
            </a:prstGeom>
            <a:gradFill rotWithShape="0">
              <a:gsLst>
                <a:gs pos="0">
                  <a:srgbClr val="1f4e79"/>
                </a:gs>
                <a:gs pos="100000">
                  <a:srgbClr val="bdd7ee"/>
                </a:gs>
              </a:gsLst>
              <a:lin ang="27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" name="CustomShape 3"/>
            <p:cNvSpPr/>
            <p:nvPr/>
          </p:nvSpPr>
          <p:spPr>
            <a:xfrm>
              <a:off x="304560" y="0"/>
              <a:ext cx="11579040" cy="685764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3" name="Group 4"/>
          <p:cNvGrpSpPr/>
          <p:nvPr/>
        </p:nvGrpSpPr>
        <p:grpSpPr>
          <a:xfrm>
            <a:off x="0" y="0"/>
            <a:ext cx="12190320" cy="6857640"/>
            <a:chOff x="0" y="0"/>
            <a:chExt cx="12190320" cy="6857640"/>
          </a:xfrm>
        </p:grpSpPr>
        <p:sp>
          <p:nvSpPr>
            <p:cNvPr id="4" name="CustomShape 5"/>
            <p:cNvSpPr/>
            <p:nvPr/>
          </p:nvSpPr>
          <p:spPr>
            <a:xfrm>
              <a:off x="1800" y="0"/>
              <a:ext cx="12188520" cy="6857640"/>
            </a:xfrm>
            <a:prstGeom prst="rect">
              <a:avLst/>
            </a:prstGeom>
            <a:gradFill rotWithShape="0">
              <a:gsLst>
                <a:gs pos="0">
                  <a:srgbClr val="1f4e79"/>
                </a:gs>
                <a:gs pos="100000">
                  <a:srgbClr val="bdd7ee"/>
                </a:gs>
              </a:gsLst>
              <a:lin ang="27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grpSp>
          <p:nvGrpSpPr>
            <p:cNvPr id="5" name="Group 6"/>
            <p:cNvGrpSpPr/>
            <p:nvPr/>
          </p:nvGrpSpPr>
          <p:grpSpPr>
            <a:xfrm>
              <a:off x="0" y="0"/>
              <a:ext cx="4742280" cy="6857640"/>
              <a:chOff x="0" y="0"/>
              <a:chExt cx="4742280" cy="6857640"/>
            </a:xfrm>
          </p:grpSpPr>
          <p:pic>
            <p:nvPicPr>
              <p:cNvPr id="6" name="Slika 8" descr=""/>
              <p:cNvPicPr/>
              <p:nvPr/>
            </p:nvPicPr>
            <p:blipFill>
              <a:blip r:embed="rId3"/>
              <a:stretch/>
            </p:blipFill>
            <p:spPr>
              <a:xfrm>
                <a:off x="0" y="0"/>
                <a:ext cx="4591080" cy="68576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" name="CustomShape 7"/>
              <p:cNvSpPr/>
              <p:nvPr/>
            </p:nvSpPr>
            <p:spPr>
              <a:xfrm>
                <a:off x="4605480" y="0"/>
                <a:ext cx="136800" cy="685764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</p:grpSp>
      <p:sp>
        <p:nvSpPr>
          <p:cNvPr id="8" name="PlaceHolder 8"/>
          <p:cNvSpPr>
            <a:spLocks noGrp="1"/>
          </p:cNvSpPr>
          <p:nvPr>
            <p:ph type="title"/>
          </p:nvPr>
        </p:nvSpPr>
        <p:spPr>
          <a:xfrm>
            <a:off x="4879440" y="1498680"/>
            <a:ext cx="7008120" cy="3298320"/>
          </a:xfrm>
          <a:prstGeom prst="rect">
            <a:avLst/>
          </a:prstGeom>
        </p:spPr>
        <p:txBody>
          <a:bodyPr lIns="122040" rIns="122040" tIns="60840" bIns="60840" anchor="b">
            <a:normAutofit/>
          </a:bodyPr>
          <a:p>
            <a:pPr>
              <a:lnSpc>
                <a:spcPct val="90000"/>
              </a:lnSpc>
            </a:pPr>
            <a:r>
              <a:rPr b="0" lang="hr-HR" sz="5400" spc="-1" strike="noStrike">
                <a:solidFill>
                  <a:srgbClr val="44546a"/>
                </a:solidFill>
                <a:latin typeface="Century Gothic"/>
              </a:rPr>
              <a:t>Kliknite da biste uredili stil naslova matrice</a:t>
            </a:r>
            <a:endParaRPr b="0" lang="hr-HR" sz="5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" name="PlaceHolder 9"/>
          <p:cNvSpPr>
            <a:spLocks noGrp="1"/>
          </p:cNvSpPr>
          <p:nvPr>
            <p:ph type="dt"/>
          </p:nvPr>
        </p:nvSpPr>
        <p:spPr>
          <a:xfrm>
            <a:off x="1117440" y="6400800"/>
            <a:ext cx="2742120" cy="320400"/>
          </a:xfrm>
          <a:prstGeom prst="rect">
            <a:avLst/>
          </a:prstGeom>
        </p:spPr>
        <p:txBody>
          <a:bodyPr lIns="122040" rIns="122040" tIns="60840" bIns="60840" anchor="b">
            <a:noAutofit/>
          </a:bodyPr>
          <a:p>
            <a:pPr>
              <a:lnSpc>
                <a:spcPct val="100000"/>
              </a:lnSpc>
            </a:pPr>
            <a:fld id="{C65FB503-85F0-4DDD-9F17-D790453608DB}" type="datetime1">
              <a:rPr b="0" lang="hr-HR" sz="1200" spc="-1" strike="noStrike">
                <a:solidFill>
                  <a:srgbClr val="222a35"/>
                </a:solidFill>
                <a:latin typeface="Century Gothic"/>
              </a:rPr>
              <a:t>20.03.2020</a:t>
            </a:fld>
            <a:endParaRPr b="0" lang="hr-HR" sz="1200" spc="-1" strike="noStrike">
              <a:latin typeface="Times New Roman"/>
            </a:endParaRPr>
          </a:p>
        </p:txBody>
      </p:sp>
      <p:sp>
        <p:nvSpPr>
          <p:cNvPr id="10" name="PlaceHolder 10"/>
          <p:cNvSpPr>
            <a:spLocks noGrp="1"/>
          </p:cNvSpPr>
          <p:nvPr>
            <p:ph type="ftr"/>
          </p:nvPr>
        </p:nvSpPr>
        <p:spPr>
          <a:xfrm>
            <a:off x="3907800" y="6400800"/>
            <a:ext cx="6216120" cy="320400"/>
          </a:xfrm>
          <a:prstGeom prst="rect">
            <a:avLst/>
          </a:prstGeom>
        </p:spPr>
        <p:txBody>
          <a:bodyPr lIns="122040" rIns="122040" tIns="60840" bIns="60840" anchor="b">
            <a:noAutofit/>
          </a:bodyPr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22a35"/>
                </a:solidFill>
                <a:latin typeface="Century Gothic"/>
              </a:rPr>
              <a:t>Dodajte podnožje</a:t>
            </a:r>
            <a:endParaRPr b="0" lang="hr-HR" sz="1200" spc="-1" strike="noStrike">
              <a:latin typeface="Times New Roman"/>
            </a:endParaRPr>
          </a:p>
        </p:txBody>
      </p:sp>
      <p:sp>
        <p:nvSpPr>
          <p:cNvPr id="11" name="PlaceHolder 11"/>
          <p:cNvSpPr>
            <a:spLocks noGrp="1"/>
          </p:cNvSpPr>
          <p:nvPr>
            <p:ph type="sldNum"/>
          </p:nvPr>
        </p:nvSpPr>
        <p:spPr>
          <a:xfrm>
            <a:off x="10167120" y="6400800"/>
            <a:ext cx="1107000" cy="320400"/>
          </a:xfrm>
          <a:prstGeom prst="rect">
            <a:avLst/>
          </a:prstGeom>
        </p:spPr>
        <p:txBody>
          <a:bodyPr lIns="122040" rIns="122040" tIns="60840" bIns="60840" anchor="b">
            <a:noAutofit/>
          </a:bodyPr>
          <a:p>
            <a:pPr algn="r">
              <a:lnSpc>
                <a:spcPct val="100000"/>
              </a:lnSpc>
            </a:pPr>
            <a:fld id="{CD2E08C3-C2D5-477F-941E-B0579318880C}" type="slidenum">
              <a:rPr b="0" lang="hr-HR" sz="1200" spc="-1" strike="noStrike">
                <a:solidFill>
                  <a:srgbClr val="222a35"/>
                </a:solidFill>
                <a:latin typeface="Century Gothic"/>
              </a:rPr>
              <a:t>&lt;number&gt;</a:t>
            </a:fld>
            <a:endParaRPr b="0" lang="hr-HR" sz="1200" spc="-1" strike="noStrike">
              <a:latin typeface="Times New Roman"/>
            </a:endParaRPr>
          </a:p>
        </p:txBody>
      </p:sp>
      <p:sp>
        <p:nvSpPr>
          <p:cNvPr id="12" name="PlaceHolder 1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Kliknite za uređivanje oblika teksta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r-HR" sz="1800" spc="-1" strike="noStrike">
                <a:solidFill>
                  <a:srgbClr val="000000"/>
                </a:solidFill>
                <a:latin typeface="Century Gothic"/>
              </a:rPr>
              <a:t>Druga razina konture</a:t>
            </a:r>
            <a:endParaRPr b="0" lang="hr-HR" sz="1800" spc="-1" strike="noStrike">
              <a:solidFill>
                <a:srgbClr val="000000"/>
              </a:solidFill>
              <a:latin typeface="Century Gothic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1800" spc="-1" strike="noStrike">
                <a:solidFill>
                  <a:srgbClr val="000000"/>
                </a:solidFill>
                <a:latin typeface="Century Gothic"/>
              </a:rPr>
              <a:t>Treća razina konture</a:t>
            </a:r>
            <a:endParaRPr b="0" lang="hr-HR" sz="1800" spc="-1" strike="noStrike">
              <a:solidFill>
                <a:srgbClr val="000000"/>
              </a:solidFill>
              <a:latin typeface="Century Gothic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r-HR" sz="1800" spc="-1" strike="noStrike">
                <a:solidFill>
                  <a:srgbClr val="000000"/>
                </a:solidFill>
                <a:latin typeface="Century Gothic"/>
              </a:rPr>
              <a:t>Četvrta razina kontura</a:t>
            </a:r>
            <a:endParaRPr b="0" lang="hr-HR" sz="1800" spc="-1" strike="noStrike">
              <a:solidFill>
                <a:srgbClr val="000000"/>
              </a:solidFill>
              <a:latin typeface="Century Gothic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solidFill>
                  <a:srgbClr val="000000"/>
                </a:solidFill>
                <a:latin typeface="Century Gothic"/>
              </a:rPr>
              <a:t>Peta razina kontura</a:t>
            </a:r>
            <a:endParaRPr b="0" lang="hr-HR" sz="2000" spc="-1" strike="noStrike">
              <a:solidFill>
                <a:srgbClr val="000000"/>
              </a:solidFill>
              <a:latin typeface="Century Gothic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solidFill>
                  <a:srgbClr val="000000"/>
                </a:solidFill>
                <a:latin typeface="Century Gothic"/>
              </a:rPr>
              <a:t>Šesta razina kontura</a:t>
            </a:r>
            <a:endParaRPr b="0" lang="hr-HR" sz="2000" spc="-1" strike="noStrike">
              <a:solidFill>
                <a:srgbClr val="000000"/>
              </a:solidFill>
              <a:latin typeface="Century Gothic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solidFill>
                  <a:srgbClr val="000000"/>
                </a:solidFill>
                <a:latin typeface="Century Gothic"/>
              </a:rPr>
              <a:t>Sedma razina konture</a:t>
            </a:r>
            <a:endParaRPr b="0" lang="hr-HR" sz="20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1"/>
          <p:cNvGrpSpPr/>
          <p:nvPr/>
        </p:nvGrpSpPr>
        <p:grpSpPr>
          <a:xfrm>
            <a:off x="1800" y="0"/>
            <a:ext cx="12188520" cy="6857640"/>
            <a:chOff x="1800" y="0"/>
            <a:chExt cx="12188520" cy="6857640"/>
          </a:xfrm>
        </p:grpSpPr>
        <p:sp>
          <p:nvSpPr>
            <p:cNvPr id="50" name="CustomShape 2"/>
            <p:cNvSpPr/>
            <p:nvPr/>
          </p:nvSpPr>
          <p:spPr>
            <a:xfrm>
              <a:off x="1800" y="0"/>
              <a:ext cx="12188520" cy="6857640"/>
            </a:xfrm>
            <a:prstGeom prst="rect">
              <a:avLst/>
            </a:prstGeom>
            <a:gradFill rotWithShape="0">
              <a:gsLst>
                <a:gs pos="0">
                  <a:srgbClr val="1f4e79"/>
                </a:gs>
                <a:gs pos="100000">
                  <a:srgbClr val="bdd7ee"/>
                </a:gs>
              </a:gsLst>
              <a:lin ang="27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1" name="CustomShape 3"/>
            <p:cNvSpPr/>
            <p:nvPr/>
          </p:nvSpPr>
          <p:spPr>
            <a:xfrm>
              <a:off x="304560" y="0"/>
              <a:ext cx="11579040" cy="685764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52" name="PlaceHolder 4"/>
          <p:cNvSpPr>
            <a:spLocks noGrp="1"/>
          </p:cNvSpPr>
          <p:nvPr>
            <p:ph type="title"/>
          </p:nvPr>
        </p:nvSpPr>
        <p:spPr>
          <a:xfrm>
            <a:off x="1117440" y="76320"/>
            <a:ext cx="10157040" cy="1396800"/>
          </a:xfrm>
          <a:prstGeom prst="rect">
            <a:avLst/>
          </a:prstGeom>
        </p:spPr>
        <p:txBody>
          <a:bodyPr lIns="122040" rIns="122040" tIns="60840" bIns="60840" anchor="b">
            <a:noAutofit/>
          </a:bodyPr>
          <a:p>
            <a:pPr>
              <a:lnSpc>
                <a:spcPct val="85000"/>
              </a:lnSpc>
            </a:pPr>
            <a:r>
              <a:rPr b="0" lang="hr-HR" sz="4400" spc="-1" strike="noStrike">
                <a:solidFill>
                  <a:srgbClr val="843c0b"/>
                </a:solidFill>
                <a:latin typeface="Century Gothic"/>
              </a:rPr>
              <a:t>Kliknite da biste uredili stil naslova matrice</a:t>
            </a:r>
            <a:endParaRPr b="0" lang="hr-HR" sz="4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body"/>
          </p:nvPr>
        </p:nvSpPr>
        <p:spPr>
          <a:xfrm>
            <a:off x="1117440" y="1701720"/>
            <a:ext cx="10157040" cy="4470120"/>
          </a:xfrm>
          <a:prstGeom prst="rect">
            <a:avLst/>
          </a:prstGeom>
        </p:spPr>
        <p:txBody>
          <a:bodyPr lIns="122040" rIns="122040" tIns="60840" bIns="60840">
            <a:noAutofit/>
          </a:bodyPr>
          <a:p>
            <a:pPr marL="304920" indent="-304560">
              <a:lnSpc>
                <a:spcPct val="95000"/>
              </a:lnSpc>
              <a:spcBef>
                <a:spcPts val="1865"/>
              </a:spcBef>
              <a:buClr>
                <a:srgbClr val="385623"/>
              </a:buClr>
              <a:buFont typeface="Arial"/>
              <a:buChar char="•"/>
            </a:pP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Kliknite da biste uredili matrice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 lvl="1" marL="731520" indent="-304560">
              <a:lnSpc>
                <a:spcPct val="95000"/>
              </a:lnSpc>
              <a:spcBef>
                <a:spcPts val="1066"/>
              </a:spcBef>
              <a:buClr>
                <a:srgbClr val="385623"/>
              </a:buClr>
              <a:buFont typeface="Century Gothic"/>
              <a:buChar char="–"/>
            </a:pPr>
            <a:r>
              <a:rPr b="0" lang="hr-HR" sz="2000" spc="-1" strike="noStrike">
                <a:solidFill>
                  <a:srgbClr val="000000"/>
                </a:solidFill>
                <a:latin typeface="Century Gothic"/>
              </a:rPr>
              <a:t>Druga razina</a:t>
            </a:r>
            <a:endParaRPr b="0" lang="hr-HR" sz="2000" spc="-1" strike="noStrike">
              <a:solidFill>
                <a:srgbClr val="000000"/>
              </a:solidFill>
              <a:latin typeface="Century Gothic"/>
            </a:endParaRPr>
          </a:p>
          <a:p>
            <a:pPr lvl="2" marL="1158120" indent="-304560">
              <a:lnSpc>
                <a:spcPct val="95000"/>
              </a:lnSpc>
              <a:spcBef>
                <a:spcPts val="1066"/>
              </a:spcBef>
              <a:buClr>
                <a:srgbClr val="385623"/>
              </a:buClr>
              <a:buFont typeface="Century Gothic"/>
              <a:buChar char="–"/>
            </a:pPr>
            <a:r>
              <a:rPr b="0" lang="hr-HR" sz="1800" spc="-1" strike="noStrike">
                <a:solidFill>
                  <a:srgbClr val="000000"/>
                </a:solidFill>
                <a:latin typeface="Century Gothic"/>
              </a:rPr>
              <a:t>Treća razina</a:t>
            </a:r>
            <a:endParaRPr b="0" lang="hr-HR" sz="1800" spc="-1" strike="noStrike">
              <a:solidFill>
                <a:srgbClr val="000000"/>
              </a:solidFill>
              <a:latin typeface="Century Gothic"/>
            </a:endParaRPr>
          </a:p>
          <a:p>
            <a:pPr lvl="3" marL="1584720" indent="-304560">
              <a:lnSpc>
                <a:spcPct val="95000"/>
              </a:lnSpc>
              <a:spcBef>
                <a:spcPts val="1066"/>
              </a:spcBef>
              <a:buClr>
                <a:srgbClr val="385623"/>
              </a:buClr>
              <a:buFont typeface="Century Gothic"/>
              <a:buChar char="–"/>
            </a:pPr>
            <a:r>
              <a:rPr b="0" lang="hr-HR" sz="1800" spc="-1" strike="noStrike">
                <a:solidFill>
                  <a:srgbClr val="000000"/>
                </a:solidFill>
                <a:latin typeface="Century Gothic"/>
              </a:rPr>
              <a:t>Četvrta razina</a:t>
            </a:r>
            <a:endParaRPr b="0" lang="hr-HR" sz="1800" spc="-1" strike="noStrike">
              <a:solidFill>
                <a:srgbClr val="000000"/>
              </a:solidFill>
              <a:latin typeface="Century Gothic"/>
            </a:endParaRPr>
          </a:p>
          <a:p>
            <a:pPr lvl="4" marL="2011320" indent="-304560">
              <a:lnSpc>
                <a:spcPct val="95000"/>
              </a:lnSpc>
              <a:spcBef>
                <a:spcPts val="1066"/>
              </a:spcBef>
              <a:buClr>
                <a:srgbClr val="385623"/>
              </a:buClr>
              <a:buFont typeface="Century Gothic"/>
              <a:buChar char="–"/>
            </a:pPr>
            <a:r>
              <a:rPr b="0" lang="hr-HR" sz="1800" spc="-1" strike="noStrike">
                <a:solidFill>
                  <a:srgbClr val="000000"/>
                </a:solidFill>
                <a:latin typeface="Century Gothic"/>
              </a:rPr>
              <a:t>Peta razina stilove teksta</a:t>
            </a:r>
            <a:endParaRPr b="0" lang="hr-HR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4" name="PlaceHolder 6"/>
          <p:cNvSpPr>
            <a:spLocks noGrp="1"/>
          </p:cNvSpPr>
          <p:nvPr>
            <p:ph type="dt"/>
          </p:nvPr>
        </p:nvSpPr>
        <p:spPr>
          <a:xfrm>
            <a:off x="1117440" y="6400800"/>
            <a:ext cx="2742120" cy="320400"/>
          </a:xfrm>
          <a:prstGeom prst="rect">
            <a:avLst/>
          </a:prstGeom>
        </p:spPr>
        <p:txBody>
          <a:bodyPr lIns="122040" rIns="122040" tIns="60840" bIns="60840" anchor="b">
            <a:noAutofit/>
          </a:bodyPr>
          <a:p>
            <a:pPr>
              <a:lnSpc>
                <a:spcPct val="100000"/>
              </a:lnSpc>
            </a:pPr>
            <a:fld id="{BE8CD2C0-15A0-400F-B94E-5FA532C736BE}" type="datetime1">
              <a:rPr b="0" lang="hr-HR" sz="1200" spc="-1" strike="noStrike">
                <a:solidFill>
                  <a:srgbClr val="222a35"/>
                </a:solidFill>
                <a:latin typeface="Century Gothic"/>
              </a:rPr>
              <a:t>20.03.2020</a:t>
            </a:fld>
            <a:endParaRPr b="0" lang="hr-HR" sz="1200" spc="-1" strike="noStrike">
              <a:latin typeface="Times New Roman"/>
            </a:endParaRPr>
          </a:p>
        </p:txBody>
      </p:sp>
      <p:sp>
        <p:nvSpPr>
          <p:cNvPr id="55" name="PlaceHolder 7"/>
          <p:cNvSpPr>
            <a:spLocks noGrp="1"/>
          </p:cNvSpPr>
          <p:nvPr>
            <p:ph type="ftr"/>
          </p:nvPr>
        </p:nvSpPr>
        <p:spPr>
          <a:xfrm>
            <a:off x="3907800" y="6400800"/>
            <a:ext cx="6216120" cy="320400"/>
          </a:xfrm>
          <a:prstGeom prst="rect">
            <a:avLst/>
          </a:prstGeom>
        </p:spPr>
        <p:txBody>
          <a:bodyPr lIns="122040" rIns="122040" tIns="60840" bIns="60840" anchor="b">
            <a:noAutofit/>
          </a:bodyPr>
          <a:p>
            <a:pPr algn="ctr">
              <a:lnSpc>
                <a:spcPct val="100000"/>
              </a:lnSpc>
            </a:pPr>
            <a:r>
              <a:rPr b="0" lang="hr-HR" sz="1200" spc="-1" strike="noStrike">
                <a:solidFill>
                  <a:srgbClr val="222a35"/>
                </a:solidFill>
                <a:latin typeface="Century Gothic"/>
              </a:rPr>
              <a:t>Dodajte podnožje</a:t>
            </a:r>
            <a:endParaRPr b="0" lang="hr-HR" sz="1200" spc="-1" strike="noStrike">
              <a:latin typeface="Times New Roman"/>
            </a:endParaRPr>
          </a:p>
        </p:txBody>
      </p:sp>
      <p:sp>
        <p:nvSpPr>
          <p:cNvPr id="56" name="PlaceHolder 8"/>
          <p:cNvSpPr>
            <a:spLocks noGrp="1"/>
          </p:cNvSpPr>
          <p:nvPr>
            <p:ph type="sldNum"/>
          </p:nvPr>
        </p:nvSpPr>
        <p:spPr>
          <a:xfrm>
            <a:off x="10167120" y="6400800"/>
            <a:ext cx="1107000" cy="320400"/>
          </a:xfrm>
          <a:prstGeom prst="rect">
            <a:avLst/>
          </a:prstGeom>
        </p:spPr>
        <p:txBody>
          <a:bodyPr lIns="122040" rIns="122040" tIns="60840" bIns="60840" anchor="b">
            <a:noAutofit/>
          </a:bodyPr>
          <a:p>
            <a:pPr algn="r">
              <a:lnSpc>
                <a:spcPct val="100000"/>
              </a:lnSpc>
            </a:pPr>
            <a:fld id="{CA5A2365-97EB-4964-9CB5-74DAD4DEBFCB}" type="slidenum">
              <a:rPr b="0" lang="hr-HR" sz="1200" spc="-1" strike="noStrike">
                <a:solidFill>
                  <a:srgbClr val="222a35"/>
                </a:solidFill>
                <a:latin typeface="Century Gothic"/>
              </a:rPr>
              <a:t>&lt;number&gt;</a:t>
            </a:fld>
            <a:endParaRPr b="0" lang="hr-HR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video" Target="../media/media4.m4a"/><Relationship Id="rId2" Type="http://schemas.microsoft.com/office/2007/relationships/media" Target="../media/media4.m4a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video" Target="../media/media22.m4a"/><Relationship Id="rId2" Type="http://schemas.microsoft.com/office/2007/relationships/media" Target="../media/media22.m4a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video" Target="../media/media24.m4a"/><Relationship Id="rId2" Type="http://schemas.microsoft.com/office/2007/relationships/media" Target="../media/media24.m4a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video" Target="../media/media26.m4a"/><Relationship Id="rId2" Type="http://schemas.microsoft.com/office/2007/relationships/media" Target="../media/media26.m4a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video" Target="../media/media28.m4a"/><Relationship Id="rId2" Type="http://schemas.microsoft.com/office/2007/relationships/media" Target="../media/media28.m4a"/><Relationship Id="rId3" Type="http://schemas.openxmlformats.org/officeDocument/2006/relationships/image" Target="../media/image29.png"/><Relationship Id="rId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video" Target="../media/media30.m4a"/><Relationship Id="rId2" Type="http://schemas.microsoft.com/office/2007/relationships/media" Target="../media/media30.m4a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video" Target="../media/media6.m4a"/><Relationship Id="rId2" Type="http://schemas.microsoft.com/office/2007/relationships/media" Target="../media/media6.m4a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video" Target="../media/media8.m4a"/><Relationship Id="rId2" Type="http://schemas.microsoft.com/office/2007/relationships/media" Target="../media/media8.m4a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video" Target="../media/media10.m4a"/><Relationship Id="rId2" Type="http://schemas.microsoft.com/office/2007/relationships/media" Target="../media/media10.m4a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video" Target="../media/media12.m4a"/><Relationship Id="rId2" Type="http://schemas.microsoft.com/office/2007/relationships/media" Target="../media/media12.m4a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video" Target="../media/media14.m4a"/><Relationship Id="rId2" Type="http://schemas.microsoft.com/office/2007/relationships/media" Target="../media/media14.m4a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video" Target="../media/media16.m4a"/><Relationship Id="rId2" Type="http://schemas.microsoft.com/office/2007/relationships/media" Target="../media/media16.m4a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video" Target="../media/media18.m4a"/><Relationship Id="rId2" Type="http://schemas.microsoft.com/office/2007/relationships/media" Target="../media/media18.m4a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video" Target="../media/media20.m4a"/><Relationship Id="rId2" Type="http://schemas.microsoft.com/office/2007/relationships/media" Target="../media/media20.m4a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4879440" y="1498680"/>
            <a:ext cx="7008120" cy="3298320"/>
          </a:xfrm>
          <a:prstGeom prst="rect">
            <a:avLst/>
          </a:prstGeom>
          <a:noFill/>
          <a:ln>
            <a:noFill/>
          </a:ln>
        </p:spPr>
        <p:txBody>
          <a:bodyPr lIns="122040" rIns="122040" tIns="60840" bIns="60840" anchor="b">
            <a:noAutofit/>
          </a:bodyPr>
          <a:p>
            <a:pPr>
              <a:lnSpc>
                <a:spcPct val="90000"/>
              </a:lnSpc>
            </a:pPr>
            <a:r>
              <a:rPr b="0" lang="hr-HR" sz="5400" spc="-1" strike="noStrike">
                <a:solidFill>
                  <a:srgbClr val="44546a"/>
                </a:solidFill>
                <a:latin typeface="Century Gothic"/>
              </a:rPr>
              <a:t>Zavisnosložene rečenice</a:t>
            </a:r>
            <a:endParaRPr b="0" lang="hr-HR" sz="54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00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485440" y="6154560"/>
            <a:ext cx="487080" cy="487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advTm="16000" p14:dur="700">
        <p:fade/>
      </p:transition>
    </mc:Choice>
    <mc:Fallback>
      <p:transition spd="med" advTm="16000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1015560" y="764640"/>
            <a:ext cx="10157040" cy="4470120"/>
          </a:xfrm>
          <a:prstGeom prst="rect">
            <a:avLst/>
          </a:prstGeom>
          <a:noFill/>
          <a:ln>
            <a:noFill/>
          </a:ln>
        </p:spPr>
        <p:txBody>
          <a:bodyPr lIns="122040" rIns="122040" tIns="60840" bIns="60840">
            <a:normAutofit fontScale="85000"/>
          </a:bodyPr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1" lang="hr-HR" sz="2800" spc="-1" strike="noStrike">
                <a:solidFill>
                  <a:srgbClr val="ff0000"/>
                </a:solidFill>
                <a:latin typeface="Century Gothic"/>
              </a:rPr>
              <a:t>Zavisnosložena rečenica </a:t>
            </a:r>
            <a:r>
              <a:rPr b="0" lang="hr-HR" sz="2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hr-HR" sz="2800" spc="-1" strike="noStrike">
                <a:solidFill>
                  <a:srgbClr val="000000"/>
                </a:solidFill>
                <a:latin typeface="Century Gothic"/>
              </a:rPr>
              <a:t> složena rečenica u kojoj je nesamostalna, </a:t>
            </a:r>
            <a:r>
              <a:rPr b="1" lang="hr-HR" sz="2800" spc="-1" strike="noStrike">
                <a:solidFill>
                  <a:srgbClr val="000000"/>
                </a:solidFill>
                <a:latin typeface="Century Gothic"/>
              </a:rPr>
              <a:t>zavisna surečenica uvrštena na mjesto rečeničnog dijela glavne surečenice</a:t>
            </a:r>
            <a:r>
              <a:rPr b="0" lang="hr-HR" sz="2800" spc="-1" strike="noStrike">
                <a:solidFill>
                  <a:srgbClr val="000000"/>
                </a:solidFill>
                <a:latin typeface="Century Gothic"/>
              </a:rPr>
              <a:t>.</a:t>
            </a:r>
            <a:endParaRPr b="0" lang="hr-HR" sz="28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endParaRPr b="0" lang="hr-HR" sz="28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0" lang="hr-HR" sz="2800" spc="-1" strike="noStrike">
                <a:solidFill>
                  <a:srgbClr val="000000"/>
                </a:solidFill>
                <a:latin typeface="Century Gothic"/>
              </a:rPr>
              <a:t>Zadatak: </a:t>
            </a:r>
            <a:endParaRPr b="0" lang="hr-HR" sz="28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0" lang="hr-HR" sz="2800" spc="-1" strike="noStrike">
                <a:solidFill>
                  <a:srgbClr val="000000"/>
                </a:solidFill>
                <a:latin typeface="Century Gothic"/>
              </a:rPr>
              <a:t>Odredi službu zavisne surečenice u zavisnosloženoj rečenici.</a:t>
            </a:r>
            <a:endParaRPr b="0" lang="hr-HR" sz="28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endParaRPr b="0" lang="hr-HR" sz="28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1" lang="hr-HR" sz="2800" spc="-1" strike="noStrike">
                <a:solidFill>
                  <a:srgbClr val="000000"/>
                </a:solidFill>
                <a:latin typeface="Century Gothic"/>
              </a:rPr>
              <a:t>Orasi su zdrava namirnica.</a:t>
            </a:r>
            <a:endParaRPr b="0" lang="hr-HR" sz="28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1" lang="hr-HR" sz="2800" spc="-1" strike="noStrike">
                <a:solidFill>
                  <a:srgbClr val="000000"/>
                </a:solidFill>
                <a:latin typeface="Century Gothic"/>
              </a:rPr>
              <a:t>Orasi su namirnica </a:t>
            </a:r>
            <a:r>
              <a:rPr b="1" lang="hr-HR" sz="2800" spc="-1" strike="noStrike" u="sng">
                <a:solidFill>
                  <a:srgbClr val="000000"/>
                </a:solidFill>
                <a:uFillTx/>
                <a:latin typeface="Century Gothic"/>
              </a:rPr>
              <a:t>koja je zdrava</a:t>
            </a:r>
            <a:endParaRPr b="0" lang="hr-HR" sz="28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30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485440" y="6154560"/>
            <a:ext cx="487080" cy="487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advTm="100000" p14:dur="700">
        <p:fade/>
      </p:transition>
    </mc:Choice>
    <mc:Fallback>
      <p:transition spd="med" advTm="100000">
        <p:fade/>
      </p:transition>
    </mc:Fallback>
  </mc:AlternateContent>
  <p:timing>
    <p:tnLst>
      <p:par>
        <p:cTn id="175" dur="indefinite" restart="never" nodeType="tmRoot">
          <p:childTnLst>
            <p:seq>
              <p:cTn id="176" dur="indefinite" nodeType="mainSeq"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80" dur="1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1015560" y="-243360"/>
            <a:ext cx="10157040" cy="1396800"/>
          </a:xfrm>
          <a:prstGeom prst="rect">
            <a:avLst/>
          </a:prstGeom>
          <a:noFill/>
          <a:ln>
            <a:noFill/>
          </a:ln>
        </p:spPr>
        <p:txBody>
          <a:bodyPr lIns="122040" rIns="122040" tIns="60840" bIns="60840" anchor="b">
            <a:normAutofit/>
          </a:bodyPr>
          <a:p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32" name="TextShape 2"/>
          <p:cNvSpPr txBox="1"/>
          <p:nvPr/>
        </p:nvSpPr>
        <p:spPr>
          <a:xfrm>
            <a:off x="1057320" y="1340640"/>
            <a:ext cx="10157040" cy="4470120"/>
          </a:xfrm>
          <a:prstGeom prst="rect">
            <a:avLst/>
          </a:prstGeom>
          <a:noFill/>
          <a:ln>
            <a:noFill/>
          </a:ln>
        </p:spPr>
        <p:txBody>
          <a:bodyPr lIns="122040" rIns="122040" tIns="60840" bIns="60840">
            <a:noAutofit/>
          </a:bodyPr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Zdrava prehrana ljude zanima </a:t>
            </a:r>
            <a:r>
              <a:rPr b="1" lang="hr-HR" sz="2400" spc="-1" strike="noStrike">
                <a:solidFill>
                  <a:srgbClr val="ff0000"/>
                </a:solidFill>
                <a:latin typeface="Century Gothic"/>
              </a:rPr>
              <a:t>kad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 žele smršavjeti.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Nemoj misliti </a:t>
            </a:r>
            <a:r>
              <a:rPr b="1" lang="hr-HR" sz="2400" spc="-1" strike="noStrike">
                <a:solidFill>
                  <a:srgbClr val="ff0000"/>
                </a:solidFill>
                <a:latin typeface="Century Gothic"/>
              </a:rPr>
              <a:t>da 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odjednom moraš promijeniti način prehrane.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Ne postoji namirnica </a:t>
            </a:r>
            <a:r>
              <a:rPr b="1" lang="hr-HR" sz="2400" spc="-1" strike="noStrike">
                <a:solidFill>
                  <a:srgbClr val="ff0000"/>
                </a:solidFill>
                <a:latin typeface="Century Gothic"/>
              </a:rPr>
              <a:t>koja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 može zamijeniti sve potrebno.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1" lang="hr-HR" sz="2400" spc="-1" strike="noStrike">
                <a:solidFill>
                  <a:srgbClr val="000000"/>
                </a:solidFill>
                <a:latin typeface="Century Gothic"/>
              </a:rPr>
              <a:t>Zavisnosložene 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rečenice</a:t>
            </a:r>
            <a:r>
              <a:rPr b="1" lang="hr-HR" sz="2400" spc="-1" strike="noStrike">
                <a:solidFill>
                  <a:srgbClr val="000000"/>
                </a:solidFill>
                <a:latin typeface="Century Gothic"/>
              </a:rPr>
              <a:t> vezničke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 su složene rečenice.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0" lang="hr-HR" sz="1600" spc="-1" strike="noStrike">
                <a:solidFill>
                  <a:srgbClr val="000000"/>
                </a:solidFill>
                <a:latin typeface="Century Gothic"/>
              </a:rPr>
              <a:t>VEZNIČKE RIJEČI U ZAVISNOSLOŽENIM REČENICAMA:</a:t>
            </a:r>
            <a:endParaRPr b="0" lang="hr-HR" sz="1600" spc="-1" strike="noStrike">
              <a:solidFill>
                <a:srgbClr val="000000"/>
              </a:solidFill>
              <a:latin typeface="Century Gothic"/>
            </a:endParaRPr>
          </a:p>
        </p:txBody>
      </p:sp>
      <p:graphicFrame>
        <p:nvGraphicFramePr>
          <p:cNvPr id="133" name="Table 3"/>
          <p:cNvGraphicFramePr/>
          <p:nvPr/>
        </p:nvGraphicFramePr>
        <p:xfrm>
          <a:off x="1197720" y="4725000"/>
          <a:ext cx="8125560" cy="741240"/>
        </p:xfrm>
        <a:graphic>
          <a:graphicData uri="http://schemas.openxmlformats.org/drawingml/2006/table">
            <a:tbl>
              <a:tblPr/>
              <a:tblGrid>
                <a:gridCol w="2031120"/>
                <a:gridCol w="2031120"/>
                <a:gridCol w="2031120"/>
                <a:gridCol w="2032200"/>
              </a:tblGrid>
              <a:tr h="3708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hr-HR" sz="16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VEZNICI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2520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hr-HR" sz="16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ODNOSNE ZAMJENICE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2520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hr-HR" sz="16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PRILOZI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2520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hr-HR" sz="16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VEZNIČKI SKUPOVI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2520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3708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2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da, jer, ako…</a:t>
                      </a:r>
                      <a:endParaRPr b="0" lang="hr-HR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4472c4">
                        <a:alpha val="2000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2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tko, što, koji, čiji, kakav, kolik…</a:t>
                      </a:r>
                      <a:endParaRPr b="0" lang="hr-HR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4472c4">
                        <a:alpha val="2000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2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kad, dok, gdje, kako, koliko…</a:t>
                      </a:r>
                      <a:endParaRPr b="0" lang="hr-HR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4472c4">
                        <a:alpha val="2000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24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budući da, nego što, kao da…</a:t>
                      </a:r>
                      <a:endParaRPr b="0" lang="hr-HR" sz="24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4472c4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34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485440" y="6154560"/>
            <a:ext cx="487080" cy="487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advTm="74000" p14:dur="700">
        <p:fade/>
      </p:transition>
    </mc:Choice>
    <mc:Fallback>
      <p:transition spd="med" advTm="74000">
        <p:fade/>
      </p:transition>
    </mc:Fallback>
  </mc:AlternateContent>
  <p:timing>
    <p:tnLst>
      <p:par>
        <p:cTn id="201" dur="indefinite" restart="never" nodeType="tmRoot">
          <p:childTnLst>
            <p:seq>
              <p:cTn id="202" dur="indefinite" nodeType="mainSeq"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206" dur="1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909720" y="-531360"/>
            <a:ext cx="10157040" cy="1396800"/>
          </a:xfrm>
          <a:prstGeom prst="rect">
            <a:avLst/>
          </a:prstGeom>
          <a:noFill/>
          <a:ln>
            <a:noFill/>
          </a:ln>
        </p:spPr>
        <p:txBody>
          <a:bodyPr lIns="122040" rIns="122040" tIns="60840" bIns="60840" anchor="b">
            <a:normAutofit/>
          </a:bodyPr>
          <a:p>
            <a:pPr>
              <a:lnSpc>
                <a:spcPct val="85000"/>
              </a:lnSpc>
            </a:pPr>
            <a:r>
              <a:rPr b="0" lang="hr-HR" sz="3600" spc="-1" strike="noStrike">
                <a:solidFill>
                  <a:srgbClr val="843c0b"/>
                </a:solidFill>
                <a:latin typeface="Century Gothic"/>
              </a:rPr>
              <a:t>Red surečenica u zavisnosloženoj rečenici</a:t>
            </a:r>
            <a:endParaRPr b="0" lang="hr-HR" sz="3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36" name="TextShape 2"/>
          <p:cNvSpPr txBox="1"/>
          <p:nvPr/>
        </p:nvSpPr>
        <p:spPr>
          <a:xfrm>
            <a:off x="1015560" y="1268640"/>
            <a:ext cx="10469520" cy="5040360"/>
          </a:xfrm>
          <a:prstGeom prst="rect">
            <a:avLst/>
          </a:prstGeom>
          <a:noFill/>
          <a:ln>
            <a:noFill/>
          </a:ln>
        </p:spPr>
        <p:txBody>
          <a:bodyPr lIns="122040" rIns="122040" tIns="60840" bIns="60840">
            <a:normAutofit fontScale="97000"/>
          </a:bodyPr>
          <a:p>
            <a:pPr>
              <a:lnSpc>
                <a:spcPct val="100000"/>
              </a:lnSpc>
            </a:pPr>
            <a:r>
              <a:rPr b="0" lang="hr-HR" sz="1600" spc="-1" strike="noStrike">
                <a:solidFill>
                  <a:srgbClr val="000000"/>
                </a:solidFill>
                <a:latin typeface="Century Gothic"/>
              </a:rPr>
              <a:t>                </a:t>
            </a:r>
            <a:r>
              <a:rPr b="0" lang="hr-HR" sz="1400" spc="-1" strike="noStrike">
                <a:solidFill>
                  <a:srgbClr val="000000"/>
                </a:solidFill>
                <a:latin typeface="Century Gothic"/>
              </a:rPr>
              <a:t>GLAVNA                                                      ZAVISNA</a:t>
            </a:r>
            <a:endParaRPr b="0" lang="hr-HR" sz="1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Svatko ima svoju priču </a:t>
            </a:r>
            <a:r>
              <a:rPr b="1" lang="hr-HR" sz="2400" spc="-1" strike="noStrike">
                <a:solidFill>
                  <a:srgbClr val="000000"/>
                </a:solidFill>
                <a:latin typeface="Century Gothic"/>
              </a:rPr>
              <a:t>kad je riječ o zdravoj prehrani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.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</a:pPr>
            <a:r>
              <a:rPr b="0" lang="hr-HR" sz="1400" spc="-1" strike="noStrike">
                <a:solidFill>
                  <a:srgbClr val="000000"/>
                </a:solidFill>
                <a:latin typeface="Century Gothic"/>
              </a:rPr>
              <a:t>                                                                                  </a:t>
            </a:r>
            <a:endParaRPr b="0" lang="hr-HR" sz="1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</a:pPr>
            <a:endParaRPr b="0" lang="hr-HR" sz="1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</a:pPr>
            <a:endParaRPr b="0" lang="hr-HR" sz="1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</a:pPr>
            <a:endParaRPr b="0" lang="hr-HR" sz="1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</a:pPr>
            <a:r>
              <a:rPr b="0" lang="hr-HR" sz="1400" spc="-1" strike="noStrike">
                <a:solidFill>
                  <a:srgbClr val="000000"/>
                </a:solidFill>
                <a:latin typeface="Century Gothic"/>
              </a:rPr>
              <a:t>                 </a:t>
            </a:r>
            <a:r>
              <a:rPr b="0" lang="hr-HR" sz="1400" spc="-1" strike="noStrike">
                <a:solidFill>
                  <a:srgbClr val="000000"/>
                </a:solidFill>
                <a:latin typeface="Century Gothic"/>
              </a:rPr>
              <a:t>ZAVISNA                                                                                  GLAVNA </a:t>
            </a:r>
            <a:endParaRPr b="0" lang="hr-HR" sz="1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</a:pPr>
            <a:r>
              <a:rPr b="1" lang="hr-HR" sz="2400" spc="-1" strike="noStrike">
                <a:solidFill>
                  <a:srgbClr val="000000"/>
                </a:solidFill>
                <a:latin typeface="Century Gothic"/>
              </a:rPr>
              <a:t>Kad je riječ o zdravoj prehrani</a:t>
            </a:r>
            <a:r>
              <a:rPr b="1" lang="hr-HR" sz="2400" spc="-1" strike="noStrike">
                <a:solidFill>
                  <a:srgbClr val="ff0000"/>
                </a:solidFill>
                <a:latin typeface="Century Gothic"/>
              </a:rPr>
              <a:t>,</a:t>
            </a:r>
            <a:r>
              <a:rPr b="1" lang="hr-HR" sz="2400" spc="-1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svatko ima svoju priču.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</a:pPr>
            <a:r>
              <a:rPr b="0" lang="hr-HR" sz="1400" spc="-1" strike="noStrike">
                <a:solidFill>
                  <a:srgbClr val="000000"/>
                </a:solidFill>
                <a:latin typeface="Century Gothic"/>
              </a:rPr>
              <a:t>                                                                                            </a:t>
            </a:r>
            <a:endParaRPr b="0" lang="hr-HR" sz="1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</a:pPr>
            <a:endParaRPr b="0" lang="hr-HR" sz="1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</a:pPr>
            <a:endParaRPr b="0" lang="hr-HR" sz="1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</a:pPr>
            <a:endParaRPr b="0" lang="hr-HR" sz="1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</a:pPr>
            <a:r>
              <a:rPr b="0" lang="hr-HR" sz="1400" spc="-1" strike="noStrike">
                <a:solidFill>
                  <a:srgbClr val="000000"/>
                </a:solidFill>
                <a:latin typeface="Century Gothic"/>
              </a:rPr>
              <a:t>dio GLAVNE                        ZAVISNA                                                          dio GLAVNE</a:t>
            </a:r>
            <a:endParaRPr b="0" lang="hr-HR" sz="1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Svatko</a:t>
            </a:r>
            <a:r>
              <a:rPr b="1" lang="hr-HR" sz="2400" spc="-1" strike="noStrike">
                <a:solidFill>
                  <a:srgbClr val="ff0000"/>
                </a:solidFill>
                <a:latin typeface="Century Gothic"/>
              </a:rPr>
              <a:t>,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hr-HR" sz="2400" spc="-1" strike="noStrike">
                <a:solidFill>
                  <a:srgbClr val="000000"/>
                </a:solidFill>
                <a:latin typeface="Century Gothic"/>
              </a:rPr>
              <a:t>kad je o zdravoj prehrani riječ</a:t>
            </a:r>
            <a:r>
              <a:rPr b="1" lang="hr-HR" sz="2400" spc="-1" strike="noStrike">
                <a:solidFill>
                  <a:srgbClr val="ff0000"/>
                </a:solidFill>
                <a:latin typeface="Century Gothic"/>
              </a:rPr>
              <a:t>,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 ima svoju priču.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</a:pP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 marL="457200" indent="-456840">
              <a:lnSpc>
                <a:spcPct val="100000"/>
              </a:lnSpc>
              <a:buClr>
                <a:srgbClr val="385623"/>
              </a:buClr>
              <a:buFont typeface="Arial"/>
              <a:buAutoNum type="alphaLcParenR"/>
            </a:pPr>
            <a:r>
              <a:rPr b="1" lang="hr-HR" sz="2400" spc="-1" strike="noStrike">
                <a:solidFill>
                  <a:srgbClr val="c00000"/>
                </a:solidFill>
                <a:latin typeface="Century Gothic"/>
              </a:rPr>
              <a:t>Uobičajen</a:t>
            </a:r>
            <a:r>
              <a:rPr b="0" lang="hr-HR" sz="2400" spc="-1" strike="noStrike">
                <a:solidFill>
                  <a:srgbClr val="c00000"/>
                </a:solidFill>
                <a:latin typeface="Century Gothic"/>
              </a:rPr>
              <a:t>: G + Z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, bez zareza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 marL="457200" indent="-456840">
              <a:lnSpc>
                <a:spcPct val="100000"/>
              </a:lnSpc>
              <a:buClr>
                <a:srgbClr val="385623"/>
              </a:buClr>
              <a:buFont typeface="Arial"/>
              <a:buAutoNum type="alphaLcParenR"/>
            </a:pPr>
            <a:r>
              <a:rPr b="1" lang="hr-HR" sz="2400" spc="-1" strike="noStrike">
                <a:solidFill>
                  <a:srgbClr val="c00000"/>
                </a:solidFill>
                <a:latin typeface="Century Gothic"/>
              </a:rPr>
              <a:t>Inverzija</a:t>
            </a:r>
            <a:r>
              <a:rPr b="0" lang="hr-HR" sz="2400" spc="-1" strike="noStrike">
                <a:solidFill>
                  <a:srgbClr val="c00000"/>
                </a:solidFill>
                <a:latin typeface="Century Gothic"/>
              </a:rPr>
              <a:t> 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(obrnuti red surečenica): </a:t>
            </a:r>
            <a:r>
              <a:rPr b="0" lang="hr-HR" sz="2400" spc="-1" strike="noStrike">
                <a:solidFill>
                  <a:srgbClr val="c00000"/>
                </a:solidFill>
                <a:latin typeface="Century Gothic"/>
              </a:rPr>
              <a:t>Z + G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, zarez iza zavisne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 marL="457200" indent="-456840">
              <a:lnSpc>
                <a:spcPct val="100000"/>
              </a:lnSpc>
              <a:buClr>
                <a:srgbClr val="385623"/>
              </a:buClr>
              <a:buFont typeface="Arial"/>
              <a:buAutoNum type="alphaLcParenR"/>
            </a:pPr>
            <a:r>
              <a:rPr b="1" lang="hr-HR" sz="2400" spc="-1" strike="noStrike">
                <a:solidFill>
                  <a:srgbClr val="c00000"/>
                </a:solidFill>
                <a:latin typeface="Century Gothic"/>
              </a:rPr>
              <a:t>Umetanje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: </a:t>
            </a:r>
            <a:r>
              <a:rPr b="0" lang="hr-HR" sz="2400" spc="-1" strike="noStrike">
                <a:solidFill>
                  <a:srgbClr val="c00000"/>
                </a:solidFill>
                <a:latin typeface="Century Gothic"/>
              </a:rPr>
              <a:t>dio G – Z – dio G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, zarez ispred i iza zavisne (umetnute) 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37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485440" y="6154560"/>
            <a:ext cx="487080" cy="487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advTm="86000" p14:dur="700">
        <p:fade/>
      </p:transition>
    </mc:Choice>
    <mc:Fallback>
      <p:transition spd="med" advTm="86000">
        <p:fade/>
      </p:transition>
    </mc:Fallback>
  </mc:AlternateContent>
  <p:timing>
    <p:tnLst>
      <p:par>
        <p:cTn id="227" dur="indefinite" restart="never" nodeType="tmRoot">
          <p:childTnLst>
            <p:seq>
              <p:cTn id="228" dur="indefinite" nodeType="mainSeq"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232" dur="1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1117440" y="76320"/>
            <a:ext cx="10157040" cy="1396800"/>
          </a:xfrm>
          <a:prstGeom prst="rect">
            <a:avLst/>
          </a:prstGeom>
          <a:noFill/>
          <a:ln>
            <a:noFill/>
          </a:ln>
        </p:spPr>
        <p:txBody>
          <a:bodyPr lIns="122040" rIns="122040" tIns="60840" bIns="60840" anchor="b">
            <a:noAutofit/>
          </a:bodyPr>
          <a:p>
            <a:pPr>
              <a:lnSpc>
                <a:spcPct val="85000"/>
              </a:lnSpc>
            </a:pPr>
            <a:r>
              <a:rPr b="0" lang="hr-HR" sz="4400" spc="-1" strike="noStrike">
                <a:solidFill>
                  <a:srgbClr val="843c0b"/>
                </a:solidFill>
                <a:latin typeface="Century Gothic"/>
              </a:rPr>
              <a:t>Zadatak</a:t>
            </a:r>
            <a:endParaRPr b="0" lang="hr-HR" sz="4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39" name="TextShape 2"/>
          <p:cNvSpPr txBox="1"/>
          <p:nvPr/>
        </p:nvSpPr>
        <p:spPr>
          <a:xfrm>
            <a:off x="1117440" y="1701720"/>
            <a:ext cx="10157040" cy="4470120"/>
          </a:xfrm>
          <a:prstGeom prst="rect">
            <a:avLst/>
          </a:prstGeom>
          <a:noFill/>
          <a:ln>
            <a:noFill/>
          </a:ln>
        </p:spPr>
        <p:txBody>
          <a:bodyPr lIns="122040" rIns="122040" tIns="60840" bIns="60840">
            <a:noAutofit/>
          </a:bodyPr>
          <a:p>
            <a:pPr marL="304920" indent="-304560">
              <a:lnSpc>
                <a:spcPct val="95000"/>
              </a:lnSpc>
              <a:spcBef>
                <a:spcPts val="1865"/>
              </a:spcBef>
              <a:buClr>
                <a:srgbClr val="385623"/>
              </a:buClr>
              <a:buFont typeface="Arial"/>
              <a:buChar char="•"/>
            </a:pP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Napiši pet zlatnih pravila zdrave prehrane kojih se namjeravaš pridržavati. </a:t>
            </a:r>
            <a:r>
              <a:rPr b="1" lang="hr-HR" sz="2400" spc="-1" strike="noStrike">
                <a:solidFill>
                  <a:srgbClr val="000000"/>
                </a:solidFill>
                <a:latin typeface="Century Gothic"/>
              </a:rPr>
              <a:t>Upotrijebi nekoliko zavisnosloženih rečenica u svakome od navedenih redoslijeda surečenica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 u zavisnosloženoj rečenici. Napiši ih drugom bojom kako bi bile istaknute. 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   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Pazi na pisanje zareza.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40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485440" y="6154560"/>
            <a:ext cx="487080" cy="487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advTm="27000" p14:dur="700">
        <p:fade/>
      </p:transition>
    </mc:Choice>
    <mc:Fallback>
      <p:transition spd="med" advTm="27000">
        <p:fade/>
      </p:transition>
    </mc:Fallback>
  </mc:AlternateContent>
  <p:timing>
    <p:tnLst>
      <p:par>
        <p:cTn id="277" dur="indefinite" restart="never" nodeType="tmRoot">
          <p:childTnLst>
            <p:seq>
              <p:cTn id="278" dur="indefinite" nodeType="mainSeq"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282" dur="1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1117440" y="76320"/>
            <a:ext cx="10157040" cy="1396800"/>
          </a:xfrm>
          <a:prstGeom prst="rect">
            <a:avLst/>
          </a:prstGeom>
          <a:noFill/>
          <a:ln>
            <a:noFill/>
          </a:ln>
        </p:spPr>
        <p:txBody>
          <a:bodyPr lIns="122040" rIns="122040" tIns="60840" bIns="60840" anchor="b">
            <a:noAutofit/>
          </a:bodyPr>
          <a:p>
            <a:pPr>
              <a:lnSpc>
                <a:spcPct val="85000"/>
              </a:lnSpc>
            </a:pPr>
            <a:r>
              <a:rPr b="0" lang="hr-HR" sz="4400" spc="-1" strike="noStrike">
                <a:solidFill>
                  <a:srgbClr val="843c0b"/>
                </a:solidFill>
                <a:latin typeface="Century Gothic"/>
              </a:rPr>
              <a:t>Sažetak</a:t>
            </a:r>
            <a:endParaRPr b="0" lang="hr-HR" sz="4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42" name="TextShape 2"/>
          <p:cNvSpPr txBox="1"/>
          <p:nvPr/>
        </p:nvSpPr>
        <p:spPr>
          <a:xfrm>
            <a:off x="1117440" y="1701720"/>
            <a:ext cx="10157040" cy="4470120"/>
          </a:xfrm>
          <a:prstGeom prst="rect">
            <a:avLst/>
          </a:prstGeom>
          <a:noFill/>
          <a:ln>
            <a:noFill/>
          </a:ln>
        </p:spPr>
        <p:txBody>
          <a:bodyPr lIns="122040" rIns="122040" tIns="60840" bIns="60840">
            <a:noAutofit/>
          </a:bodyPr>
          <a:p>
            <a:pPr marL="304920" indent="-304560">
              <a:lnSpc>
                <a:spcPct val="95000"/>
              </a:lnSpc>
              <a:spcBef>
                <a:spcPts val="1865"/>
              </a:spcBef>
              <a:buClr>
                <a:srgbClr val="385623"/>
              </a:buClr>
              <a:buFont typeface="Arial"/>
              <a:buChar char="•"/>
            </a:pPr>
            <a:r>
              <a:rPr b="1" lang="hr-HR" sz="2400" spc="-1" strike="noStrike">
                <a:solidFill>
                  <a:srgbClr val="000000"/>
                </a:solidFill>
                <a:latin typeface="Century Gothic"/>
              </a:rPr>
              <a:t>Zavisnosložena rečenica 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složena je rečenica (složena je od glavne i zavisne surečenice).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 marL="304920" indent="-304560">
              <a:lnSpc>
                <a:spcPct val="95000"/>
              </a:lnSpc>
              <a:spcBef>
                <a:spcPts val="1865"/>
              </a:spcBef>
              <a:buClr>
                <a:srgbClr val="385623"/>
              </a:buClr>
              <a:buFont typeface="Arial"/>
              <a:buChar char="•"/>
            </a:pP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Zavisna surečenica uvrštava se na mjesto rečeničnog dijela glavne surečenice.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 marL="304920" indent="-304560">
              <a:lnSpc>
                <a:spcPct val="95000"/>
              </a:lnSpc>
              <a:spcBef>
                <a:spcPts val="1865"/>
              </a:spcBef>
              <a:buClr>
                <a:srgbClr val="385623"/>
              </a:buClr>
              <a:buFont typeface="Arial"/>
              <a:buChar char="•"/>
            </a:pP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Zavisnosložene rečenice </a:t>
            </a:r>
            <a:r>
              <a:rPr b="1" lang="hr-HR" sz="2400" spc="-1" strike="noStrike">
                <a:solidFill>
                  <a:srgbClr val="000000"/>
                </a:solidFill>
                <a:latin typeface="Century Gothic"/>
              </a:rPr>
              <a:t>vezničke su rečenice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.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 marL="304920" indent="-304560">
              <a:lnSpc>
                <a:spcPct val="95000"/>
              </a:lnSpc>
              <a:spcBef>
                <a:spcPts val="1865"/>
              </a:spcBef>
              <a:buClr>
                <a:srgbClr val="385623"/>
              </a:buClr>
              <a:buFont typeface="Arial"/>
              <a:buChar char="•"/>
            </a:pPr>
            <a:r>
              <a:rPr b="1" lang="hr-HR" sz="2400" spc="-1" strike="noStrike">
                <a:solidFill>
                  <a:srgbClr val="000000"/>
                </a:solidFill>
                <a:latin typeface="Century Gothic"/>
              </a:rPr>
              <a:t>Red surečenica 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u zavisnosloženoj rečenici može biti: uobičajen, u inverziji i umetnut. 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 marL="304920" indent="-304560">
              <a:lnSpc>
                <a:spcPct val="95000"/>
              </a:lnSpc>
              <a:spcBef>
                <a:spcPts val="1865"/>
              </a:spcBef>
              <a:buClr>
                <a:srgbClr val="385623"/>
              </a:buClr>
              <a:buFont typeface="Arial"/>
              <a:buChar char="•"/>
            </a:pP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Zarez pišemo u</a:t>
            </a:r>
            <a:r>
              <a:rPr b="1" lang="hr-HR" sz="2400" spc="-1" strike="noStrike">
                <a:solidFill>
                  <a:srgbClr val="000000"/>
                </a:solidFill>
                <a:latin typeface="Century Gothic"/>
              </a:rPr>
              <a:t> inverziji 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(nakon zavisne surečenice) i kada je </a:t>
            </a:r>
            <a:r>
              <a:rPr b="1" lang="hr-HR" sz="2400" spc="-1" strike="noStrike">
                <a:solidFill>
                  <a:srgbClr val="000000"/>
                </a:solidFill>
                <a:latin typeface="Century Gothic"/>
              </a:rPr>
              <a:t>umetnuta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 (ispred i iza zavisne surečenice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43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485440" y="6154560"/>
            <a:ext cx="487080" cy="487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advTm="48000" p14:dur="700">
        <p:fade/>
      </p:transition>
    </mc:Choice>
    <mc:Fallback>
      <p:transition spd="med" advTm="48000">
        <p:fade/>
      </p:transition>
    </mc:Fallback>
  </mc:AlternateContent>
  <p:timing>
    <p:tnLst>
      <p:par>
        <p:cTn id="283" dur="indefinite" restart="never" nodeType="tmRoot">
          <p:childTnLst>
            <p:seq>
              <p:cTn id="284" dur="indefinite" nodeType="mainSeq"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288" dur="1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117440" y="76320"/>
            <a:ext cx="10157040" cy="1396800"/>
          </a:xfrm>
          <a:prstGeom prst="rect">
            <a:avLst/>
          </a:prstGeom>
          <a:noFill/>
          <a:ln>
            <a:noFill/>
          </a:ln>
        </p:spPr>
        <p:txBody>
          <a:bodyPr lIns="122040" rIns="122040" tIns="60840" bIns="60840" anchor="b">
            <a:noAutofit/>
          </a:bodyPr>
          <a:p>
            <a:pPr>
              <a:lnSpc>
                <a:spcPct val="85000"/>
              </a:lnSpc>
            </a:pPr>
            <a:r>
              <a:rPr b="0" lang="hr-HR" sz="4400" spc="-1" strike="noStrike">
                <a:solidFill>
                  <a:srgbClr val="843c0b"/>
                </a:solidFill>
                <a:latin typeface="Century Gothic"/>
              </a:rPr>
              <a:t>Jednostavna i složena rečnica</a:t>
            </a:r>
            <a:endParaRPr b="0" lang="hr-HR" sz="4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1117440" y="1701720"/>
            <a:ext cx="10157040" cy="4470120"/>
          </a:xfrm>
          <a:prstGeom prst="rect">
            <a:avLst/>
          </a:prstGeom>
          <a:noFill/>
          <a:ln>
            <a:noFill/>
          </a:ln>
        </p:spPr>
        <p:txBody>
          <a:bodyPr lIns="122040" rIns="122040" tIns="60840" bIns="60840">
            <a:noAutofit/>
          </a:bodyPr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Čokolada </a:t>
            </a:r>
            <a:r>
              <a:rPr b="1" lang="hr-HR" sz="2400" spc="-1" strike="noStrike">
                <a:solidFill>
                  <a:srgbClr val="000000"/>
                </a:solidFill>
                <a:latin typeface="Century Gothic"/>
              </a:rPr>
              <a:t>je hranjiva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. Dobro </a:t>
            </a:r>
            <a:r>
              <a:rPr b="1" lang="hr-HR" sz="2400" spc="-1" strike="noStrike">
                <a:solidFill>
                  <a:srgbClr val="000000"/>
                </a:solidFill>
                <a:latin typeface="Century Gothic"/>
              </a:rPr>
              <a:t>djeluje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 na raspoloženje.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Čokolada </a:t>
            </a:r>
            <a:r>
              <a:rPr b="1" lang="hr-HR" sz="2400" spc="-1" strike="noStrike">
                <a:solidFill>
                  <a:srgbClr val="000000"/>
                </a:solidFill>
                <a:latin typeface="Century Gothic"/>
              </a:rPr>
              <a:t>je hranjiva</a:t>
            </a:r>
            <a:r>
              <a:rPr b="1" lang="hr-HR" sz="2400" spc="-1" strike="noStrike">
                <a:solidFill>
                  <a:srgbClr val="ff0000"/>
                </a:solidFill>
                <a:latin typeface="Century Gothic"/>
              </a:rPr>
              <a:t> i 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dobro </a:t>
            </a:r>
            <a:r>
              <a:rPr b="1" lang="hr-HR" sz="2400" spc="-1" strike="noStrike">
                <a:solidFill>
                  <a:srgbClr val="000000"/>
                </a:solidFill>
                <a:latin typeface="Century Gothic"/>
              </a:rPr>
              <a:t>djeluje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 na raspoloženje.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1" lang="hr-HR" sz="2400" spc="-1" strike="noStrike">
                <a:solidFill>
                  <a:srgbClr val="c00000"/>
                </a:solidFill>
                <a:latin typeface="Century Gothic"/>
              </a:rPr>
              <a:t>Jednostavna rečenica </a:t>
            </a:r>
            <a:r>
              <a:rPr b="0" lang="hr-HR" sz="24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 rečenica s </a:t>
            </a:r>
            <a:r>
              <a:rPr b="0" lang="hr-HR" sz="2400" spc="-1" strike="noStrike" u="sng">
                <a:solidFill>
                  <a:srgbClr val="000000"/>
                </a:solidFill>
                <a:uFillTx/>
                <a:latin typeface="Century Gothic"/>
              </a:rPr>
              <a:t>jednim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 predikatom.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1" lang="hr-HR" sz="2400" spc="-1" strike="noStrike">
                <a:solidFill>
                  <a:srgbClr val="c00000"/>
                </a:solidFill>
                <a:latin typeface="Century Gothic"/>
              </a:rPr>
              <a:t>Složena rečenica </a:t>
            </a:r>
            <a:r>
              <a:rPr b="0" lang="hr-HR" sz="24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 rečenica s </a:t>
            </a:r>
            <a:r>
              <a:rPr b="0" lang="hr-HR" sz="2400" spc="-1" strike="noStrike" u="sng">
                <a:solidFill>
                  <a:srgbClr val="000000"/>
                </a:solidFill>
                <a:uFillTx/>
                <a:latin typeface="Century Gothic"/>
              </a:rPr>
              <a:t>dva ili više 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03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485440" y="6154560"/>
            <a:ext cx="487080" cy="487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advTm="67000" p14:dur="700">
        <p:fade/>
      </p:transition>
    </mc:Choice>
    <mc:Fallback>
      <p:transition spd="med" advTm="67000">
        <p:fade/>
      </p:transition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2" dur="1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Shape 1"/>
          <p:cNvSpPr txBox="1"/>
          <p:nvPr/>
        </p:nvSpPr>
        <p:spPr>
          <a:xfrm>
            <a:off x="621720" y="-531360"/>
            <a:ext cx="10157040" cy="1396800"/>
          </a:xfrm>
          <a:prstGeom prst="rect">
            <a:avLst/>
          </a:prstGeom>
          <a:noFill/>
          <a:ln>
            <a:noFill/>
          </a:ln>
        </p:spPr>
        <p:txBody>
          <a:bodyPr lIns="122040" rIns="122040" tIns="60840" bIns="60840" anchor="b">
            <a:noAutofit/>
          </a:bodyPr>
          <a:p>
            <a:pPr>
              <a:lnSpc>
                <a:spcPct val="85000"/>
              </a:lnSpc>
            </a:pPr>
            <a:r>
              <a:rPr b="0" lang="hr-HR" sz="4400" spc="-1" strike="noStrike">
                <a:solidFill>
                  <a:srgbClr val="843c0b"/>
                </a:solidFill>
                <a:latin typeface="Century Gothic"/>
              </a:rPr>
              <a:t>Sklapanje rečenica</a:t>
            </a:r>
            <a:endParaRPr b="0" lang="hr-HR" sz="4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5" name="TextShape 2"/>
          <p:cNvSpPr txBox="1"/>
          <p:nvPr/>
        </p:nvSpPr>
        <p:spPr>
          <a:xfrm>
            <a:off x="477720" y="865440"/>
            <a:ext cx="11232720" cy="5587560"/>
          </a:xfrm>
          <a:prstGeom prst="rect">
            <a:avLst/>
          </a:prstGeom>
          <a:noFill/>
          <a:ln>
            <a:noFill/>
          </a:ln>
        </p:spPr>
        <p:txBody>
          <a:bodyPr lIns="122040" rIns="122040" tIns="60840" bIns="60840">
            <a:normAutofit fontScale="81000"/>
          </a:bodyPr>
          <a:p>
            <a:pPr marL="457200" indent="-456840">
              <a:lnSpc>
                <a:spcPct val="95000"/>
              </a:lnSpc>
              <a:spcBef>
                <a:spcPts val="1865"/>
              </a:spcBef>
              <a:buClr>
                <a:srgbClr val="385623"/>
              </a:buClr>
              <a:buFont typeface="Arial"/>
              <a:buAutoNum type="arabicPeriod"/>
            </a:pPr>
            <a:r>
              <a:rPr b="1" lang="hr-HR" sz="2400" spc="-1" strike="noStrike">
                <a:solidFill>
                  <a:srgbClr val="000000"/>
                </a:solidFill>
                <a:latin typeface="Century Gothic"/>
              </a:rPr>
              <a:t>Nizanje </a:t>
            </a:r>
            <a:r>
              <a:rPr b="1" lang="hr-HR" sz="24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1" lang="hr-HR" sz="2400" spc="-1" strike="noStrike">
                <a:solidFill>
                  <a:srgbClr val="000000"/>
                </a:solidFill>
                <a:latin typeface="Century Gothic"/>
              </a:rPr>
              <a:t> rečenični niz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1" lang="hr-HR" sz="2200" spc="-1" strike="noStrike">
                <a:solidFill>
                  <a:srgbClr val="44546a"/>
                </a:solidFill>
                <a:latin typeface="Century Gothic"/>
              </a:rPr>
              <a:t>Rastopite</a:t>
            </a:r>
            <a:r>
              <a:rPr b="0" lang="hr-HR" sz="2200" spc="-1" strike="noStrike">
                <a:solidFill>
                  <a:srgbClr val="000000"/>
                </a:solidFill>
                <a:latin typeface="Century Gothic"/>
              </a:rPr>
              <a:t> kakao sa šećerom. </a:t>
            </a:r>
            <a:r>
              <a:rPr b="1" lang="hr-HR" sz="2200" spc="-1" strike="noStrike">
                <a:solidFill>
                  <a:srgbClr val="44546a"/>
                </a:solidFill>
                <a:latin typeface="Century Gothic"/>
              </a:rPr>
              <a:t>Dodajte</a:t>
            </a:r>
            <a:r>
              <a:rPr b="0" lang="hr-HR" sz="2200" spc="-1" strike="noStrike">
                <a:solidFill>
                  <a:srgbClr val="000000"/>
                </a:solidFill>
                <a:latin typeface="Century Gothic"/>
              </a:rPr>
              <a:t> slatko vrhnje. </a:t>
            </a:r>
            <a:r>
              <a:rPr b="1" lang="hr-HR" sz="2200" spc="-1" strike="noStrike">
                <a:solidFill>
                  <a:srgbClr val="44546a"/>
                </a:solidFill>
                <a:latin typeface="Century Gothic"/>
              </a:rPr>
              <a:t>Umiješajte</a:t>
            </a:r>
            <a:r>
              <a:rPr b="0" lang="hr-HR" sz="2200" spc="-1" strike="noStrike">
                <a:solidFill>
                  <a:srgbClr val="000000"/>
                </a:solidFill>
                <a:latin typeface="Century Gothic"/>
              </a:rPr>
              <a:t> malo maslaca.</a:t>
            </a:r>
            <a:endParaRPr b="0" lang="hr-HR" sz="22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1" lang="hr-HR" sz="2200" spc="-1" strike="noStrike">
                <a:solidFill>
                  <a:srgbClr val="44546a"/>
                </a:solidFill>
                <a:latin typeface="Century Gothic"/>
              </a:rPr>
              <a:t>Rastopite</a:t>
            </a:r>
            <a:r>
              <a:rPr b="0" lang="hr-HR" sz="2200" spc="-1" strike="noStrike">
                <a:solidFill>
                  <a:srgbClr val="000000"/>
                </a:solidFill>
                <a:latin typeface="Century Gothic"/>
              </a:rPr>
              <a:t> kakao sa šećerom</a:t>
            </a:r>
            <a:r>
              <a:rPr b="1" lang="hr-HR" sz="2200" spc="-1" strike="noStrike">
                <a:solidFill>
                  <a:srgbClr val="ff0000"/>
                </a:solidFill>
                <a:latin typeface="Century Gothic"/>
              </a:rPr>
              <a:t>,</a:t>
            </a:r>
            <a:r>
              <a:rPr b="0" lang="hr-HR" sz="2200" spc="-1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hr-HR" sz="2200" spc="-1" strike="noStrike">
                <a:solidFill>
                  <a:srgbClr val="44546a"/>
                </a:solidFill>
                <a:latin typeface="Century Gothic"/>
              </a:rPr>
              <a:t>dodajte</a:t>
            </a:r>
            <a:r>
              <a:rPr b="0" lang="hr-HR" sz="2200" spc="-1" strike="noStrike">
                <a:solidFill>
                  <a:srgbClr val="000000"/>
                </a:solidFill>
                <a:latin typeface="Century Gothic"/>
              </a:rPr>
              <a:t> slatko vrhnje</a:t>
            </a:r>
            <a:r>
              <a:rPr b="1" lang="hr-HR" sz="2200" spc="-1" strike="noStrike">
                <a:solidFill>
                  <a:srgbClr val="ff0000"/>
                </a:solidFill>
                <a:latin typeface="Century Gothic"/>
              </a:rPr>
              <a:t>,</a:t>
            </a:r>
            <a:r>
              <a:rPr b="0" lang="hr-HR" sz="2200" spc="-1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hr-HR" sz="2200" spc="-1" strike="noStrike">
                <a:solidFill>
                  <a:srgbClr val="44546a"/>
                </a:solidFill>
                <a:latin typeface="Century Gothic"/>
              </a:rPr>
              <a:t>umiješajte</a:t>
            </a:r>
            <a:r>
              <a:rPr b="0" lang="hr-HR" sz="2200" spc="-1" strike="noStrike">
                <a:solidFill>
                  <a:srgbClr val="000000"/>
                </a:solidFill>
                <a:latin typeface="Century Gothic"/>
              </a:rPr>
              <a:t> malo maslaca.</a:t>
            </a:r>
            <a:endParaRPr b="0" lang="hr-HR" sz="22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endParaRPr b="0" lang="hr-HR" sz="22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1" lang="hr-HR" sz="2200" spc="-1" strike="noStrike">
                <a:solidFill>
                  <a:srgbClr val="000000"/>
                </a:solidFill>
                <a:latin typeface="Century Gothic"/>
              </a:rPr>
              <a:t>2. Povezivanje </a:t>
            </a:r>
            <a:r>
              <a:rPr b="1" lang="hr-HR" sz="22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1" lang="hr-HR" sz="2200" spc="-1" strike="noStrike">
                <a:solidFill>
                  <a:srgbClr val="000000"/>
                </a:solidFill>
                <a:latin typeface="Century Gothic"/>
              </a:rPr>
              <a:t> nezavisnosložena rečenica</a:t>
            </a:r>
            <a:endParaRPr b="0" lang="hr-HR" sz="22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0" lang="hr-HR" sz="2200" spc="-1" strike="noStrike">
                <a:solidFill>
                  <a:srgbClr val="000000"/>
                </a:solidFill>
                <a:latin typeface="Century Gothic"/>
              </a:rPr>
              <a:t>Čokolada </a:t>
            </a:r>
            <a:r>
              <a:rPr b="1" lang="hr-HR" sz="2200" spc="-1" strike="noStrike">
                <a:solidFill>
                  <a:srgbClr val="44546a"/>
                </a:solidFill>
                <a:latin typeface="Century Gothic"/>
              </a:rPr>
              <a:t>je hranjiva</a:t>
            </a:r>
            <a:r>
              <a:rPr b="0" lang="hr-HR" sz="2200" spc="-1" strike="noStrike">
                <a:solidFill>
                  <a:srgbClr val="000000"/>
                </a:solidFill>
                <a:latin typeface="Century Gothic"/>
              </a:rPr>
              <a:t>. Dobro </a:t>
            </a:r>
            <a:r>
              <a:rPr b="1" lang="hr-HR" sz="2200" spc="-1" strike="noStrike">
                <a:solidFill>
                  <a:srgbClr val="44546a"/>
                </a:solidFill>
                <a:latin typeface="Century Gothic"/>
              </a:rPr>
              <a:t>djeluje</a:t>
            </a:r>
            <a:r>
              <a:rPr b="0" lang="hr-HR" sz="2200" spc="-1" strike="noStrike">
                <a:solidFill>
                  <a:srgbClr val="000000"/>
                </a:solidFill>
                <a:latin typeface="Century Gothic"/>
              </a:rPr>
              <a:t> na raspoloženje.</a:t>
            </a:r>
            <a:endParaRPr b="0" lang="hr-HR" sz="22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0" lang="hr-HR" sz="2200" spc="-1" strike="noStrike">
                <a:solidFill>
                  <a:srgbClr val="000000"/>
                </a:solidFill>
                <a:latin typeface="Century Gothic"/>
              </a:rPr>
              <a:t>Čokolada </a:t>
            </a:r>
            <a:r>
              <a:rPr b="1" lang="hr-HR" sz="2200" spc="-1" strike="noStrike">
                <a:solidFill>
                  <a:srgbClr val="44546a"/>
                </a:solidFill>
                <a:latin typeface="Century Gothic"/>
              </a:rPr>
              <a:t>je hranjiva</a:t>
            </a:r>
            <a:r>
              <a:rPr b="1" lang="hr-HR" sz="2200" spc="-1" strike="noStrike">
                <a:solidFill>
                  <a:srgbClr val="ff0000"/>
                </a:solidFill>
                <a:latin typeface="Century Gothic"/>
              </a:rPr>
              <a:t> i </a:t>
            </a:r>
            <a:r>
              <a:rPr b="0" lang="hr-HR" sz="2200" spc="-1" strike="noStrike">
                <a:solidFill>
                  <a:srgbClr val="000000"/>
                </a:solidFill>
                <a:latin typeface="Century Gothic"/>
              </a:rPr>
              <a:t>dobro </a:t>
            </a:r>
            <a:r>
              <a:rPr b="1" lang="hr-HR" sz="2200" spc="-1" strike="noStrike">
                <a:solidFill>
                  <a:srgbClr val="44546a"/>
                </a:solidFill>
                <a:latin typeface="Century Gothic"/>
              </a:rPr>
              <a:t>djeluje</a:t>
            </a:r>
            <a:r>
              <a:rPr b="0" lang="hr-HR" sz="2200" spc="-1" strike="noStrike">
                <a:solidFill>
                  <a:srgbClr val="000000"/>
                </a:solidFill>
                <a:latin typeface="Century Gothic"/>
              </a:rPr>
              <a:t> na raspoloženje.</a:t>
            </a:r>
            <a:endParaRPr b="0" lang="hr-HR" sz="22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endParaRPr b="0" lang="hr-HR" sz="22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1" lang="hr-HR" sz="2200" spc="-1" strike="noStrike">
                <a:solidFill>
                  <a:srgbClr val="000000"/>
                </a:solidFill>
                <a:latin typeface="Century Gothic"/>
              </a:rPr>
              <a:t>3. Uvrštavanje </a:t>
            </a:r>
            <a:r>
              <a:rPr b="1" lang="hr-HR" sz="22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1" lang="hr-HR" sz="2200" spc="-1" strike="noStrike">
                <a:solidFill>
                  <a:srgbClr val="000000"/>
                </a:solidFill>
                <a:latin typeface="Century Gothic"/>
              </a:rPr>
              <a:t> zavisnosložena rečenica</a:t>
            </a:r>
            <a:endParaRPr b="0" lang="hr-HR" sz="22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0" lang="hr-HR" sz="2200" spc="-1" strike="noStrike">
                <a:solidFill>
                  <a:srgbClr val="000000"/>
                </a:solidFill>
                <a:latin typeface="Century Gothic"/>
              </a:rPr>
              <a:t>Kakaovac</a:t>
            </a:r>
            <a:r>
              <a:rPr b="1" lang="hr-HR" sz="2200" spc="-1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hr-HR" sz="2200" spc="-1" strike="noStrike">
                <a:solidFill>
                  <a:srgbClr val="002060"/>
                </a:solidFill>
                <a:latin typeface="Century Gothic"/>
              </a:rPr>
              <a:t>uspijeva</a:t>
            </a:r>
            <a:r>
              <a:rPr b="1" lang="hr-HR" sz="2200" spc="-1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0" lang="hr-HR" sz="2200" spc="-1" strike="noStrike" u="sng">
                <a:solidFill>
                  <a:srgbClr val="c00000"/>
                </a:solidFill>
                <a:uFillTx/>
                <a:latin typeface="Century Gothic"/>
              </a:rPr>
              <a:t>u tropskoj klimi</a:t>
            </a:r>
            <a:r>
              <a:rPr b="0" lang="hr-HR" sz="2200" spc="-1" strike="noStrike" u="sng">
                <a:solidFill>
                  <a:srgbClr val="000000"/>
                </a:solidFill>
                <a:uFillTx/>
                <a:latin typeface="Century Gothic"/>
              </a:rPr>
              <a:t>. </a:t>
            </a:r>
            <a:r>
              <a:rPr b="0" lang="hr-HR" sz="22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hr-HR" sz="2200" spc="-1" strike="noStrike">
                <a:solidFill>
                  <a:srgbClr val="000000"/>
                </a:solidFill>
                <a:latin typeface="Century Gothic"/>
              </a:rPr>
              <a:t> Gdje kakaovac uspijeva? </a:t>
            </a:r>
            <a:r>
              <a:rPr b="1" lang="hr-HR" sz="2200" spc="-1" strike="noStrike">
                <a:solidFill>
                  <a:srgbClr val="000000"/>
                </a:solidFill>
                <a:latin typeface="Century Gothic"/>
              </a:rPr>
              <a:t>MJESTO RADNJE</a:t>
            </a:r>
            <a:endParaRPr b="0" lang="hr-HR" sz="22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0" lang="hr-HR" sz="2200" spc="-1" strike="noStrike">
                <a:solidFill>
                  <a:srgbClr val="c00000"/>
                </a:solidFill>
                <a:latin typeface="Century Gothic"/>
              </a:rPr>
              <a:t>                                   </a:t>
            </a:r>
            <a:r>
              <a:rPr b="0" lang="hr-HR" sz="2200" spc="-1" strike="noStrike">
                <a:solidFill>
                  <a:srgbClr val="c00000"/>
                </a:solidFill>
                <a:latin typeface="Century Gothic"/>
              </a:rPr>
              <a:t>gdje</a:t>
            </a:r>
            <a:r>
              <a:rPr b="1" lang="hr-HR" sz="2200" spc="-1" strike="noStrike">
                <a:solidFill>
                  <a:srgbClr val="c00000"/>
                </a:solidFill>
                <a:latin typeface="Century Gothic"/>
              </a:rPr>
              <a:t> vlada </a:t>
            </a:r>
            <a:r>
              <a:rPr b="0" lang="hr-HR" sz="2200" spc="-1" strike="noStrike">
                <a:solidFill>
                  <a:srgbClr val="c00000"/>
                </a:solidFill>
                <a:latin typeface="Century Gothic"/>
              </a:rPr>
              <a:t>tropska klima</a:t>
            </a:r>
            <a:endParaRPr b="0" lang="hr-HR" sz="22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0" lang="hr-HR" sz="2200" spc="-1" strike="noStrike">
                <a:solidFill>
                  <a:srgbClr val="000000"/>
                </a:solidFill>
                <a:latin typeface="Century Gothic"/>
              </a:rPr>
              <a:t>Kakaovac </a:t>
            </a:r>
            <a:r>
              <a:rPr b="1" lang="hr-HR" sz="2200" spc="-1" strike="noStrike">
                <a:solidFill>
                  <a:srgbClr val="002060"/>
                </a:solidFill>
                <a:latin typeface="Century Gothic"/>
              </a:rPr>
              <a:t>uspijeva</a:t>
            </a:r>
            <a:r>
              <a:rPr b="0" lang="hr-HR" sz="2200" spc="-1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hr-HR" sz="2200" spc="-1" strike="noStrike" u="sng">
                <a:solidFill>
                  <a:srgbClr val="ff0000"/>
                </a:solidFill>
                <a:uFillTx/>
                <a:latin typeface="Century Gothic"/>
              </a:rPr>
              <a:t>gdje</a:t>
            </a:r>
            <a:r>
              <a:rPr b="0" lang="hr-HR" sz="2200" spc="-1" strike="noStrike" u="sng">
                <a:solidFill>
                  <a:srgbClr val="000000"/>
                </a:solidFill>
                <a:uFillTx/>
                <a:latin typeface="Century Gothic"/>
              </a:rPr>
              <a:t> </a:t>
            </a:r>
            <a:r>
              <a:rPr b="1" lang="hr-HR" sz="2200" spc="-1" strike="noStrike" u="sng">
                <a:solidFill>
                  <a:srgbClr val="002060"/>
                </a:solidFill>
                <a:uFillTx/>
                <a:latin typeface="Century Gothic"/>
              </a:rPr>
              <a:t>vlada</a:t>
            </a:r>
            <a:r>
              <a:rPr b="0" lang="hr-HR" sz="2200" spc="-1" strike="noStrike" u="sng">
                <a:solidFill>
                  <a:srgbClr val="000000"/>
                </a:solidFill>
                <a:uFillTx/>
                <a:latin typeface="Century Gothic"/>
              </a:rPr>
              <a:t> tropska klima</a:t>
            </a:r>
            <a:endParaRPr b="0" lang="hr-HR" sz="2200" spc="-1" strike="noStrike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06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485440" y="6154560"/>
            <a:ext cx="487080" cy="487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advTm="167000" p14:dur="700">
        <p:fade/>
      </p:transition>
    </mc:Choice>
    <mc:Fallback>
      <p:transition spd="med" advTm="167000">
        <p:fade/>
      </p:transition>
    </mc:Fallback>
  </mc:AlternateContent>
  <p:timing>
    <p:tnLst>
      <p:par>
        <p:cTn id="29" dur="indefinite" restart="never" nodeType="tmRoot">
          <p:childTnLst>
            <p:seq>
              <p:cTn id="30" dur="indefinite" nodeType="mainSeq"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34" dur="1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621720" y="955800"/>
            <a:ext cx="10324080" cy="54972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lIns="122040" rIns="122040" tIns="60840" bIns="60840">
            <a:normAutofit/>
          </a:bodyPr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1" lang="hr-HR" sz="2400" spc="-1" strike="noStrike">
                <a:solidFill>
                  <a:srgbClr val="000000"/>
                </a:solidFill>
                <a:latin typeface="Century Gothic"/>
              </a:rPr>
              <a:t>Uloži 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vrijeme u sebe</a:t>
            </a:r>
            <a:r>
              <a:rPr b="1" lang="hr-HR" sz="2400" spc="-1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hr-HR" sz="2400" spc="-1" strike="noStrike">
                <a:solidFill>
                  <a:srgbClr val="c00000"/>
                </a:solidFill>
                <a:latin typeface="Century Gothic"/>
              </a:rPr>
              <a:t>i</a:t>
            </a:r>
            <a:r>
              <a:rPr b="1" lang="hr-HR" sz="2400" spc="-1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trud </a:t>
            </a:r>
            <a:r>
              <a:rPr b="1" lang="hr-HR" sz="2400" spc="-1" strike="noStrike">
                <a:solidFill>
                  <a:srgbClr val="000000"/>
                </a:solidFill>
                <a:latin typeface="Century Gothic"/>
              </a:rPr>
              <a:t>će se isplatiti.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Zdrava prehrana ljude </a:t>
            </a:r>
            <a:r>
              <a:rPr b="1" lang="hr-HR" sz="2400" spc="-1" strike="noStrike">
                <a:solidFill>
                  <a:srgbClr val="000000"/>
                </a:solidFill>
                <a:latin typeface="Century Gothic"/>
              </a:rPr>
              <a:t>zanima </a:t>
            </a:r>
            <a:r>
              <a:rPr b="1" lang="hr-HR" sz="2400" spc="-1" strike="noStrike">
                <a:solidFill>
                  <a:srgbClr val="c00000"/>
                </a:solidFill>
                <a:latin typeface="Century Gothic"/>
              </a:rPr>
              <a:t>kad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hr-HR" sz="2400" spc="-1" strike="noStrike">
                <a:solidFill>
                  <a:srgbClr val="000000"/>
                </a:solidFill>
                <a:latin typeface="Century Gothic"/>
              </a:rPr>
              <a:t>žele smršavjeti.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1" lang="hr-HR" sz="2400" spc="-1" strike="noStrike">
                <a:solidFill>
                  <a:srgbClr val="000000"/>
                </a:solidFill>
                <a:latin typeface="Century Gothic"/>
              </a:rPr>
              <a:t>Uloži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 vrijeme u sebe. Trud </a:t>
            </a:r>
            <a:r>
              <a:rPr b="1" lang="hr-HR" sz="2400" spc="-1" strike="noStrike">
                <a:solidFill>
                  <a:srgbClr val="000000"/>
                </a:solidFill>
                <a:latin typeface="Century Gothic"/>
              </a:rPr>
              <a:t>će se isplatiti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.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0" lang="hr-HR" sz="2400" spc="-1" strike="noStrike" u="sng">
                <a:solidFill>
                  <a:srgbClr val="000000"/>
                </a:solidFill>
                <a:uFillTx/>
                <a:latin typeface="Century Gothic"/>
              </a:rPr>
              <a:t>Zdrava prehrana ljude </a:t>
            </a:r>
            <a:r>
              <a:rPr b="1" lang="hr-HR" sz="2400" spc="-1" strike="noStrike" u="sng">
                <a:solidFill>
                  <a:srgbClr val="000000"/>
                </a:solidFill>
                <a:uFillTx/>
                <a:latin typeface="Century Gothic"/>
              </a:rPr>
              <a:t>zanima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.    </a:t>
            </a:r>
            <a:r>
              <a:rPr b="0" lang="hr-HR" sz="2400" spc="-1" strike="noStrike" u="sng">
                <a:solidFill>
                  <a:srgbClr val="000000"/>
                </a:solidFill>
                <a:uFillTx/>
                <a:latin typeface="Century Gothic"/>
              </a:rPr>
              <a:t>Kad </a:t>
            </a:r>
            <a:r>
              <a:rPr b="1" lang="hr-HR" sz="2400" spc="-1" strike="noStrike" u="sng">
                <a:solidFill>
                  <a:srgbClr val="000000"/>
                </a:solidFill>
                <a:uFillTx/>
                <a:latin typeface="Century Gothic"/>
              </a:rPr>
              <a:t>žele</a:t>
            </a:r>
            <a:r>
              <a:rPr b="0" lang="hr-HR" sz="2400" spc="-1" strike="noStrike" u="sng">
                <a:solidFill>
                  <a:srgbClr val="000000"/>
                </a:solidFill>
                <a:uFillTx/>
                <a:latin typeface="Century Gothic"/>
              </a:rPr>
              <a:t> smršavjeti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.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               </a:t>
            </a:r>
            <a:r>
              <a:rPr b="0" lang="hr-HR" sz="1600" spc="-1" strike="noStrike">
                <a:solidFill>
                  <a:srgbClr val="000000"/>
                </a:solidFill>
                <a:latin typeface="Century Gothic"/>
              </a:rPr>
              <a:t>samostalna                                                        nesamostalna</a:t>
            </a:r>
            <a:endParaRPr b="0" lang="hr-HR" sz="16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r>
              <a:rPr b="0" lang="hr-HR" sz="1600" spc="-1" strike="noStrike">
                <a:solidFill>
                  <a:srgbClr val="000000"/>
                </a:solidFill>
                <a:latin typeface="Century Gothic"/>
              </a:rPr>
              <a:t>                         </a:t>
            </a:r>
            <a:r>
              <a:rPr b="0" lang="hr-HR" sz="1600" spc="-1" strike="noStrike">
                <a:solidFill>
                  <a:srgbClr val="000000"/>
                </a:solidFill>
                <a:latin typeface="Century Gothic"/>
              </a:rPr>
              <a:t>rečenica                                                               rečenica</a:t>
            </a:r>
            <a:endParaRPr b="0" lang="hr-HR" sz="16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r>
              <a:rPr b="0" lang="hr-HR" sz="1600" spc="-1" strike="noStrike">
                <a:solidFill>
                  <a:srgbClr val="000000"/>
                </a:solidFill>
                <a:latin typeface="Century Gothic"/>
              </a:rPr>
              <a:t>                         </a:t>
            </a:r>
            <a:r>
              <a:rPr b="1" lang="hr-HR" sz="1600" spc="-1" strike="noStrike">
                <a:solidFill>
                  <a:srgbClr val="ff0000"/>
                </a:solidFill>
                <a:latin typeface="Century Gothic"/>
              </a:rPr>
              <a:t>GLAVNA                                                               ZAVISNA</a:t>
            </a:r>
            <a:endParaRPr b="0" lang="hr-HR" sz="16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endParaRPr b="0" lang="hr-HR" sz="16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1" lang="hr-HR" sz="2000" spc="-1" strike="noStrike">
                <a:solidFill>
                  <a:srgbClr val="000000"/>
                </a:solidFill>
                <a:latin typeface="Century Gothic"/>
              </a:rPr>
              <a:t>ZAVISNOSLOŽENA REČENICA </a:t>
            </a:r>
            <a:r>
              <a:rPr b="1" lang="hr-HR" sz="20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1" lang="hr-HR" sz="2000" spc="-1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0" lang="hr-HR" sz="2000" spc="-1" strike="noStrike">
                <a:solidFill>
                  <a:srgbClr val="000000"/>
                </a:solidFill>
                <a:latin typeface="Century Gothic"/>
              </a:rPr>
              <a:t>rečenica u kojoj jedna surečenica može biti samostalna, a druga ne može. </a:t>
            </a:r>
            <a:r>
              <a:rPr b="1" lang="hr-HR" sz="2000" spc="-1" strike="noStrike">
                <a:solidFill>
                  <a:srgbClr val="000000"/>
                </a:solidFill>
                <a:latin typeface="Century Gothic"/>
              </a:rPr>
              <a:t>Samostalnu rečenicu </a:t>
            </a:r>
            <a:r>
              <a:rPr b="0" lang="hr-HR" sz="2000" spc="-1" strike="noStrike">
                <a:solidFill>
                  <a:srgbClr val="000000"/>
                </a:solidFill>
                <a:latin typeface="Century Gothic"/>
              </a:rPr>
              <a:t>nazivamo </a:t>
            </a:r>
            <a:r>
              <a:rPr b="1" lang="hr-HR" sz="2000" spc="-1" strike="noStrike">
                <a:solidFill>
                  <a:srgbClr val="ff0000"/>
                </a:solidFill>
                <a:latin typeface="Century Gothic"/>
              </a:rPr>
              <a:t>GLAVNA</a:t>
            </a:r>
            <a:r>
              <a:rPr b="0" lang="hr-HR" sz="2000" spc="-1" strike="noStrike">
                <a:solidFill>
                  <a:srgbClr val="000000"/>
                </a:solidFill>
                <a:latin typeface="Century Gothic"/>
              </a:rPr>
              <a:t>, a </a:t>
            </a:r>
            <a:r>
              <a:rPr b="1" lang="hr-HR" sz="2000" spc="-1" strike="noStrike">
                <a:solidFill>
                  <a:srgbClr val="000000"/>
                </a:solidFill>
                <a:latin typeface="Century Gothic"/>
              </a:rPr>
              <a:t>nesamostalnu</a:t>
            </a:r>
            <a:r>
              <a:rPr b="0" lang="hr-HR" sz="2000" spc="-1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hr-HR" sz="2000" spc="-1" strike="noStrike">
                <a:solidFill>
                  <a:srgbClr val="ff0000"/>
                </a:solidFill>
                <a:latin typeface="Century Gothic"/>
              </a:rPr>
              <a:t>ZAVISNA SUREČENICA.</a:t>
            </a:r>
            <a:endParaRPr b="0" lang="hr-HR" sz="2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8" name="CustomShape 2"/>
          <p:cNvSpPr/>
          <p:nvPr/>
        </p:nvSpPr>
        <p:spPr>
          <a:xfrm>
            <a:off x="1053720" y="116640"/>
            <a:ext cx="4968360" cy="524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5000"/>
              </a:lnSpc>
            </a:pPr>
            <a:r>
              <a:rPr b="0" lang="hr-HR" sz="3000" spc="-1" strike="noStrike">
                <a:solidFill>
                  <a:srgbClr val="c00000"/>
                </a:solidFill>
                <a:latin typeface="Century Gothic"/>
              </a:rPr>
              <a:t>  </a:t>
            </a:r>
            <a:r>
              <a:rPr b="0" lang="hr-HR" sz="3000" spc="-1" strike="noStrike">
                <a:solidFill>
                  <a:srgbClr val="c00000"/>
                </a:solidFill>
                <a:latin typeface="Century Gothic"/>
              </a:rPr>
              <a:t>Zavisnosložene rečenice</a:t>
            </a:r>
            <a:endParaRPr b="0" lang="hr-HR" sz="3000" spc="-1" strike="noStrike">
              <a:latin typeface="Arial"/>
            </a:endParaRPr>
          </a:p>
        </p:txBody>
      </p:sp>
      <p:pic>
        <p:nvPicPr>
          <p:cNvPr id="109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485440" y="6154560"/>
            <a:ext cx="487080" cy="487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advTm="130000" p14:dur="700">
        <p:fade/>
      </p:transition>
    </mc:Choice>
    <mc:Fallback>
      <p:transition spd="med" advTm="130000">
        <p:fade/>
      </p:transition>
    </mc:Fallback>
  </mc:AlternateContent>
  <p:timing>
    <p:tnLst>
      <p:par>
        <p:cTn id="75" dur="indefinite" restart="never" nodeType="tmRoot">
          <p:childTnLst>
            <p:seq>
              <p:cTn id="76" dur="indefinite" nodeType="mainSeq"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80" dur="1" fill="hold"/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1"/>
          <p:cNvSpPr txBox="1"/>
          <p:nvPr/>
        </p:nvSpPr>
        <p:spPr>
          <a:xfrm>
            <a:off x="837720" y="836640"/>
            <a:ext cx="10157040" cy="5544360"/>
          </a:xfrm>
          <a:prstGeom prst="rect">
            <a:avLst/>
          </a:prstGeom>
          <a:noFill/>
          <a:ln>
            <a:noFill/>
          </a:ln>
        </p:spPr>
        <p:txBody>
          <a:bodyPr lIns="122040" rIns="122040" tIns="60840" bIns="60840">
            <a:noAutofit/>
          </a:bodyPr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           </a:t>
            </a:r>
            <a:r>
              <a:rPr b="0" lang="hr-HR" sz="2400" spc="-1" strike="noStrike" u="sng">
                <a:solidFill>
                  <a:srgbClr val="000000"/>
                </a:solidFill>
                <a:uFillTx/>
                <a:latin typeface="Century Gothic"/>
              </a:rPr>
              <a:t>Zdrav je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……….tko </a:t>
            </a:r>
            <a:r>
              <a:rPr b="0" lang="hr-HR" sz="2400" spc="-1" strike="noStrike" u="sng">
                <a:solidFill>
                  <a:srgbClr val="000000"/>
                </a:solidFill>
                <a:uFillTx/>
                <a:latin typeface="Century Gothic"/>
              </a:rPr>
              <a:t>se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 zdravo </a:t>
            </a:r>
            <a:r>
              <a:rPr b="0" lang="hr-HR" sz="2400" spc="-1" strike="noStrike" u="sng">
                <a:solidFill>
                  <a:srgbClr val="000000"/>
                </a:solidFill>
                <a:uFillTx/>
                <a:latin typeface="Century Gothic"/>
              </a:rPr>
              <a:t>hrani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.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            </a:t>
            </a:r>
            <a:r>
              <a:rPr b="0" lang="hr-HR" sz="1400" spc="-1" strike="noStrike">
                <a:solidFill>
                  <a:srgbClr val="000000"/>
                </a:solidFill>
                <a:latin typeface="Century Gothic"/>
              </a:rPr>
              <a:t>samostalna                                  nesamostalna</a:t>
            </a:r>
            <a:endParaRPr b="0" lang="hr-HR" sz="1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r>
              <a:rPr b="0" lang="hr-HR" sz="1400" spc="-1" strike="noStrike">
                <a:solidFill>
                  <a:srgbClr val="000000"/>
                </a:solidFill>
                <a:latin typeface="Century Gothic"/>
              </a:rPr>
              <a:t>                      </a:t>
            </a:r>
            <a:r>
              <a:rPr b="0" lang="hr-HR" sz="1400" spc="-1" strike="noStrike">
                <a:solidFill>
                  <a:srgbClr val="000000"/>
                </a:solidFill>
                <a:latin typeface="Century Gothic"/>
              </a:rPr>
              <a:t>surečenica                                     surečenica</a:t>
            </a:r>
            <a:endParaRPr b="0" lang="hr-HR" sz="1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             </a:t>
            </a:r>
            <a:r>
              <a:rPr b="0" lang="hr-HR" sz="1800" spc="-1" strike="noStrike">
                <a:solidFill>
                  <a:srgbClr val="ff0000"/>
                </a:solidFill>
                <a:latin typeface="Century Gothic"/>
              </a:rPr>
              <a:t>GLAVNA                             ZAVISNA</a:t>
            </a:r>
            <a:endParaRPr b="0" lang="hr-HR" sz="18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endParaRPr b="0" lang="hr-HR" sz="18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   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Tko se zdravo hrani?       ≠        tko se zdravo hrani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0" lang="hr-HR" sz="1600" spc="-1" strike="noStrike">
                <a:solidFill>
                  <a:srgbClr val="000000"/>
                </a:solidFill>
                <a:latin typeface="Century Gothic"/>
              </a:rPr>
              <a:t>    </a:t>
            </a:r>
            <a:r>
              <a:rPr b="1" lang="hr-HR" sz="1600" spc="-1" strike="noStrike">
                <a:solidFill>
                  <a:srgbClr val="c00000"/>
                </a:solidFill>
                <a:latin typeface="Century Gothic"/>
              </a:rPr>
              <a:t>samostalna</a:t>
            </a:r>
            <a:r>
              <a:rPr b="0" lang="hr-HR" sz="1600" spc="-1" strike="noStrike">
                <a:solidFill>
                  <a:srgbClr val="c00000"/>
                </a:solidFill>
                <a:latin typeface="Century Gothic"/>
              </a:rPr>
              <a:t> upitna rečenica                             </a:t>
            </a:r>
            <a:r>
              <a:rPr b="1" lang="hr-HR" sz="1600" spc="-1" strike="noStrike">
                <a:solidFill>
                  <a:srgbClr val="c00000"/>
                </a:solidFill>
                <a:latin typeface="Century Gothic"/>
              </a:rPr>
              <a:t>nesamostalna</a:t>
            </a:r>
            <a:r>
              <a:rPr b="0" lang="hr-HR" sz="1600" spc="-1" strike="noStrike">
                <a:solidFill>
                  <a:srgbClr val="c00000"/>
                </a:solidFill>
                <a:latin typeface="Century Gothic"/>
              </a:rPr>
              <a:t> zavisna rečenica</a:t>
            </a:r>
            <a:endParaRPr b="0" lang="hr-HR" sz="16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endParaRPr b="0" lang="hr-HR" sz="16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0" lang="hr-HR" sz="1400" spc="-1" strike="noStrike">
                <a:solidFill>
                  <a:srgbClr val="000000"/>
                </a:solidFill>
                <a:latin typeface="Century Gothic"/>
              </a:rPr>
              <a:t>nije izdvojena iz zavisnosložene rečenice                 izdvojena iz zavisnosložene izjavne rečenice</a:t>
            </a:r>
            <a:endParaRPr b="0" lang="hr-HR" sz="1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endParaRPr b="0" lang="hr-HR" sz="1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1" name="CustomShape 2"/>
          <p:cNvSpPr/>
          <p:nvPr/>
        </p:nvSpPr>
        <p:spPr>
          <a:xfrm>
            <a:off x="2710080" y="4293000"/>
            <a:ext cx="360" cy="575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600"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" name="CustomShape 3"/>
          <p:cNvSpPr/>
          <p:nvPr/>
        </p:nvSpPr>
        <p:spPr>
          <a:xfrm>
            <a:off x="7174440" y="4293000"/>
            <a:ext cx="360" cy="575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600"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3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485440" y="6154560"/>
            <a:ext cx="487080" cy="487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advTm="46000" p14:dur="700">
        <p:fade/>
      </p:transition>
    </mc:Choice>
    <mc:Fallback>
      <p:transition spd="med" advTm="46000">
        <p:fade/>
      </p:transition>
    </mc:Fallback>
  </mc:AlternateContent>
  <p:timing>
    <p:tnLst>
      <p:par>
        <p:cTn id="117" dur="indefinite" restart="never" nodeType="tmRoot">
          <p:childTnLst>
            <p:seq>
              <p:cTn id="118" dur="indefinite" nodeType="mainSeq"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22" dur="1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Shape 1"/>
          <p:cNvSpPr txBox="1"/>
          <p:nvPr/>
        </p:nvSpPr>
        <p:spPr>
          <a:xfrm>
            <a:off x="1125720" y="-171360"/>
            <a:ext cx="10157040" cy="1396800"/>
          </a:xfrm>
          <a:prstGeom prst="rect">
            <a:avLst/>
          </a:prstGeom>
          <a:noFill/>
          <a:ln>
            <a:noFill/>
          </a:ln>
        </p:spPr>
        <p:txBody>
          <a:bodyPr lIns="122040" rIns="122040" tIns="60840" bIns="60840" anchor="b">
            <a:noAutofit/>
          </a:bodyPr>
          <a:p>
            <a:pPr>
              <a:lnSpc>
                <a:spcPct val="85000"/>
              </a:lnSpc>
            </a:pPr>
            <a:r>
              <a:rPr b="0" lang="hr-HR" sz="4400" spc="-1" strike="noStrike">
                <a:solidFill>
                  <a:srgbClr val="843c0b"/>
                </a:solidFill>
                <a:latin typeface="Century Gothic"/>
              </a:rPr>
              <a:t>Služba zavisne surečenice</a:t>
            </a:r>
            <a:endParaRPr b="0" lang="hr-HR" sz="44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5" name="TextShape 2"/>
          <p:cNvSpPr txBox="1"/>
          <p:nvPr/>
        </p:nvSpPr>
        <p:spPr>
          <a:xfrm>
            <a:off x="621720" y="2421000"/>
            <a:ext cx="10157040" cy="3816000"/>
          </a:xfrm>
          <a:prstGeom prst="rect">
            <a:avLst/>
          </a:prstGeom>
          <a:noFill/>
          <a:ln>
            <a:noFill/>
          </a:ln>
        </p:spPr>
        <p:txBody>
          <a:bodyPr lIns="122040" rIns="122040" tIns="60840" bIns="60840">
            <a:noAutofit/>
          </a:bodyPr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                 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Zaslađena pića </a:t>
            </a:r>
            <a:r>
              <a:rPr b="0" lang="hr-HR" sz="2400" spc="-1" strike="noStrike" u="sng">
                <a:solidFill>
                  <a:srgbClr val="000000"/>
                </a:solidFill>
                <a:uFillTx/>
                <a:latin typeface="Century Gothic"/>
              </a:rPr>
              <a:t>izvor su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hr-HR" sz="2400" spc="-1" strike="noStrike">
                <a:solidFill>
                  <a:srgbClr val="ff0000"/>
                </a:solidFill>
                <a:latin typeface="Century Gothic"/>
              </a:rPr>
              <a:t>nepotrebnih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hr-HR" sz="2400" spc="-1" strike="noStrike">
                <a:solidFill>
                  <a:srgbClr val="000000"/>
                </a:solidFill>
                <a:latin typeface="Century Gothic"/>
              </a:rPr>
              <a:t>kalorija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.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                                                           </a:t>
            </a:r>
            <a:r>
              <a:rPr b="0" lang="hr-HR" sz="2000" spc="-1" strike="noStrike">
                <a:solidFill>
                  <a:srgbClr val="000000"/>
                </a:solidFill>
                <a:latin typeface="Century Gothic"/>
              </a:rPr>
              <a:t>Kojih kalorija?</a:t>
            </a:r>
            <a:endParaRPr b="0" lang="hr-HR" sz="20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Zaslađena pića </a:t>
            </a:r>
            <a:r>
              <a:rPr b="0" lang="hr-HR" sz="2400" spc="-1" strike="noStrike" u="sng">
                <a:solidFill>
                  <a:srgbClr val="000000"/>
                </a:solidFill>
                <a:uFillTx/>
                <a:latin typeface="Century Gothic"/>
              </a:rPr>
              <a:t>izvor su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hr-HR" sz="2400" spc="-1" strike="noStrike">
                <a:solidFill>
                  <a:srgbClr val="000000"/>
                </a:solidFill>
                <a:latin typeface="Century Gothic"/>
              </a:rPr>
              <a:t>kalorija</a:t>
            </a:r>
            <a:r>
              <a:rPr b="0" lang="hr-HR" sz="2400" spc="-1" strike="noStrike">
                <a:solidFill>
                  <a:srgbClr val="000000"/>
                </a:solidFill>
                <a:latin typeface="Century Gothic"/>
              </a:rPr>
              <a:t> </a:t>
            </a:r>
            <a:r>
              <a:rPr b="1" lang="hr-HR" sz="2400" spc="-1" strike="noStrike">
                <a:solidFill>
                  <a:srgbClr val="ff0000"/>
                </a:solidFill>
                <a:latin typeface="Century Gothic"/>
              </a:rPr>
              <a:t>koje tijelo </a:t>
            </a:r>
            <a:r>
              <a:rPr b="1" lang="hr-HR" sz="2400" spc="-1" strike="noStrike" u="sng">
                <a:solidFill>
                  <a:srgbClr val="ff0000"/>
                </a:solidFill>
                <a:uFillTx/>
                <a:latin typeface="Century Gothic"/>
              </a:rPr>
              <a:t>ne treba</a:t>
            </a:r>
            <a:r>
              <a:rPr b="1" lang="hr-HR" sz="2400" spc="-1" strike="noStrike">
                <a:solidFill>
                  <a:srgbClr val="ff0000"/>
                </a:solidFill>
                <a:latin typeface="Century Gothic"/>
              </a:rPr>
              <a:t>.</a:t>
            </a:r>
            <a:endParaRPr b="0" lang="hr-HR" sz="24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r>
              <a:rPr b="1" lang="hr-HR" sz="2400" spc="-1" strike="noStrike">
                <a:solidFill>
                  <a:srgbClr val="ff0000"/>
                </a:solidFill>
                <a:latin typeface="Century Gothic"/>
              </a:rPr>
              <a:t>                    </a:t>
            </a:r>
            <a:r>
              <a:rPr b="0" lang="hr-HR" sz="1600" spc="-1" strike="noStrike">
                <a:solidFill>
                  <a:srgbClr val="000000"/>
                </a:solidFill>
                <a:latin typeface="Century Gothic"/>
              </a:rPr>
              <a:t>GLAVNA                                                     ZAVISNA</a:t>
            </a:r>
            <a:endParaRPr b="0" lang="hr-HR" sz="16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endParaRPr b="0" lang="hr-HR" sz="1600" spc="-1" strike="noStrike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95000"/>
              </a:lnSpc>
              <a:spcBef>
                <a:spcPts val="1865"/>
              </a:spcBef>
            </a:pPr>
            <a:endParaRPr b="0" lang="hr-HR" sz="16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6" name="CustomShape 3"/>
          <p:cNvSpPr/>
          <p:nvPr/>
        </p:nvSpPr>
        <p:spPr>
          <a:xfrm>
            <a:off x="6526440" y="2781000"/>
            <a:ext cx="360" cy="28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600"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7" name="CustomShape 4"/>
          <p:cNvSpPr/>
          <p:nvPr/>
        </p:nvSpPr>
        <p:spPr>
          <a:xfrm flipV="1">
            <a:off x="6526440" y="3428280"/>
            <a:ext cx="360" cy="215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600"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8" name="Line 5"/>
          <p:cNvSpPr/>
          <p:nvPr/>
        </p:nvSpPr>
        <p:spPr>
          <a:xfrm>
            <a:off x="909720" y="4005000"/>
            <a:ext cx="1584000" cy="360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19" name="Line 6"/>
          <p:cNvSpPr/>
          <p:nvPr/>
        </p:nvSpPr>
        <p:spPr>
          <a:xfrm flipV="1">
            <a:off x="3286080" y="4005000"/>
            <a:ext cx="1944000" cy="360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20" name="Line 7"/>
          <p:cNvSpPr/>
          <p:nvPr/>
        </p:nvSpPr>
        <p:spPr>
          <a:xfrm>
            <a:off x="5518080" y="4005000"/>
            <a:ext cx="792000" cy="360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21" name="Line 8"/>
          <p:cNvSpPr/>
          <p:nvPr/>
        </p:nvSpPr>
        <p:spPr>
          <a:xfrm flipH="1">
            <a:off x="7030440" y="4005000"/>
            <a:ext cx="1080000" cy="360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122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485440" y="6154560"/>
            <a:ext cx="487080" cy="487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advTm="100000" p14:dur="700">
        <p:fade/>
      </p:transition>
    </mc:Choice>
    <mc:Fallback>
      <p:transition spd="med" advTm="100000">
        <p:fade/>
      </p:transition>
    </mc:Fallback>
  </mc:AlternateContent>
  <p:timing>
    <p:tnLst>
      <p:par>
        <p:cTn id="151" dur="indefinite" restart="never" nodeType="tmRoot">
          <p:childTnLst>
            <p:seq>
              <p:cTn id="152" dur="indefinite" nodeType="mainSeq"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56" dur="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" name="Table 1"/>
          <p:cNvGraphicFramePr/>
          <p:nvPr/>
        </p:nvGraphicFramePr>
        <p:xfrm>
          <a:off x="477720" y="1701720"/>
          <a:ext cx="11232720" cy="1233720"/>
        </p:xfrm>
        <a:graphic>
          <a:graphicData uri="http://schemas.openxmlformats.org/drawingml/2006/table">
            <a:tbl>
              <a:tblPr/>
              <a:tblGrid>
                <a:gridCol w="2808000"/>
                <a:gridCol w="2808000"/>
                <a:gridCol w="2808000"/>
                <a:gridCol w="2808720"/>
              </a:tblGrid>
              <a:tr h="69048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ZAVISNOSLOŽENA REČENICA</a:t>
                      </a:r>
                      <a:endParaRPr b="0" lang="hr-H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2520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JEDNOSTAVNA REČENICA</a:t>
                      </a:r>
                      <a:endParaRPr b="0" lang="hr-H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2520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            </a:t>
                      </a:r>
                      <a:r>
                        <a:rPr b="0" lang="hr-HR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PITANJE</a:t>
                      </a:r>
                      <a:endParaRPr b="0" lang="hr-H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2520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SLUŽBA U REČENICI</a:t>
                      </a:r>
                      <a:endParaRPr b="0" lang="hr-H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2520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54324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hr-HR" sz="16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Tko voli jesti povrće</a:t>
                      </a:r>
                      <a:r>
                        <a:rPr b="0" lang="hr-HR" sz="16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, hrani se najzdravije.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4472c4">
                        <a:alpha val="2000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hr-HR" sz="16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Ljubitelj</a:t>
                      </a:r>
                      <a:r>
                        <a:rPr b="0" lang="hr-HR" sz="16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 povrća voli jesti povrće.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4472c4">
                        <a:alpha val="2000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hr-HR" sz="16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TKO</a:t>
                      </a:r>
                      <a:r>
                        <a:rPr b="0" lang="hr-HR" sz="16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 se hrani najzdravije?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4472c4">
                        <a:alpha val="2000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hr-HR" sz="16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subjekt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4472c4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24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485440" y="6154560"/>
            <a:ext cx="487080" cy="487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advTm="35000" p14:dur="700">
        <p:fade/>
      </p:transition>
    </mc:Choice>
    <mc:Fallback>
      <p:transition spd="med" advTm="35000">
        <p:fade/>
      </p:transition>
    </mc:Fallback>
  </mc:AlternateContent>
  <p:timing>
    <p:tnLst>
      <p:par>
        <p:cTn id="157" dur="indefinite" restart="never" nodeType="tmRoot">
          <p:childTnLst>
            <p:seq>
              <p:cTn id="158" dur="indefinite" nodeType="mainSeq"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62" dur="1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5" name="Table 1"/>
          <p:cNvGraphicFramePr/>
          <p:nvPr/>
        </p:nvGraphicFramePr>
        <p:xfrm>
          <a:off x="621720" y="1701720"/>
          <a:ext cx="10872720" cy="370440"/>
        </p:xfrm>
        <a:graphic>
          <a:graphicData uri="http://schemas.openxmlformats.org/drawingml/2006/table">
            <a:tbl>
              <a:tblPr/>
              <a:tblGrid>
                <a:gridCol w="2718000"/>
                <a:gridCol w="2718000"/>
                <a:gridCol w="2718000"/>
                <a:gridCol w="2718720"/>
              </a:tblGrid>
              <a:tr h="94356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ZAVISNOSLOŽENA REČENICA</a:t>
                      </a:r>
                      <a:endParaRPr b="0" lang="hr-H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2520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JEDNOSTAVNA REČENICA</a:t>
                      </a:r>
                      <a:endParaRPr b="0" lang="hr-HR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hr-H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2520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        </a:t>
                      </a:r>
                      <a:r>
                        <a:rPr b="0" lang="hr-HR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PITANJE</a:t>
                      </a:r>
                      <a:endParaRPr b="0" lang="hr-H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2520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SLUŽBA U REČENICI</a:t>
                      </a:r>
                      <a:endParaRPr b="0" lang="hr-HR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hr-H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2520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54324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16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Osjetio sam </a:t>
                      </a:r>
                      <a:r>
                        <a:rPr b="1" lang="hr-HR" sz="16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da hrana miriše.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4472c4">
                        <a:alpha val="2000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16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Osjetio sam </a:t>
                      </a:r>
                      <a:r>
                        <a:rPr b="1" lang="hr-HR" sz="16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miris </a:t>
                      </a:r>
                      <a:r>
                        <a:rPr b="0" lang="hr-HR" sz="16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hrane.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4472c4">
                        <a:alpha val="2000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hr-HR" sz="16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ŠTO</a:t>
                      </a:r>
                      <a:r>
                        <a:rPr b="0" lang="hr-HR" sz="16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 sam osjetio?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4472c4">
                        <a:alpha val="2000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hr-HR" sz="16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objekt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4472c4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26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485440" y="6154560"/>
            <a:ext cx="487080" cy="487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advTm="37000" p14:dur="700">
        <p:fade/>
      </p:transition>
    </mc:Choice>
    <mc:Fallback>
      <p:transition spd="med" advTm="37000">
        <p:fade/>
      </p:transition>
    </mc:Fallback>
  </mc:AlternateContent>
  <p:timing>
    <p:tnLst>
      <p:par>
        <p:cTn id="163" dur="indefinite" restart="never" nodeType="tmRoot">
          <p:childTnLst>
            <p:seq>
              <p:cTn id="164" dur="indefinite" nodeType="mainSeq"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68" dur="1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7" name="Table 1"/>
          <p:cNvGraphicFramePr/>
          <p:nvPr/>
        </p:nvGraphicFramePr>
        <p:xfrm>
          <a:off x="405720" y="1935360"/>
          <a:ext cx="11160720" cy="741240"/>
        </p:xfrm>
        <a:graphic>
          <a:graphicData uri="http://schemas.openxmlformats.org/drawingml/2006/table">
            <a:tbl>
              <a:tblPr/>
              <a:tblGrid>
                <a:gridCol w="2790000"/>
                <a:gridCol w="2790000"/>
                <a:gridCol w="2790000"/>
                <a:gridCol w="2790720"/>
              </a:tblGrid>
              <a:tr h="3708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ZAVISNOSLOŽENA REČENICA</a:t>
                      </a:r>
                      <a:endParaRPr b="0" lang="hr-HR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hr-H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2520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JEDNOSTAVNA REČENICA</a:t>
                      </a:r>
                      <a:endParaRPr b="0" lang="hr-HR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hr-H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2520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PITANJE</a:t>
                      </a:r>
                      <a:endParaRPr b="0" lang="hr-H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25200">
                      <a:solidFill>
                        <a:srgbClr val="4472c4"/>
                      </a:solidFill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SLUŽBA U REČENICI</a:t>
                      </a:r>
                      <a:endParaRPr b="0" lang="hr-HR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hr-HR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25200">
                      <a:solidFill>
                        <a:srgbClr val="4472c4"/>
                      </a:solidFill>
                    </a:lnB>
                    <a:noFill/>
                  </a:tcPr>
                </a:tc>
              </a:tr>
              <a:tr h="3708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16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Ne postoji namirnica </a:t>
                      </a:r>
                      <a:r>
                        <a:rPr b="1" lang="hr-HR" sz="16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koja može sve zamijeniti.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4472c4">
                        <a:alpha val="2000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hr-HR" sz="16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Ne postoji </a:t>
                      </a:r>
                      <a:r>
                        <a:rPr b="1" lang="hr-HR" sz="16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savršena </a:t>
                      </a:r>
                      <a:r>
                        <a:rPr b="0" lang="hr-HR" sz="16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namirnica.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4472c4">
                        <a:alpha val="2000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hr-HR" sz="16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KAKVA</a:t>
                      </a:r>
                      <a:r>
                        <a:rPr b="0" lang="hr-HR" sz="16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 namirnica ne postoji?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4472c4">
                        <a:alpha val="20000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hr-HR" sz="16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atribut</a:t>
                      </a:r>
                      <a:endParaRPr b="0" lang="hr-HR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4472c4"/>
                      </a:solidFill>
                    </a:lnL>
                    <a:lnR w="12240">
                      <a:solidFill>
                        <a:srgbClr val="4472c4"/>
                      </a:solidFill>
                    </a:lnR>
                    <a:lnT w="12240">
                      <a:solidFill>
                        <a:srgbClr val="4472c4"/>
                      </a:solidFill>
                    </a:lnT>
                    <a:lnB w="12240">
                      <a:solidFill>
                        <a:srgbClr val="4472c4"/>
                      </a:solidFill>
                    </a:lnB>
                    <a:solidFill>
                      <a:srgbClr val="4472c4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28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485440" y="6154560"/>
            <a:ext cx="487080" cy="487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advTm="41000" p14:dur="700">
        <p:fade/>
      </p:transition>
    </mc:Choice>
    <mc:Fallback>
      <p:transition spd="med" advTm="41000">
        <p:fade/>
      </p:transition>
    </mc:Fallback>
  </mc:AlternateContent>
  <p:timing>
    <p:tnLst>
      <p:par>
        <p:cTn id="169" dur="indefinite" restart="never" nodeType="tmRoot">
          <p:childTnLst>
            <p:seq>
              <p:cTn id="170" dur="indefinite" nodeType="mainSeq"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74" dur="1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Prezentacija za dane otvorenih vrata za roditelje učenika</Template>
  <TotalTime>2998</TotalTime>
  <Application>LibreOffice/6.2.5.2$Windows_X86_64 LibreOffice_project/1ec314fa52f458adc18c4f025c545a4e8b22c159</Application>
  <Words>712</Words>
  <Paragraphs>132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2020-03-17T15:32:50Z</dcterms:created>
  <dc:creator>Korisnik</dc:creator>
  <dc:description/>
  <dc:language>hr-HR</dc:language>
  <cp:lastModifiedBy/>
  <dcterms:modified xsi:type="dcterms:W3CDTF">2020-03-20T08:54:17Z</dcterms:modified>
  <cp:revision>48</cp:revision>
  <dc:subject/>
  <dc:title>Čitam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Applications">
    <vt:lpwstr/>
  </property>
  <property fmtid="{D5CDD505-2E9C-101B-9397-08002B2CF9AE}" pid="4" name="CampaignTags">
    <vt:lpwstr/>
  </property>
  <property fmtid="{D5CDD505-2E9C-101B-9397-08002B2CF9AE}" pid="5" name="CategoryTags">
    <vt:lpwstr/>
  </property>
  <property fmtid="{D5CDD505-2E9C-101B-9397-08002B2CF9AE}" pid="6" name="ContentTypeId">
    <vt:lpwstr>0x010100AA3F7D94069FF64A86F7DFF56D60E3BE</vt:lpwstr>
  </property>
  <property fmtid="{D5CDD505-2E9C-101B-9397-08002B2CF9AE}" pid="7" name="FeatureTags">
    <vt:lpwstr/>
  </property>
  <property fmtid="{D5CDD505-2E9C-101B-9397-08002B2CF9AE}" pid="8" name="HiddenCategoryTags">
    <vt:lpwstr/>
  </property>
  <property fmtid="{D5CDD505-2E9C-101B-9397-08002B2CF9AE}" pid="9" name="HiddenSlides">
    <vt:i4>0</vt:i4>
  </property>
  <property fmtid="{D5CDD505-2E9C-101B-9397-08002B2CF9AE}" pid="10" name="HyperlinksChanged">
    <vt:bool>0</vt:bool>
  </property>
  <property fmtid="{D5CDD505-2E9C-101B-9397-08002B2CF9AE}" pid="11" name="InternalTags">
    <vt:lpwstr/>
  </property>
  <property fmtid="{D5CDD505-2E9C-101B-9397-08002B2CF9AE}" pid="12" name="LinksUpToDate">
    <vt:bool>0</vt:bool>
  </property>
  <property fmtid="{D5CDD505-2E9C-101B-9397-08002B2CF9AE}" pid="13" name="LocalizationTags">
    <vt:lpwstr/>
  </property>
  <property fmtid="{D5CDD505-2E9C-101B-9397-08002B2CF9AE}" pid="14" name="MMClips">
    <vt:i4>14</vt:i4>
  </property>
  <property fmtid="{D5CDD505-2E9C-101B-9397-08002B2CF9AE}" pid="15" name="Notes">
    <vt:i4>10</vt:i4>
  </property>
  <property fmtid="{D5CDD505-2E9C-101B-9397-08002B2CF9AE}" pid="16" name="Order">
    <vt:i4>74062800</vt:i4>
  </property>
  <property fmtid="{D5CDD505-2E9C-101B-9397-08002B2CF9AE}" pid="17" name="PresentationFormat">
    <vt:lpwstr>Prilagođeno</vt:lpwstr>
  </property>
  <property fmtid="{D5CDD505-2E9C-101B-9397-08002B2CF9AE}" pid="18" name="ScaleCrop">
    <vt:bool>0</vt:bool>
  </property>
  <property fmtid="{D5CDD505-2E9C-101B-9397-08002B2CF9AE}" pid="19" name="ScenarioTags">
    <vt:lpwstr/>
  </property>
  <property fmtid="{D5CDD505-2E9C-101B-9397-08002B2CF9AE}" pid="20" name="ShareDoc">
    <vt:bool>0</vt:bool>
  </property>
  <property fmtid="{D5CDD505-2E9C-101B-9397-08002B2CF9AE}" pid="21" name="Slides">
    <vt:i4>14</vt:i4>
  </property>
</Properties>
</file>