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sldIdLst>
    <p:sldId id="298" r:id="rId5"/>
    <p:sldId id="300" r:id="rId6"/>
    <p:sldId id="301" r:id="rId7"/>
    <p:sldId id="302" r:id="rId8"/>
    <p:sldId id="303" r:id="rId9"/>
    <p:sldId id="304" r:id="rId10"/>
    <p:sldId id="305" r:id="rId11"/>
    <p:sldId id="30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89E8B6-2225-47DE-953E-43C0F2FF6D63}" v="43" dt="2020-04-27T15:18:13.9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19" autoAdjust="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xmlns="" id="{0AF4F2BA-3C03-4E2C-8ABC-0949B61B3C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Kako je europski kolonijalizam uništio ogromne dijelove svijeta ...">
            <a:extLst>
              <a:ext uri="{FF2B5EF4-FFF2-40B4-BE49-F238E27FC236}">
                <a16:creationId xmlns:a16="http://schemas.microsoft.com/office/drawing/2014/main" xmlns="" id="{0DF2B28A-3E40-4DE6-873A-CF0EF1CCA6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446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Položaj robova 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xmlns="" id="{A07787ED-5EDC-4C54-AD87-55B60D0FE3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Rectangle 193">
            <a:extLst>
              <a:ext uri="{FF2B5EF4-FFF2-40B4-BE49-F238E27FC236}">
                <a16:creationId xmlns:a16="http://schemas.microsoft.com/office/drawing/2014/main" xmlns="" id="{B40A8CA7-7D5A-43B0-A1A0-B558ECA9E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E844E128-FF69-4E9F-8327-6B504B3C5A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Dolazak rodova </a:t>
            </a:r>
            <a:endParaRPr lang="en-US" sz="4000" dirty="0">
              <a:solidFill>
                <a:srgbClr val="FFFFFF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055CEADF-09EA-423C-8C45-F94AF44D5A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7184D68-C1A9-4EAD-A0B7-4409E514F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718983" cy="39402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rgbClr val="FFFFFF"/>
                </a:solidFill>
              </a:rPr>
              <a:t>Prvi brod sa robovima u Virginiu stiže 1619. godine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rgbClr val="FFFFFF"/>
                </a:solidFill>
              </a:rPr>
              <a:t> Najveći broj robova iz Afrike u SAD nasilno je doveden tijekom 17. i 18. stoljeća.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rgbClr val="FFFFFF"/>
                </a:solidFill>
              </a:rPr>
              <a:t>Za radnu snagu uglavnom su traženi muškarci jer se smatralo da su izdržljiviji i kvalitetniji radnici.</a:t>
            </a:r>
          </a:p>
          <a:p>
            <a:endParaRPr lang="hr-HR" sz="1800" dirty="0">
              <a:solidFill>
                <a:srgbClr val="FFFFFF"/>
              </a:solidFill>
            </a:endParaRPr>
          </a:p>
        </p:txBody>
      </p:sp>
      <p:pic>
        <p:nvPicPr>
          <p:cNvPr id="2050" name="Picture 2" descr="Љетопис: Ропство | Православна Митрополија црногорско-приморска ...">
            <a:extLst>
              <a:ext uri="{FF2B5EF4-FFF2-40B4-BE49-F238E27FC236}">
                <a16:creationId xmlns:a16="http://schemas.microsoft.com/office/drawing/2014/main" xmlns="" id="{67DCE9C3-890C-47DC-A21C-2FC7B45E57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95" r="21880"/>
          <a:stretch/>
        </p:blipFill>
        <p:spPr bwMode="auto">
          <a:xfrm>
            <a:off x="4654296" y="10"/>
            <a:ext cx="753770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3514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E844E128-FF69-4E9F-8327-6B504B3C5A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ED7FD3-F56F-4ABE-9CA6-F19D3AC6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686" y="413397"/>
            <a:ext cx="3448259" cy="1666501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Život robova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xmlns="" id="{055CEADF-09EA-423C-8C45-F94AF44D5A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141299-C2B2-4D7F-BC47-F8CC88F62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747558" cy="388314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FFFFFF"/>
                </a:solidFill>
              </a:rPr>
              <a:t> </a:t>
            </a:r>
            <a:r>
              <a:rPr lang="hr-HR" sz="1800" dirty="0">
                <a:solidFill>
                  <a:srgbClr val="FFFFFF"/>
                </a:solidFill>
              </a:rPr>
              <a:t>U drugoj polovici 18. stoljeća povećava se broj žena robova, sve češće se dopušta zasnivanje obitelji između robova.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rgbClr val="FFFFFF"/>
                </a:solidFill>
              </a:rPr>
              <a:t>Kao neslobodni ljudi oni su: ustajali, radili, jeli, odmarali se, zabavljali se i spavali kada im je to bilo rečeno.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rgbClr val="FFFFFF"/>
                </a:solidFill>
              </a:rPr>
              <a:t>Obitelji su robovima bile kao utočišta iako su i dalje bili neslobodni ljudi.</a:t>
            </a:r>
          </a:p>
        </p:txBody>
      </p:sp>
      <p:pic>
        <p:nvPicPr>
          <p:cNvPr id="3074" name="Picture 2" descr="Velika carstva i trgovina robljem ostavili trag na našem genomu">
            <a:extLst>
              <a:ext uri="{FF2B5EF4-FFF2-40B4-BE49-F238E27FC236}">
                <a16:creationId xmlns:a16="http://schemas.microsoft.com/office/drawing/2014/main" xmlns="" id="{F14589B0-487A-4665-8BB5-6A33F9E3E6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00" r="18478" b="-1"/>
          <a:stretch/>
        </p:blipFill>
        <p:spPr bwMode="auto">
          <a:xfrm>
            <a:off x="4654296" y="10"/>
            <a:ext cx="753770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6409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E844E128-FF69-4E9F-8327-6B504B3C5A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3E27D1-2FB5-4E30-A507-6059A1B8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4499081" cy="1666501"/>
          </a:xfrm>
        </p:spPr>
        <p:txBody>
          <a:bodyPr>
            <a:normAutofit/>
          </a:bodyPr>
          <a:lstStyle/>
          <a:p>
            <a:r>
              <a:rPr lang="hr-HR" sz="3700" dirty="0">
                <a:solidFill>
                  <a:schemeClr val="tx1"/>
                </a:solidFill>
              </a:rPr>
              <a:t>Ponašanje prema robovima 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xmlns="" id="{055CEADF-09EA-423C-8C45-F94AF44D5A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23686" y="2353592"/>
            <a:ext cx="28346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12A09E-0AC9-4FFD-B9F4-A3DD04653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938058" cy="406573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chemeClr val="tx1"/>
                </a:solidFill>
              </a:rPr>
              <a:t>Robovlasnici su mislili da se robovi ne mogu brinuti sami za sebe. Da im je potrebno njihovo usmjeravanje.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chemeClr val="tx1"/>
                </a:solidFill>
              </a:rPr>
              <a:t>Stroga disciplina i okrutno kažnjavanje je bilo za njihovo ,,dobro’’ iako robovi imaju obitelji vlasnik i dalje može raspolagati njihovim životima i životima njihove djece.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chemeClr val="tx1"/>
                </a:solidFill>
              </a:rPr>
              <a:t>Česta su bila nasilna izdvajanja iz obitelji zbog prodaje nekog od članova.</a:t>
            </a:r>
          </a:p>
        </p:txBody>
      </p:sp>
      <p:pic>
        <p:nvPicPr>
          <p:cNvPr id="4100" name="Picture 4" descr="Skjavitù - Wikipedija">
            <a:extLst>
              <a:ext uri="{FF2B5EF4-FFF2-40B4-BE49-F238E27FC236}">
                <a16:creationId xmlns:a16="http://schemas.microsoft.com/office/drawing/2014/main" xmlns="" id="{6567BBDC-0590-4311-9A23-05D39E0BD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473404" y="1357577"/>
            <a:ext cx="2989141" cy="44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Ne možete zamisliti koliko SAD duguje ropstvu | Express">
            <a:extLst>
              <a:ext uri="{FF2B5EF4-FFF2-40B4-BE49-F238E27FC236}">
                <a16:creationId xmlns:a16="http://schemas.microsoft.com/office/drawing/2014/main" xmlns="" id="{476DB826-DC6A-4BCF-BF77-5EFC96E23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65" r="-1" b="-1"/>
          <a:stretch/>
        </p:blipFill>
        <p:spPr bwMode="auto">
          <a:xfrm>
            <a:off x="9248398" y="163594"/>
            <a:ext cx="2591208" cy="387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AN SJEĆANJA NA TRGOVINU ROBLJEM | ROMI.HR">
            <a:extLst>
              <a:ext uri="{FF2B5EF4-FFF2-40B4-BE49-F238E27FC236}">
                <a16:creationId xmlns:a16="http://schemas.microsoft.com/office/drawing/2014/main" xmlns="" id="{8E2C309C-2902-468C-9EFC-EA18B93E5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18008" y="4371975"/>
            <a:ext cx="3051989" cy="235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1364DEF-BD68-4304-984B-91F8A6871DB4}"/>
              </a:ext>
            </a:extLst>
          </p:cNvPr>
          <p:cNvSpPr txBox="1"/>
          <p:nvPr/>
        </p:nvSpPr>
        <p:spPr>
          <a:xfrm>
            <a:off x="9424595" y="130104"/>
            <a:ext cx="259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Leđa </a:t>
            </a:r>
            <a:r>
              <a:rPr lang="hr-HR" dirty="0" err="1">
                <a:solidFill>
                  <a:schemeClr val="bg1"/>
                </a:solidFill>
              </a:rPr>
              <a:t>izbičevanog</a:t>
            </a:r>
            <a:r>
              <a:rPr lang="hr-HR" dirty="0">
                <a:solidFill>
                  <a:schemeClr val="bg1"/>
                </a:solidFill>
              </a:rPr>
              <a:t> roba </a:t>
            </a:r>
          </a:p>
        </p:txBody>
      </p:sp>
    </p:spTree>
    <p:extLst>
      <p:ext uri="{BB962C8B-B14F-4D97-AF65-F5344CB8AC3E}">
        <p14:creationId xmlns:p14="http://schemas.microsoft.com/office/powerpoint/2010/main" xmlns="" val="2105644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xmlns="" id="{E844E128-FF69-4E9F-8327-6B504B3C5A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6BCD8B-67F4-4CCA-AC1B-65E63EB42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hr-HR" sz="3700">
                <a:solidFill>
                  <a:srgbClr val="FFFFFF"/>
                </a:solidFill>
              </a:rPr>
              <a:t>Zabrana trgovine robovima 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xmlns="" id="{055CEADF-09EA-423C-8C45-F94AF44D5A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794C85-2B24-4463-A925-8B4ECA67B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rgbClr val="FFFFFF"/>
                </a:solidFill>
              </a:rPr>
              <a:t>Zahvaljujući visokom prirodnom priraštaju, njihov je broj nastavio ubrzano rasti i nakon zabrane trgovine robljem 1808. godine. Tako se broj robova u pola stoljeća nakon te zabrane gotovo učetverostručio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rgbClr val="FFFFFF"/>
                </a:solidFill>
              </a:rPr>
              <a:t>Ropstvo i dalje postoji u nekim dijelovima </a:t>
            </a:r>
            <a:r>
              <a:rPr lang="hr-HR" sz="1800" dirty="0" err="1">
                <a:solidFill>
                  <a:srgbClr val="FFFFFF"/>
                </a:solidFill>
              </a:rPr>
              <a:t>subsaharske</a:t>
            </a:r>
            <a:r>
              <a:rPr lang="hr-HR" sz="1800" dirty="0">
                <a:solidFill>
                  <a:srgbClr val="FFFFFF"/>
                </a:solidFill>
              </a:rPr>
              <a:t> Afrike</a:t>
            </a:r>
          </a:p>
        </p:txBody>
      </p:sp>
      <p:pic>
        <p:nvPicPr>
          <p:cNvPr id="2052" name="Picture 4" descr="Afrika: &quot;Wir brauchen einen afrikanischen Frühling&quot; | ZEIT ONLINE">
            <a:extLst>
              <a:ext uri="{FF2B5EF4-FFF2-40B4-BE49-F238E27FC236}">
                <a16:creationId xmlns:a16="http://schemas.microsoft.com/office/drawing/2014/main" xmlns="" id="{316E6A27-CC34-499E-8E32-B341A5F26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62" r="1" b="8263"/>
          <a:stretch/>
        </p:blipFill>
        <p:spPr bwMode="auto">
          <a:xfrm>
            <a:off x="4654296" y="10"/>
            <a:ext cx="753770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0162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E844E128-FF69-4E9F-8327-6B504B3C5A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212B3E-D1F0-4953-93D1-8E0057B08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Crnačko stanovništvo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055CEADF-09EA-423C-8C45-F94AF44D5A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76D815-8C51-4032-83C6-F954482D5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284" y="2434160"/>
            <a:ext cx="3824623" cy="37949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rgbClr val="FFFFFF"/>
                </a:solidFill>
              </a:rPr>
              <a:t>Crnačkom stanovništvu onemogućeno je obrazovanje. U južnim državama poučavanje crnačke djece čitanju i pisanju bilo je zakonom zabranjeno.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rgbClr val="FFFFFF"/>
                </a:solidFill>
              </a:rPr>
              <a:t>Ako bi im omogućili obrazovanje to znači da bi odustali od tvrdnje o njihovoj rasnoj informiranosti na kojoj se temeljilo ropstvo a sa druge strane mogli bi se ,,naoružati’’ za borbu za slobodu.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rgbClr val="FFFFFF"/>
                </a:solidFill>
              </a:rPr>
              <a:t>Škole za crnačku djecu nisu postojale do polovice 19.stoljeća iako je ropstvo bilo ukinuto još potkraj 18.stoljeća.</a:t>
            </a:r>
          </a:p>
        </p:txBody>
      </p:sp>
      <p:pic>
        <p:nvPicPr>
          <p:cNvPr id="3074" name="Picture 2" descr="Osvajaju internet: Pogledajte kako djeca u afričkom sirotištu ...">
            <a:extLst>
              <a:ext uri="{FF2B5EF4-FFF2-40B4-BE49-F238E27FC236}">
                <a16:creationId xmlns:a16="http://schemas.microsoft.com/office/drawing/2014/main" xmlns="" id="{FDF94358-6089-4DE9-935A-ADE6EDBFB4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19" r="18207" b="-1"/>
          <a:stretch/>
        </p:blipFill>
        <p:spPr bwMode="auto">
          <a:xfrm>
            <a:off x="4654296" y="10"/>
            <a:ext cx="753770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3675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E844E128-FF69-4E9F-8327-6B504B3C5A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DD3424-4145-4F59-878C-03D369104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Zanimljivost 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055CEADF-09EA-423C-8C45-F94AF44D5A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DAF687-5F5A-4430-B710-532D78617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87535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FFFFFF"/>
                </a:solidFill>
              </a:rPr>
              <a:t>Ako ste se ikada zapitali zbog čega se dan kada su velika sniženja u svim trgovinama zove baš ‘’crni petak’’ i zašto je baš petak dan kada se to organizira, evo vam odgovora.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FFFFFF"/>
                </a:solidFill>
              </a:rPr>
              <a:t>Afrički robovi su bili na prodaji petkom na javnim trgovinama, po vrlo jeftinim cijenama.    </a:t>
            </a:r>
          </a:p>
        </p:txBody>
      </p:sp>
      <p:pic>
        <p:nvPicPr>
          <p:cNvPr id="4100" name="Picture 4" descr="Black Friday in 1904 is not different today – Decolonise Africa">
            <a:extLst>
              <a:ext uri="{FF2B5EF4-FFF2-40B4-BE49-F238E27FC236}">
                <a16:creationId xmlns:a16="http://schemas.microsoft.com/office/drawing/2014/main" xmlns="" id="{62624288-96F2-4112-BAFA-0E0D10CCD3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33" r="-1" b="6498"/>
          <a:stretch/>
        </p:blipFill>
        <p:spPr bwMode="auto">
          <a:xfrm>
            <a:off x="4654296" y="10"/>
            <a:ext cx="753770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E8A860-DB93-4BEC-83DB-1972DF8C8562}"/>
              </a:ext>
            </a:extLst>
          </p:cNvPr>
          <p:cNvSpPr txBox="1"/>
          <p:nvPr/>
        </p:nvSpPr>
        <p:spPr>
          <a:xfrm>
            <a:off x="5621914" y="0"/>
            <a:ext cx="62481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Black </a:t>
            </a:r>
            <a:r>
              <a:rPr lang="hr-HR" sz="4400" dirty="0" err="1">
                <a:solidFill>
                  <a:schemeClr val="bg1"/>
                </a:solidFill>
              </a:rPr>
              <a:t>Friday</a:t>
            </a:r>
            <a:r>
              <a:rPr lang="hr-HR" sz="4400" dirty="0">
                <a:solidFill>
                  <a:schemeClr val="bg1"/>
                </a:solidFill>
              </a:rPr>
              <a:t> 1904.godine</a:t>
            </a:r>
          </a:p>
        </p:txBody>
      </p:sp>
    </p:spTree>
    <p:extLst>
      <p:ext uri="{BB962C8B-B14F-4D97-AF65-F5344CB8AC3E}">
        <p14:creationId xmlns:p14="http://schemas.microsoft.com/office/powerpoint/2010/main" xmlns="" val="1156144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9" name="Rectangle 85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140" name="Straight Connector 87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 descr="Suvremeno ropstvo: U svijetu i danas ima oko 35 milijuna robova ...">
            <a:extLst>
              <a:ext uri="{FF2B5EF4-FFF2-40B4-BE49-F238E27FC236}">
                <a16:creationId xmlns:a16="http://schemas.microsoft.com/office/drawing/2014/main" xmlns="" id="{DF999B1B-A41B-4561-B5F2-ADB2488AB4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108" b="7366"/>
          <a:stretch/>
        </p:blipFill>
        <p:spPr bwMode="auto">
          <a:xfrm>
            <a:off x="-32" y="10"/>
            <a:ext cx="12192031" cy="491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41" name="Rectangle 89">
            <a:extLst>
              <a:ext uri="{FF2B5EF4-FFF2-40B4-BE49-F238E27FC236}">
                <a16:creationId xmlns:a16="http://schemas.microsoft.com/office/drawing/2014/main" xmlns="" id="{0B4FB531-34DA-4777-9BD5-5B885DC38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07" y="4915076"/>
            <a:ext cx="12188952" cy="19429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6CC21B-CEF5-4219-BDB7-CF1A6DA6F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5120639"/>
            <a:ext cx="7137263" cy="12801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>
                <a:solidFill>
                  <a:srgbClr val="FFFFFF"/>
                </a:solidFill>
              </a:rPr>
              <a:t> 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AAE985-6ED9-4718-B2D2-797575C53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9580" y="5120639"/>
            <a:ext cx="3073745" cy="12801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500" cap="all" spc="200">
                <a:solidFill>
                  <a:srgbClr val="FFFFFF"/>
                </a:solidFill>
              </a:rPr>
              <a:t>Ana Klaić 7.c</a:t>
            </a:r>
            <a:endParaRPr lang="en-US" sz="1500" cap="all" spc="200" dirty="0">
              <a:solidFill>
                <a:srgbClr val="FFFFFF"/>
              </a:solidFill>
            </a:endParaRPr>
          </a:p>
        </p:txBody>
      </p:sp>
      <p:cxnSp>
        <p:nvCxnSpPr>
          <p:cNvPr id="5142" name="Straight Connector 91">
            <a:extLst>
              <a:ext uri="{FF2B5EF4-FFF2-40B4-BE49-F238E27FC236}">
                <a16:creationId xmlns:a16="http://schemas.microsoft.com/office/drawing/2014/main" xmlns="" id="{D5B557D3-D7B4-404B-84A1-9BD182BE5B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85376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05FF5B596936429CAF3693F3B8F128" ma:contentTypeVersion="5" ma:contentTypeDescription="Stvaranje novog dokumenta." ma:contentTypeScope="" ma:versionID="fad96e88bccf350cdaa74465673809e6">
  <xsd:schema xmlns:xsd="http://www.w3.org/2001/XMLSchema" xmlns:xs="http://www.w3.org/2001/XMLSchema" xmlns:p="http://schemas.microsoft.com/office/2006/metadata/properties" xmlns:ns3="c8c8d28e-def7-49d3-8e74-5fa738307073" xmlns:ns4="44ffc1f9-6066-4842-9cf5-d94039fe1ec0" targetNamespace="http://schemas.microsoft.com/office/2006/metadata/properties" ma:root="true" ma:fieldsID="6d01df56feabbf943c8c354951009bb8" ns3:_="" ns4:_="">
    <xsd:import namespace="c8c8d28e-def7-49d3-8e74-5fa738307073"/>
    <xsd:import namespace="44ffc1f9-6066-4842-9cf5-d94039fe1ec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8d28e-def7-49d3-8e74-5fa7383070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ffc1f9-6066-4842-9cf5-d94039fe1ec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Raspršivanje savjeta za zajedničko korištenj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36984A5-CF8C-48BD-A279-BFF9BAAABF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c8d28e-def7-49d3-8e74-5fa738307073"/>
    <ds:schemaRef ds:uri="44ffc1f9-6066-4842-9cf5-d94039fe1e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Microsoft Office PowerPoint</Application>
  <PresentationFormat>Custom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1_RetrospectVTI</vt:lpstr>
      <vt:lpstr>Položaj robova </vt:lpstr>
      <vt:lpstr>Dolazak rodova </vt:lpstr>
      <vt:lpstr>Život robova</vt:lpstr>
      <vt:lpstr>Ponašanje prema robovima </vt:lpstr>
      <vt:lpstr>Zabrana trgovine robovima </vt:lpstr>
      <vt:lpstr>Crnačko stanovništvo</vt:lpstr>
      <vt:lpstr>Zanimljivost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2020-04-27T15:18:31Z</dcterms:created>
  <dcterms:modified xsi:type="dcterms:W3CDTF">2020-05-04T07:46:02Z</dcterms:modified>
</cp:coreProperties>
</file>