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64" r:id="rId4"/>
    <p:sldId id="259" r:id="rId5"/>
    <p:sldId id="257" r:id="rId6"/>
    <p:sldId id="262" r:id="rId7"/>
    <p:sldId id="263" r:id="rId8"/>
    <p:sldId id="258" r:id="rId9"/>
    <p:sldId id="25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4A05"/>
    <a:srgbClr val="FF9900"/>
    <a:srgbClr val="FFCC00"/>
    <a:srgbClr val="F33A0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1210-3E74-4555-A99A-1C2833BE8028}" type="datetimeFigureOut">
              <a:rPr lang="en-GB" smtClean="0"/>
              <a:pPr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8EA5-C46C-4A44-8484-F563B57773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66135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1210-3E74-4555-A99A-1C2833BE8028}" type="datetimeFigureOut">
              <a:rPr lang="en-GB" smtClean="0"/>
              <a:pPr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8EA5-C46C-4A44-8484-F563B57773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6318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1210-3E74-4555-A99A-1C2833BE8028}" type="datetimeFigureOut">
              <a:rPr lang="en-GB" smtClean="0"/>
              <a:pPr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8EA5-C46C-4A44-8484-F563B57773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3338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1210-3E74-4555-A99A-1C2833BE8028}" type="datetimeFigureOut">
              <a:rPr lang="en-GB" smtClean="0"/>
              <a:pPr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8EA5-C46C-4A44-8484-F563B57773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4664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1210-3E74-4555-A99A-1C2833BE8028}" type="datetimeFigureOut">
              <a:rPr lang="en-GB" smtClean="0"/>
              <a:pPr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8EA5-C46C-4A44-8484-F563B57773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3453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1210-3E74-4555-A99A-1C2833BE8028}" type="datetimeFigureOut">
              <a:rPr lang="en-GB" smtClean="0"/>
              <a:pPr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8EA5-C46C-4A44-8484-F563B57773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0304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1210-3E74-4555-A99A-1C2833BE8028}" type="datetimeFigureOut">
              <a:rPr lang="en-GB" smtClean="0"/>
              <a:pPr/>
              <a:t>04/05/2020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8EA5-C46C-4A44-8484-F563B57773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9296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1210-3E74-4555-A99A-1C2833BE8028}" type="datetimeFigureOut">
              <a:rPr lang="en-GB" smtClean="0"/>
              <a:pPr/>
              <a:t>04/05/2020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8EA5-C46C-4A44-8484-F563B57773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67763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1210-3E74-4555-A99A-1C2833BE8028}" type="datetimeFigureOut">
              <a:rPr lang="en-GB" smtClean="0"/>
              <a:pPr/>
              <a:t>04/05/2020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8EA5-C46C-4A44-8484-F563B57773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23591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1210-3E74-4555-A99A-1C2833BE8028}" type="datetimeFigureOut">
              <a:rPr lang="en-GB" smtClean="0"/>
              <a:pPr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8EA5-C46C-4A44-8484-F563B57773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2089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1210-3E74-4555-A99A-1C2833BE8028}" type="datetimeFigureOut">
              <a:rPr lang="en-GB" smtClean="0"/>
              <a:pPr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8EA5-C46C-4A44-8484-F563B57773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2141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31210-3E74-4555-A99A-1C2833BE8028}" type="datetimeFigureOut">
              <a:rPr lang="en-GB" smtClean="0"/>
              <a:pPr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58EA5-C46C-4A44-8484-F563B57773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7215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4A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7" y="1412776"/>
            <a:ext cx="6804248" cy="1008112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r-HR" sz="36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Henry</a:t>
            </a:r>
            <a:r>
              <a:rPr lang="hr-HR" sz="36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Morton</a:t>
            </a:r>
            <a:r>
              <a:rPr lang="hr-HR" sz="36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Stanley</a:t>
            </a:r>
            <a:endParaRPr lang="en-GB" sz="36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6839" y="1412776"/>
            <a:ext cx="2195736" cy="1008112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26" name="Picture 2" descr="https://media2.picsearch.com/is?aebfNgf3LGXMSHCKmJ6QhjCoLBvaMTeYdri34rYp190&amp;height=2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5908" y="2996952"/>
            <a:ext cx="2354204" cy="324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516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4A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20688"/>
            <a:ext cx="6804248" cy="1008112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Tko je </a:t>
            </a:r>
            <a:r>
              <a:rPr lang="hr-HR" sz="28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Henry</a:t>
            </a:r>
            <a:r>
              <a:rPr lang="hr-HR" sz="2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hr-HR" sz="28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Morton</a:t>
            </a:r>
            <a:r>
              <a:rPr lang="hr-HR" sz="2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Stanley ?</a:t>
            </a:r>
            <a:endParaRPr lang="en-GB" sz="28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8264" y="620688"/>
            <a:ext cx="2195736" cy="1008112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-38178" y="1916832"/>
            <a:ext cx="891942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000" dirty="0" err="1" smtClean="0">
                <a:solidFill>
                  <a:schemeClr val="bg1"/>
                </a:solidFill>
                <a:latin typeface="Trebuchet MS" pitchFamily="34" charset="0"/>
              </a:rPr>
              <a:t>Henry</a:t>
            </a:r>
            <a:r>
              <a:rPr lang="hr-HR" sz="20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hr-HR" sz="2000" dirty="0" err="1" smtClean="0">
                <a:solidFill>
                  <a:schemeClr val="bg1"/>
                </a:solidFill>
                <a:latin typeface="Trebuchet MS" pitchFamily="34" charset="0"/>
              </a:rPr>
              <a:t>Morton</a:t>
            </a:r>
            <a:r>
              <a:rPr lang="hr-HR" sz="2000" dirty="0" smtClean="0">
                <a:solidFill>
                  <a:schemeClr val="bg1"/>
                </a:solidFill>
                <a:latin typeface="Trebuchet MS" pitchFamily="34" charset="0"/>
              </a:rPr>
              <a:t> Stanley rođen je u </a:t>
            </a:r>
            <a:r>
              <a:rPr lang="hr-HR" sz="2000" dirty="0" err="1" smtClean="0">
                <a:solidFill>
                  <a:schemeClr val="bg1"/>
                </a:solidFill>
                <a:latin typeface="Trebuchet MS" pitchFamily="34" charset="0"/>
              </a:rPr>
              <a:t>Wales</a:t>
            </a:r>
            <a:r>
              <a:rPr lang="hr-HR" sz="2000" dirty="0" smtClean="0">
                <a:solidFill>
                  <a:schemeClr val="bg1"/>
                </a:solidFill>
                <a:latin typeface="Trebuchet MS" pitchFamily="34" charset="0"/>
              </a:rPr>
              <a:t>-u 28.siječnja 1841 godine </a:t>
            </a:r>
          </a:p>
          <a:p>
            <a:r>
              <a:rPr lang="hr-HR" sz="2000" dirty="0" smtClean="0">
                <a:solidFill>
                  <a:schemeClr val="bg1"/>
                </a:solidFill>
                <a:latin typeface="Trebuchet MS" pitchFamily="34" charset="0"/>
              </a:rPr>
              <a:t>     kao </a:t>
            </a:r>
            <a:r>
              <a:rPr lang="hr-HR" sz="2000" dirty="0" err="1" smtClean="0">
                <a:solidFill>
                  <a:schemeClr val="bg1"/>
                </a:solidFill>
                <a:latin typeface="Trebuchet MS" pitchFamily="34" charset="0"/>
              </a:rPr>
              <a:t>John</a:t>
            </a:r>
            <a:r>
              <a:rPr lang="hr-HR" sz="20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hr-HR" sz="2000" dirty="0" err="1" smtClean="0">
                <a:solidFill>
                  <a:schemeClr val="bg1"/>
                </a:solidFill>
                <a:latin typeface="Trebuchet MS" pitchFamily="34" charset="0"/>
              </a:rPr>
              <a:t>Rounalds</a:t>
            </a:r>
            <a:r>
              <a:rPr lang="hr-HR" sz="2000" dirty="0" smtClean="0">
                <a:solidFill>
                  <a:schemeClr val="bg1"/>
                </a:solidFill>
                <a:latin typeface="Trebuchet MS" pitchFamily="34" charset="0"/>
              </a:rPr>
              <a:t>.</a:t>
            </a:r>
          </a:p>
          <a:p>
            <a:endParaRPr lang="hr-HR" sz="2000" dirty="0">
              <a:solidFill>
                <a:schemeClr val="bg1"/>
              </a:solidFill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bg1"/>
                </a:solidFill>
                <a:latin typeface="Trebuchet MS" pitchFamily="34" charset="0"/>
              </a:rPr>
              <a:t>Smješten je u dom zbog smrti njegova oca kada mu je bilo dvije godine i</a:t>
            </a:r>
          </a:p>
          <a:p>
            <a:r>
              <a:rPr lang="hr-HR" sz="20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hr-HR" sz="2000" dirty="0" smtClean="0">
                <a:solidFill>
                  <a:schemeClr val="bg1"/>
                </a:solidFill>
                <a:latin typeface="Trebuchet MS" pitchFamily="34" charset="0"/>
              </a:rPr>
              <a:t>    zbog nesposobnosti njegove 19-</a:t>
            </a:r>
            <a:r>
              <a:rPr lang="hr-HR" sz="2000" dirty="0" err="1" smtClean="0">
                <a:solidFill>
                  <a:schemeClr val="bg1"/>
                </a:solidFill>
                <a:latin typeface="Trebuchet MS" pitchFamily="34" charset="0"/>
              </a:rPr>
              <a:t>ogodišnje</a:t>
            </a:r>
            <a:r>
              <a:rPr lang="hr-HR" sz="2000" dirty="0" smtClean="0">
                <a:solidFill>
                  <a:schemeClr val="bg1"/>
                </a:solidFill>
                <a:latin typeface="Trebuchet MS" pitchFamily="34" charset="0"/>
              </a:rPr>
              <a:t> majke da se brine o njemu.</a:t>
            </a:r>
          </a:p>
          <a:p>
            <a:endParaRPr lang="hr-HR" sz="2000" dirty="0">
              <a:solidFill>
                <a:schemeClr val="bg1"/>
              </a:solidFill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bg1"/>
                </a:solidFill>
                <a:latin typeface="Trebuchet MS" pitchFamily="34" charset="0"/>
              </a:rPr>
              <a:t>Napustio je dom sa 15 godina te emigrirao u SAD s 18 godina.</a:t>
            </a:r>
          </a:p>
          <a:p>
            <a:pPr marL="342900" indent="-342900">
              <a:buFont typeface="Arial" pitchFamily="34" charset="0"/>
              <a:buChar char="•"/>
            </a:pPr>
            <a:endParaRPr lang="hr-HR" sz="2000" dirty="0">
              <a:solidFill>
                <a:schemeClr val="bg1"/>
              </a:solidFill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bg1"/>
                </a:solidFill>
                <a:latin typeface="Trebuchet MS" pitchFamily="34" charset="0"/>
              </a:rPr>
              <a:t>Radio je kod poslodavca Stanley-a čije je prezime kasnije preuzeo.</a:t>
            </a:r>
            <a:endParaRPr lang="en-GB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2050" name="Picture 2" descr="https://media1.picsearch.com/is?rjK6Ktryd-jM6IGRS5kR64AxLsJ8BYI_Na-7NCY-A9o&amp;height=3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965298"/>
            <a:ext cx="1177509" cy="171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edia5.picsearch.com/is?eMhO5hn5HhCfzjd-by0lfgxTNYZb78vK-NMuIUS9YVc&amp;height=2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65298"/>
            <a:ext cx="2448272" cy="171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anley logo png 2 » PNG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298833"/>
            <a:ext cx="2136990" cy="54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516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4A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20688"/>
            <a:ext cx="6804248" cy="1008112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Život prije postanka istraživača</a:t>
            </a:r>
            <a:endParaRPr lang="en-GB" sz="28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8264" y="620688"/>
            <a:ext cx="2195736" cy="1008112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8168" y="1844824"/>
            <a:ext cx="92204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bg1"/>
                </a:solidFill>
                <a:latin typeface="Trebuchet MS" pitchFamily="34" charset="0"/>
              </a:rPr>
              <a:t>Početkom građanskog rata, borio se na strani Konfederacije, no </a:t>
            </a:r>
          </a:p>
          <a:p>
            <a:r>
              <a:rPr lang="hr-HR" sz="20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hr-HR" sz="2000" dirty="0" smtClean="0">
                <a:solidFill>
                  <a:schemeClr val="bg1"/>
                </a:solidFill>
                <a:latin typeface="Trebuchet MS" pitchFamily="34" charset="0"/>
              </a:rPr>
              <a:t>   1862.godine, mijenja stranu  te radi u mornarici i vojsci Unije.</a:t>
            </a:r>
          </a:p>
          <a:p>
            <a:pPr marL="285750" indent="-285750">
              <a:buFont typeface="Arial" pitchFamily="34" charset="0"/>
              <a:buChar char="•"/>
            </a:pPr>
            <a:endParaRPr lang="hr-HR" sz="2000" dirty="0">
              <a:solidFill>
                <a:schemeClr val="bg1"/>
              </a:solidFill>
              <a:latin typeface="Trebuchet MS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bg1"/>
                </a:solidFill>
                <a:latin typeface="Trebuchet MS" pitchFamily="34" charset="0"/>
              </a:rPr>
              <a:t>U periodu od 1867. do 1871. godine radi za novine New York </a:t>
            </a:r>
            <a:r>
              <a:rPr lang="hr-HR" sz="2000" dirty="0" err="1" smtClean="0">
                <a:solidFill>
                  <a:schemeClr val="bg1"/>
                </a:solidFill>
                <a:latin typeface="Trebuchet MS" pitchFamily="34" charset="0"/>
              </a:rPr>
              <a:t>Herald</a:t>
            </a:r>
            <a:r>
              <a:rPr lang="hr-HR" sz="2000" dirty="0" smtClean="0">
                <a:solidFill>
                  <a:schemeClr val="bg1"/>
                </a:solidFill>
                <a:latin typeface="Trebuchet MS" pitchFamily="34" charset="0"/>
              </a:rPr>
              <a:t> gdje ga </a:t>
            </a:r>
          </a:p>
          <a:p>
            <a:r>
              <a:rPr lang="hr-HR" sz="20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hr-HR" sz="2000" dirty="0" smtClean="0">
                <a:solidFill>
                  <a:schemeClr val="bg1"/>
                </a:solidFill>
                <a:latin typeface="Trebuchet MS" pitchFamily="34" charset="0"/>
              </a:rPr>
              <a:t>   njegov šef šalje u Afriku da pronađe istraživača Davida Livingstone-a.</a:t>
            </a:r>
          </a:p>
          <a:p>
            <a:endParaRPr lang="hr-HR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3074" name="Picture 2" descr="Hand drawing set american civil war objects Vector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98671"/>
            <a:ext cx="27003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ew York Herald Tribune - Home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58093"/>
            <a:ext cx="2714357" cy="141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Africa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0" name="Picture 8" descr="Africa (orthographic projection)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5" y="4235609"/>
            <a:ext cx="2323301" cy="232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744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4A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35" y="764704"/>
            <a:ext cx="6804248" cy="1008112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Istraživačka putovanja</a:t>
            </a:r>
            <a:endParaRPr lang="en-GB" sz="28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4103" y="764704"/>
            <a:ext cx="2195736" cy="1008112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687" y="1988840"/>
            <a:ext cx="8640827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  <a:latin typeface="Trebuchet MS" pitchFamily="34" charset="0"/>
              </a:rPr>
              <a:t>U potrazi za </a:t>
            </a:r>
            <a:r>
              <a:rPr lang="hr-HR" dirty="0" err="1" smtClean="0">
                <a:solidFill>
                  <a:schemeClr val="bg1"/>
                </a:solidFill>
                <a:latin typeface="Trebuchet MS" pitchFamily="34" charset="0"/>
              </a:rPr>
              <a:t>Livingston</a:t>
            </a:r>
            <a:r>
              <a:rPr lang="hr-HR" dirty="0" smtClean="0">
                <a:solidFill>
                  <a:schemeClr val="bg1"/>
                </a:solidFill>
                <a:latin typeface="Trebuchet MS" pitchFamily="34" charset="0"/>
              </a:rPr>
              <a:t>-</a:t>
            </a:r>
            <a:r>
              <a:rPr lang="hr-HR" dirty="0" err="1" smtClean="0">
                <a:solidFill>
                  <a:schemeClr val="bg1"/>
                </a:solidFill>
                <a:latin typeface="Trebuchet MS" pitchFamily="34" charset="0"/>
              </a:rPr>
              <a:t>eom</a:t>
            </a:r>
            <a:r>
              <a:rPr lang="hr-HR" dirty="0" smtClean="0">
                <a:solidFill>
                  <a:schemeClr val="bg1"/>
                </a:solidFill>
                <a:latin typeface="Trebuchet MS" pitchFamily="34" charset="0"/>
              </a:rPr>
              <a:t> otišao je u ekspediciju u </a:t>
            </a:r>
            <a:r>
              <a:rPr lang="hr-HR" dirty="0" err="1" smtClean="0">
                <a:solidFill>
                  <a:schemeClr val="bg1"/>
                </a:solidFill>
                <a:latin typeface="Trebuchet MS" pitchFamily="34" charset="0"/>
              </a:rPr>
              <a:t>Zanzibar</a:t>
            </a:r>
            <a:r>
              <a:rPr lang="hr-HR" dirty="0" smtClean="0">
                <a:solidFill>
                  <a:schemeClr val="bg1"/>
                </a:solidFill>
                <a:latin typeface="Trebuchet MS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hr-HR" dirty="0">
              <a:solidFill>
                <a:schemeClr val="bg1"/>
              </a:solidFill>
              <a:latin typeface="Trebuchet MS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  <a:latin typeface="Trebuchet MS" pitchFamily="34" charset="0"/>
              </a:rPr>
              <a:t>Pronašao ga je kod jezera Tanganjika blizu Tanzanije1871. gdje izgovara svoje </a:t>
            </a:r>
          </a:p>
          <a:p>
            <a:r>
              <a:rPr lang="hr-HR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hr-HR" dirty="0" smtClean="0">
                <a:solidFill>
                  <a:schemeClr val="bg1"/>
                </a:solidFill>
                <a:latin typeface="Trebuchet MS" pitchFamily="34" charset="0"/>
              </a:rPr>
              <a:t>   poznate riječi  „ </a:t>
            </a:r>
            <a:r>
              <a:rPr lang="hr-HR" dirty="0" err="1" smtClean="0">
                <a:solidFill>
                  <a:schemeClr val="bg1"/>
                </a:solidFill>
                <a:latin typeface="Trebuchet MS" pitchFamily="34" charset="0"/>
              </a:rPr>
              <a:t>Dr.Livingston</a:t>
            </a:r>
            <a:r>
              <a:rPr lang="hr-HR" dirty="0" smtClean="0">
                <a:solidFill>
                  <a:schemeClr val="bg1"/>
                </a:solidFill>
                <a:latin typeface="Trebuchet MS" pitchFamily="34" charset="0"/>
              </a:rPr>
              <a:t> pretpostavljam.”</a:t>
            </a:r>
          </a:p>
          <a:p>
            <a:endParaRPr lang="hr-HR" sz="20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  <a:latin typeface="Trebuchet MS" pitchFamily="34" charset="0"/>
              </a:rPr>
              <a:t>Pronalaskom </a:t>
            </a:r>
            <a:r>
              <a:rPr lang="hr-HR" dirty="0" err="1" smtClean="0">
                <a:solidFill>
                  <a:schemeClr val="bg1"/>
                </a:solidFill>
                <a:latin typeface="Trebuchet MS" pitchFamily="34" charset="0"/>
              </a:rPr>
              <a:t>Dr.Livingstone</a:t>
            </a:r>
            <a:r>
              <a:rPr lang="hr-HR" dirty="0" smtClean="0">
                <a:solidFill>
                  <a:schemeClr val="bg1"/>
                </a:solidFill>
                <a:latin typeface="Trebuchet MS" pitchFamily="34" charset="0"/>
              </a:rPr>
              <a:t>-a započinje svoj istraživački život.</a:t>
            </a:r>
            <a:endParaRPr lang="en-GB" dirty="0"/>
          </a:p>
        </p:txBody>
      </p:sp>
      <p:pic>
        <p:nvPicPr>
          <p:cNvPr id="4098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89969"/>
            <a:ext cx="2664296" cy="275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media4.picsearch.com/is?n4lUiGtAQZicFmZ1zfZZGLVUcvdccjeCW2PsOEUDOqY&amp;height=2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01654"/>
            <a:ext cx="4194941" cy="259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643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4A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6" y="548680"/>
            <a:ext cx="6804248" cy="1008112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Istraživačka putovanja</a:t>
            </a:r>
            <a:endParaRPr lang="en-GB" sz="28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8264" y="548680"/>
            <a:ext cx="2195736" cy="1008112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700808"/>
            <a:ext cx="907799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  <a:latin typeface="Trebuchet MS" pitchFamily="34" charset="0"/>
              </a:rPr>
              <a:t>Stanley-ovo  najveće putovanje je bilo kada je slijedio rijeku Kongo iz </a:t>
            </a:r>
          </a:p>
          <a:p>
            <a:r>
              <a:rPr lang="hr-HR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hr-HR" dirty="0" smtClean="0">
                <a:solidFill>
                  <a:schemeClr val="bg1"/>
                </a:solidFill>
                <a:latin typeface="Trebuchet MS" pitchFamily="34" charset="0"/>
              </a:rPr>
              <a:t>   unutrašnjosti Afrike pa sve do obala Antarktika.</a:t>
            </a:r>
          </a:p>
          <a:p>
            <a:endParaRPr lang="hr-HR" dirty="0">
              <a:solidFill>
                <a:schemeClr val="bg1"/>
              </a:solidFill>
              <a:latin typeface="Trebuchet MS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  <a:latin typeface="Trebuchet MS" pitchFamily="34" charset="0"/>
              </a:rPr>
              <a:t>Putovanje je trajalo 999 dana te je zanimalo kralja Leopolda II.</a:t>
            </a:r>
          </a:p>
          <a:p>
            <a:pPr marL="285750" indent="-285750">
              <a:buFont typeface="Arial" pitchFamily="34" charset="0"/>
              <a:buChar char="•"/>
            </a:pPr>
            <a:endParaRPr lang="hr-HR" dirty="0">
              <a:solidFill>
                <a:schemeClr val="bg1"/>
              </a:solidFill>
              <a:latin typeface="Trebuchet MS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  <a:latin typeface="Trebuchet MS" pitchFamily="34" charset="0"/>
              </a:rPr>
              <a:t>Ubrzo Stanley </a:t>
            </a:r>
            <a:r>
              <a:rPr lang="hr-HR" dirty="0" err="1" smtClean="0">
                <a:solidFill>
                  <a:schemeClr val="bg1"/>
                </a:solidFill>
                <a:latin typeface="Trebuchet MS" pitchFamily="34" charset="0"/>
              </a:rPr>
              <a:t>počinnje</a:t>
            </a:r>
            <a:r>
              <a:rPr lang="hr-HR" dirty="0" smtClean="0">
                <a:solidFill>
                  <a:schemeClr val="bg1"/>
                </a:solidFill>
                <a:latin typeface="Trebuchet MS" pitchFamily="34" charset="0"/>
              </a:rPr>
              <a:t> raditi za belgijski imperij od 1879. do 1884. godine.</a:t>
            </a:r>
          </a:p>
          <a:p>
            <a:pPr marL="285750" indent="-285750">
              <a:buFont typeface="Arial" pitchFamily="34" charset="0"/>
              <a:buChar char="•"/>
            </a:pPr>
            <a:endParaRPr lang="hr-HR" dirty="0">
              <a:solidFill>
                <a:schemeClr val="bg1"/>
              </a:solidFill>
              <a:latin typeface="Trebuchet MS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  <a:latin typeface="Trebuchet MS" pitchFamily="34" charset="0"/>
              </a:rPr>
              <a:t>U tom razdoblju Stanley se vratio rasizmu te je uz Leopolda II. spalio 30 gradova</a:t>
            </a:r>
          </a:p>
          <a:p>
            <a:r>
              <a:rPr lang="hr-HR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hr-HR" dirty="0" smtClean="0">
                <a:solidFill>
                  <a:schemeClr val="bg1"/>
                </a:solidFill>
                <a:latin typeface="Trebuchet MS" pitchFamily="34" charset="0"/>
              </a:rPr>
              <a:t>    i 60 domorodačkih sela srednje Afrike zbog </a:t>
            </a:r>
            <a:r>
              <a:rPr lang="hr-HR" dirty="0" err="1" smtClean="0">
                <a:solidFill>
                  <a:schemeClr val="bg1"/>
                </a:solidFill>
                <a:latin typeface="Trebuchet MS" pitchFamily="34" charset="0"/>
              </a:rPr>
              <a:t>Leopoldove</a:t>
            </a:r>
            <a:r>
              <a:rPr lang="hr-HR" dirty="0" smtClean="0">
                <a:solidFill>
                  <a:schemeClr val="bg1"/>
                </a:solidFill>
                <a:latin typeface="Trebuchet MS" pitchFamily="34" charset="0"/>
              </a:rPr>
              <a:t> želje za ovlasti nad </a:t>
            </a:r>
          </a:p>
          <a:p>
            <a:r>
              <a:rPr lang="hr-HR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hr-HR" dirty="0" smtClean="0">
                <a:solidFill>
                  <a:schemeClr val="bg1"/>
                </a:solidFill>
                <a:latin typeface="Trebuchet MS" pitchFamily="34" charset="0"/>
              </a:rPr>
              <a:t>    Kongom.</a:t>
            </a:r>
          </a:p>
        </p:txBody>
      </p:sp>
      <p:pic>
        <p:nvPicPr>
          <p:cNvPr id="5122" name="Picture 2" descr="https://media3.picsearch.com/is?bZbI8lBFLddQeF6Fg6DI9CtjIS_htmvYaayfGz2G0hw&amp;height=2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41168"/>
            <a:ext cx="2583463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WSwor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850" y="4900366"/>
            <a:ext cx="2160828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Leopold II of Belgium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9314" y="4900366"/>
            <a:ext cx="1150730" cy="172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643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4A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20688"/>
            <a:ext cx="6804248" cy="1008112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Istraživačka putovanja</a:t>
            </a:r>
            <a:endParaRPr lang="en-GB" sz="28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8264" y="620688"/>
            <a:ext cx="2195736" cy="1008112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5349" y="1916832"/>
            <a:ext cx="893603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  <a:latin typeface="Trebuchet MS" pitchFamily="34" charset="0"/>
              </a:rPr>
              <a:t>Stanley je  1886. godine predvodio novu ekspediciju spašavanja Emin Paše,</a:t>
            </a:r>
          </a:p>
          <a:p>
            <a:r>
              <a:rPr lang="hr-HR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hr-HR" dirty="0" smtClean="0">
                <a:solidFill>
                  <a:schemeClr val="bg1"/>
                </a:solidFill>
                <a:latin typeface="Trebuchet MS" pitchFamily="34" charset="0"/>
              </a:rPr>
              <a:t>   guvernera </a:t>
            </a:r>
            <a:r>
              <a:rPr lang="hr-HR" dirty="0" err="1" smtClean="0">
                <a:solidFill>
                  <a:schemeClr val="bg1"/>
                </a:solidFill>
                <a:latin typeface="Trebuchet MS" pitchFamily="34" charset="0"/>
              </a:rPr>
              <a:t>Ekvadorije</a:t>
            </a:r>
            <a:r>
              <a:rPr lang="hr-HR" dirty="0" smtClean="0">
                <a:solidFill>
                  <a:schemeClr val="bg1"/>
                </a:solidFill>
                <a:latin typeface="Trebuchet MS" pitchFamily="34" charset="0"/>
              </a:rPr>
              <a:t> u Sudanu.</a:t>
            </a:r>
          </a:p>
          <a:p>
            <a:endParaRPr lang="hr-HR" dirty="0">
              <a:solidFill>
                <a:schemeClr val="bg1"/>
              </a:solidFill>
              <a:latin typeface="Trebuchet MS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  <a:latin typeface="Trebuchet MS" pitchFamily="34" charset="0"/>
              </a:rPr>
              <a:t>Nakon mnogih teškoća i izgubljenih života,Stanley i Emin su se sreli 1888.godine.</a:t>
            </a:r>
          </a:p>
          <a:p>
            <a:pPr marL="285750" indent="-285750">
              <a:buFont typeface="Arial" pitchFamily="34" charset="0"/>
              <a:buChar char="•"/>
            </a:pPr>
            <a:endParaRPr lang="hr-HR" dirty="0">
              <a:solidFill>
                <a:schemeClr val="bg1"/>
              </a:solidFill>
              <a:latin typeface="Trebuchet MS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  <a:latin typeface="Trebuchet MS" pitchFamily="34" charset="0"/>
              </a:rPr>
              <a:t>Zajedno su otkrili </a:t>
            </a:r>
            <a:r>
              <a:rPr lang="hr-HR" dirty="0" err="1" smtClean="0">
                <a:solidFill>
                  <a:schemeClr val="bg1"/>
                </a:solidFill>
                <a:latin typeface="Trebuchet MS" pitchFamily="34" charset="0"/>
              </a:rPr>
              <a:t>Eduardovo</a:t>
            </a:r>
            <a:r>
              <a:rPr lang="hr-HR" dirty="0" smtClean="0">
                <a:solidFill>
                  <a:schemeClr val="bg1"/>
                </a:solidFill>
                <a:latin typeface="Trebuchet MS" pitchFamily="34" charset="0"/>
              </a:rPr>
              <a:t> jezero te su ušli u </a:t>
            </a:r>
            <a:r>
              <a:rPr lang="hr-HR" dirty="0" err="1" smtClean="0">
                <a:solidFill>
                  <a:schemeClr val="bg1"/>
                </a:solidFill>
                <a:latin typeface="Trebuchet MS" pitchFamily="34" charset="0"/>
              </a:rPr>
              <a:t>Ituri</a:t>
            </a:r>
            <a:r>
              <a:rPr lang="hr-HR" dirty="0" smtClean="0">
                <a:solidFill>
                  <a:schemeClr val="bg1"/>
                </a:solidFill>
                <a:latin typeface="Trebuchet MS" pitchFamily="34" charset="0"/>
              </a:rPr>
              <a:t> šumu u Kongu.</a:t>
            </a:r>
          </a:p>
          <a:p>
            <a:pPr marL="285750" indent="-285750">
              <a:buFont typeface="Arial" pitchFamily="34" charset="0"/>
              <a:buChar char="•"/>
            </a:pPr>
            <a:endParaRPr lang="hr-HR" dirty="0">
              <a:solidFill>
                <a:schemeClr val="bg1"/>
              </a:solidFill>
              <a:latin typeface="Trebuchet MS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  <a:latin typeface="Trebuchet MS" pitchFamily="34" charset="0"/>
              </a:rPr>
              <a:t>Vratili su se 1890. godine, a po povratku Stanley se oženio </a:t>
            </a:r>
            <a:r>
              <a:rPr lang="hr-HR" dirty="0">
                <a:solidFill>
                  <a:schemeClr val="bg1"/>
                </a:solidFill>
                <a:latin typeface="Trebuchet MS" pitchFamily="34" charset="0"/>
              </a:rPr>
              <a:t>v</a:t>
            </a:r>
            <a:r>
              <a:rPr lang="hr-HR" dirty="0" smtClean="0">
                <a:solidFill>
                  <a:schemeClr val="bg1"/>
                </a:solidFill>
                <a:latin typeface="Trebuchet MS" pitchFamily="34" charset="0"/>
              </a:rPr>
              <a:t>elškom umjetnicom</a:t>
            </a:r>
          </a:p>
          <a:p>
            <a:r>
              <a:rPr lang="hr-HR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hr-HR" dirty="0" smtClean="0">
                <a:solidFill>
                  <a:schemeClr val="bg1"/>
                </a:solidFill>
                <a:latin typeface="Trebuchet MS" pitchFamily="34" charset="0"/>
              </a:rPr>
              <a:t>    </a:t>
            </a:r>
            <a:r>
              <a:rPr lang="hr-HR" dirty="0" err="1" smtClean="0">
                <a:solidFill>
                  <a:schemeClr val="bg1"/>
                </a:solidFill>
                <a:latin typeface="Trebuchet MS" pitchFamily="34" charset="0"/>
              </a:rPr>
              <a:t>Doroti</a:t>
            </a:r>
            <a:r>
              <a:rPr lang="hr-HR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hr-HR" dirty="0" err="1" smtClean="0">
                <a:solidFill>
                  <a:schemeClr val="bg1"/>
                </a:solidFill>
                <a:latin typeface="Trebuchet MS" pitchFamily="34" charset="0"/>
              </a:rPr>
              <a:t>Tenant</a:t>
            </a:r>
            <a:r>
              <a:rPr lang="hr-HR" dirty="0" smtClean="0">
                <a:solidFill>
                  <a:schemeClr val="bg1"/>
                </a:solidFill>
                <a:latin typeface="Trebuchet MS" pitchFamily="34" charset="0"/>
              </a:rPr>
              <a:t> te su usvojili dijete.</a:t>
            </a:r>
            <a:endParaRPr lang="en-GB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6146" name="Picture 2" descr="Emin Pasha and the Rebellion at the Equator by Mounteney-Jephson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15475"/>
            <a:ext cx="115899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ongo by barge: Giant, overstuffed river barges are the best way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625923"/>
            <a:ext cx="2257224" cy="212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NPG Ax68477; Dorothy (née Tennant), Lady Stanley - Portrai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25921"/>
            <a:ext cx="1335038" cy="212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516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4A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92696"/>
            <a:ext cx="6804248" cy="1008112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Zanimljivosti s putovanja</a:t>
            </a:r>
            <a:endParaRPr lang="en-GB" sz="28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8264" y="692696"/>
            <a:ext cx="2195736" cy="1008112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79513" y="1916832"/>
            <a:ext cx="59046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  <a:latin typeface="Trebuchet MS" pitchFamily="34" charset="0"/>
              </a:rPr>
              <a:t>Stanley je tijekom svojih putovanja pisao dnevnik.</a:t>
            </a:r>
          </a:p>
          <a:p>
            <a:pPr marL="285750" indent="-285750">
              <a:buFont typeface="Arial" pitchFamily="34" charset="0"/>
              <a:buChar char="•"/>
            </a:pPr>
            <a:endParaRPr lang="hr-HR" dirty="0">
              <a:solidFill>
                <a:schemeClr val="bg1"/>
              </a:solidFill>
              <a:latin typeface="Trebuchet MS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  <a:latin typeface="Trebuchet MS" pitchFamily="34" charset="0"/>
              </a:rPr>
              <a:t>Iz njega saznajemo da je bolovao od malarije.</a:t>
            </a:r>
          </a:p>
          <a:p>
            <a:pPr marL="285750" indent="-285750">
              <a:buFont typeface="Arial" pitchFamily="34" charset="0"/>
              <a:buChar char="•"/>
            </a:pPr>
            <a:endParaRPr lang="hr-HR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  <a:latin typeface="Trebuchet MS" pitchFamily="34" charset="0"/>
              </a:rPr>
              <a:t>Zbog svojih problema u djetinjstvu, imao je stalnu potrebu za dokazivanjem</a:t>
            </a:r>
          </a:p>
          <a:p>
            <a:pPr marL="285750" indent="-285750">
              <a:buFont typeface="Arial" pitchFamily="34" charset="0"/>
              <a:buChar char="•"/>
            </a:pPr>
            <a:endParaRPr lang="hr-HR" dirty="0">
              <a:solidFill>
                <a:schemeClr val="bg1"/>
              </a:solidFill>
              <a:latin typeface="Trebuchet MS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  <a:latin typeface="Trebuchet MS" pitchFamily="34" charset="0"/>
              </a:rPr>
              <a:t>Bio je jako usamljen, sumnjičav, nekomunikativan  zbog čega je najčešće pisao pisma.</a:t>
            </a:r>
          </a:p>
          <a:p>
            <a:endParaRPr lang="hr-HR" dirty="0">
              <a:solidFill>
                <a:schemeClr val="bg1"/>
              </a:solidFill>
              <a:latin typeface="Trebuchet MS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  <a:latin typeface="Trebuchet MS" pitchFamily="34" charset="0"/>
              </a:rPr>
              <a:t>Bio je veliki rasist te se prema domorocima Afrike odnosio grubim tiranskim metodama.</a:t>
            </a:r>
            <a:endParaRPr lang="en-GB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7174" name="Picture 6" descr="explorer travel journal - original design with world atlas map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1966" y="1963052"/>
            <a:ext cx="2088232" cy="209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Details of horrific first voyages in transatlantic slave trad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1966" y="4509120"/>
            <a:ext cx="2372014" cy="177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516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4A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28" y="548680"/>
            <a:ext cx="6804248" cy="1008112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Postignuća i smrt</a:t>
            </a:r>
            <a:endParaRPr lang="en-GB" sz="28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8264" y="548680"/>
            <a:ext cx="2195736" cy="1008112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30172" y="2420888"/>
            <a:ext cx="6192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  <a:latin typeface="Trebuchet MS" pitchFamily="34" charset="0"/>
              </a:rPr>
              <a:t>Stanley je zbog svojih silnih ekspedicija i istraživanja postao jedan od  najpoznatijih istraživača srednje Afrike u 20.stoljeću.</a:t>
            </a:r>
          </a:p>
          <a:p>
            <a:endParaRPr lang="hr-HR" dirty="0">
              <a:solidFill>
                <a:schemeClr val="bg1"/>
              </a:solidFill>
              <a:latin typeface="Trebuchet MS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  <a:latin typeface="Trebuchet MS" pitchFamily="34" charset="0"/>
              </a:rPr>
              <a:t>1889. godine unaprijeđen je u viteza zbog zasluga za britansko carstvo  u Africi. </a:t>
            </a:r>
          </a:p>
          <a:p>
            <a:endParaRPr lang="hr-HR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345" y="5225765"/>
            <a:ext cx="603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>
                <a:solidFill>
                  <a:schemeClr val="bg1"/>
                </a:solidFill>
                <a:latin typeface="Trebuchet MS" pitchFamily="34" charset="0"/>
              </a:rPr>
              <a:t>Henry</a:t>
            </a:r>
            <a:r>
              <a:rPr lang="hr-HR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hr-HR" dirty="0" err="1" smtClean="0">
                <a:solidFill>
                  <a:schemeClr val="bg1"/>
                </a:solidFill>
                <a:latin typeface="Trebuchet MS" pitchFamily="34" charset="0"/>
              </a:rPr>
              <a:t>Marton</a:t>
            </a:r>
            <a:r>
              <a:rPr lang="hr-HR" dirty="0" smtClean="0">
                <a:solidFill>
                  <a:schemeClr val="bg1"/>
                </a:solidFill>
                <a:latin typeface="Trebuchet MS" pitchFamily="34" charset="0"/>
              </a:rPr>
              <a:t> Stanley umro je u Londonu 10.svibnja 1904. godine od pleuritisa.</a:t>
            </a:r>
            <a:endParaRPr lang="en-GB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8" name="AutoShape 2" descr="Order of the British Empire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6" name="Picture 4" descr="Order of the British Empire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9840" y="1844824"/>
            <a:ext cx="1578090" cy="226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Seven reasons why London will thrive regardless of Brexit - CityAM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67537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643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4A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64904"/>
            <a:ext cx="6804248" cy="1008112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r-HR" sz="36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Hvala na pažnji !</a:t>
            </a:r>
            <a:endParaRPr lang="en-GB" sz="36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8264" y="2564904"/>
            <a:ext cx="2195736" cy="120032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Klara </a:t>
            </a:r>
          </a:p>
          <a:p>
            <a:r>
              <a:rPr lang="hr-HR" sz="3600" dirty="0" err="1" smtClean="0"/>
              <a:t>Botić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xmlns="" val="398111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106</TotalTime>
  <Words>440</Words>
  <Application>Microsoft Office PowerPoint</Application>
  <PresentationFormat>On-screen Show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Henry Morton Stanley</vt:lpstr>
      <vt:lpstr>Tko je Henry Morton Stanley ?</vt:lpstr>
      <vt:lpstr>Život prije postanka istraživača</vt:lpstr>
      <vt:lpstr>Istraživačka putovanja</vt:lpstr>
      <vt:lpstr>Istraživačka putovanja</vt:lpstr>
      <vt:lpstr>Istraživačka putovanja</vt:lpstr>
      <vt:lpstr>Zanimljivosti s putovanja</vt:lpstr>
      <vt:lpstr>Postignuća i smrt</vt:lpstr>
      <vt:lpstr>Hvala na pažnji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Mešo mekentoš</cp:lastModifiedBy>
  <cp:revision>17</cp:revision>
  <dcterms:created xsi:type="dcterms:W3CDTF">2020-05-02T12:47:50Z</dcterms:created>
  <dcterms:modified xsi:type="dcterms:W3CDTF">2020-05-04T08:38:53Z</dcterms:modified>
</cp:coreProperties>
</file>