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mp3" ContentType="audio/mpe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61" r:id="rId6"/>
    <p:sldId id="262" r:id="rId7"/>
    <p:sldId id="265"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4660"/>
  </p:normalViewPr>
  <p:slideViewPr>
    <p:cSldViewPr snapToGrid="0">
      <p:cViewPr varScale="1">
        <p:scale>
          <a:sx n="91" d="100"/>
          <a:sy n="91" d="100"/>
        </p:scale>
        <p:origin x="-534"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pPr/>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pPr/>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pPr/>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pPr/>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pPr/>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pPr/>
              <a:t>5/4/2020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pPr/>
              <a:t>5/4/2020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pPr/>
              <a:t>5/4/2020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pPr/>
              <a:t>5/4/2020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pPr/>
              <a:t>5/4/2020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pPr/>
              <a:t>5/4/2020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pPr/>
              <a:t>5/4/2020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NULL" TargetMode="External"/><Relationship Id="rId5" Type="http://schemas.openxmlformats.org/officeDocument/2006/relationships/image" Target="../media/image4.png"/><Relationship Id="rId4" Type="http://schemas.microsoft.com/office/2007/relationships/media" Target="../media/media1.mp3"/></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hr-HR" dirty="0" smtClean="0">
                <a:solidFill>
                  <a:schemeClr val="accent1"/>
                </a:solidFill>
              </a:rPr>
              <a:t>GERONIMO</a:t>
            </a:r>
            <a:endParaRPr lang="hr-HR" dirty="0">
              <a:solidFill>
                <a:schemeClr val="accent1"/>
              </a:solidFill>
            </a:endParaRPr>
          </a:p>
        </p:txBody>
      </p:sp>
      <p:sp>
        <p:nvSpPr>
          <p:cNvPr id="3" name="Subtitle 2"/>
          <p:cNvSpPr>
            <a:spLocks noGrp="1"/>
          </p:cNvSpPr>
          <p:nvPr>
            <p:ph type="subTitle" idx="1"/>
          </p:nvPr>
        </p:nvSpPr>
        <p:spPr/>
        <p:txBody>
          <a:bodyPr/>
          <a:lstStyle/>
          <a:p>
            <a:r>
              <a:rPr lang="hr-HR" dirty="0" smtClean="0">
                <a:solidFill>
                  <a:schemeClr val="accent1"/>
                </a:solidFill>
              </a:rPr>
              <a:t>Marino Perić 7.b</a:t>
            </a:r>
            <a:endParaRPr lang="hr-HR" dirty="0">
              <a:solidFill>
                <a:schemeClr val="accent1"/>
              </a:solidFill>
            </a:endParaRPr>
          </a:p>
        </p:txBody>
      </p:sp>
    </p:spTree>
    <p:extLst>
      <p:ext uri="{BB962C8B-B14F-4D97-AF65-F5344CB8AC3E}">
        <p14:creationId xmlns:p14="http://schemas.microsoft.com/office/powerpoint/2010/main" xmlns="" val="2091118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26070" y="578263"/>
            <a:ext cx="9927034" cy="1121750"/>
          </a:xfrm>
        </p:spPr>
        <p:txBody>
          <a:bodyPr/>
          <a:lstStyle/>
          <a:p>
            <a:r>
              <a:rPr lang="hr-HR" dirty="0" smtClean="0">
                <a:solidFill>
                  <a:schemeClr val="accent1"/>
                </a:solidFill>
              </a:rPr>
              <a:t>GERONIMO</a:t>
            </a:r>
            <a:endParaRPr lang="hr-HR" dirty="0">
              <a:solidFill>
                <a:schemeClr val="accent1"/>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7701566" y="1911677"/>
            <a:ext cx="3142445" cy="4000770"/>
          </a:xfrm>
        </p:spPr>
      </p:pic>
      <p:sp>
        <p:nvSpPr>
          <p:cNvPr id="5" name="Rectangle 4"/>
          <p:cNvSpPr/>
          <p:nvPr/>
        </p:nvSpPr>
        <p:spPr>
          <a:xfrm>
            <a:off x="888643" y="2203902"/>
            <a:ext cx="4623515" cy="3693319"/>
          </a:xfrm>
          <a:prstGeom prst="rect">
            <a:avLst/>
          </a:prstGeom>
        </p:spPr>
        <p:txBody>
          <a:bodyPr wrap="square">
            <a:spAutoFit/>
          </a:bodyPr>
          <a:lstStyle/>
          <a:p>
            <a:pPr marL="91440" lvl="0" indent="-91440" defTabSz="914400">
              <a:lnSpc>
                <a:spcPct val="90000"/>
              </a:lnSpc>
              <a:spcBef>
                <a:spcPts val="1200"/>
              </a:spcBef>
              <a:spcAft>
                <a:spcPts val="200"/>
              </a:spcAft>
              <a:buClr>
                <a:srgbClr val="E48312"/>
              </a:buClr>
              <a:buSzPct val="100000"/>
              <a:buFont typeface="Calibri" panose="020F0502020204030204" pitchFamily="34" charset="0"/>
              <a:buChar char=" "/>
            </a:pPr>
            <a:r>
              <a:rPr lang="hr-HR" sz="2000" dirty="0">
                <a:solidFill>
                  <a:srgbClr val="000000">
                    <a:lumMod val="75000"/>
                    <a:lumOff val="25000"/>
                  </a:srgbClr>
                </a:solidFill>
              </a:rPr>
              <a:t>Geronimo je rođen ( 1829.-1909. ) bio je legendarni vođa jednog od šest plemena apaša.Geronimo je jedan od najpoznatijih i najslavnijih indijskih vođa, između ostalog i zato što su se njegove posljednje jedinice predale vlastima SAD-a.Sve do druge polovice xx.stoljeća mišljenje o Geronimu su stekli europski doseljenici u </a:t>
            </a:r>
            <a:r>
              <a:rPr lang="hr-HR" sz="2000" dirty="0" smtClean="0">
                <a:solidFill>
                  <a:srgbClr val="000000">
                    <a:lumMod val="75000"/>
                    <a:lumOff val="25000"/>
                  </a:srgbClr>
                </a:solidFill>
              </a:rPr>
              <a:t>Arizoni </a:t>
            </a:r>
            <a:r>
              <a:rPr lang="hr-HR" sz="2000" dirty="0">
                <a:solidFill>
                  <a:srgbClr val="000000">
                    <a:lumMod val="75000"/>
                    <a:lumOff val="25000"/>
                  </a:srgbClr>
                </a:solidFill>
              </a:rPr>
              <a:t>i </a:t>
            </a:r>
            <a:r>
              <a:rPr lang="hr-HR" sz="2000" dirty="0" smtClean="0">
                <a:solidFill>
                  <a:srgbClr val="000000">
                    <a:lumMod val="75000"/>
                    <a:lumOff val="25000"/>
                  </a:srgbClr>
                </a:solidFill>
              </a:rPr>
              <a:t>Novom Meksiku: </a:t>
            </a:r>
            <a:r>
              <a:rPr lang="hr-HR" sz="2000" dirty="0">
                <a:solidFill>
                  <a:srgbClr val="000000">
                    <a:lumMod val="75000"/>
                    <a:lumOff val="25000"/>
                  </a:srgbClr>
                </a:solidFill>
              </a:rPr>
              <a:t>smatrali su ga krvožilnim ubojicom.Za Apaše je Geronimo bio utjelovljenje njihovih najcjenjenijih vrijednosti hrabrosti i odlučnosti.</a:t>
            </a:r>
          </a:p>
        </p:txBody>
      </p:sp>
    </p:spTree>
    <p:extLst>
      <p:ext uri="{BB962C8B-B14F-4D97-AF65-F5344CB8AC3E}">
        <p14:creationId xmlns:p14="http://schemas.microsoft.com/office/powerpoint/2010/main" xmlns="" val="24214289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9398" y="299482"/>
            <a:ext cx="10058400" cy="1450757"/>
          </a:xfrm>
        </p:spPr>
        <p:txBody>
          <a:bodyPr/>
          <a:lstStyle/>
          <a:p>
            <a:r>
              <a:rPr lang="hr-HR" dirty="0" smtClean="0">
                <a:solidFill>
                  <a:schemeClr val="accent1"/>
                </a:solidFill>
              </a:rPr>
              <a:t>APAŠI</a:t>
            </a:r>
            <a:endParaRPr lang="hr-HR" dirty="0">
              <a:solidFill>
                <a:schemeClr val="accent1"/>
              </a:solidFill>
            </a:endParaRPr>
          </a:p>
        </p:txBody>
      </p:sp>
      <p:sp>
        <p:nvSpPr>
          <p:cNvPr id="5" name="Content Placeholder 4"/>
          <p:cNvSpPr>
            <a:spLocks noGrp="1"/>
          </p:cNvSpPr>
          <p:nvPr>
            <p:ph idx="1"/>
          </p:nvPr>
        </p:nvSpPr>
        <p:spPr>
          <a:xfrm>
            <a:off x="659398" y="2038917"/>
            <a:ext cx="4930033" cy="4023360"/>
          </a:xfrm>
        </p:spPr>
        <p:txBody>
          <a:bodyPr/>
          <a:lstStyle/>
          <a:p>
            <a:r>
              <a:rPr lang="hr-HR" dirty="0" smtClean="0"/>
              <a:t>Apaši su sjevernoamerički indijanski narod iz atapaskanske jezične porodice nakoć nastanjeni u Arizoni,New Mexicu,Texasu i sjevernom Meksiku.Prije dolaska osvajača bili su lovci i skupljači plodova.Borili su se protiv vojske SAD-a pod vodstvom svojih poglavica Cochisa,Victorija i Geronima.Pokoreni su 1886. i otada žive u rezervatima Arizone,New Meksika i Oklahome baveći se ratarskom i stočarstvom.Bilo ih je 100 000 ( 2010 ).</a:t>
            </a:r>
          </a:p>
          <a:p>
            <a:pPr marL="0" indent="0">
              <a:buNone/>
            </a:pPr>
            <a:r>
              <a:rPr lang="hr-HR" dirty="0" smtClean="0"/>
              <a:t> </a:t>
            </a:r>
            <a:endParaRPr lang="hr-HR" dirty="0"/>
          </a:p>
        </p:txBody>
      </p:sp>
      <p:pic>
        <p:nvPicPr>
          <p:cNvPr id="6" name="Content Placeholder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545043" y="2038917"/>
            <a:ext cx="4750098" cy="3503053"/>
          </a:xfrm>
          <a:prstGeom prst="rect">
            <a:avLst/>
          </a:prstGeom>
        </p:spPr>
      </p:pic>
      <p:pic>
        <p:nvPicPr>
          <p:cNvPr id="7" name="Apache song - Tatanka">
            <a:hlinkClick r:id="" action="ppaction://media"/>
          </p:cNvPr>
          <p:cNvPicPr>
            <a:picLocks noChangeAspect="1"/>
          </p:cNvPicPr>
          <p:nvPr>
            <a:videoFile r:link="rId1"/>
            <p:extLst>
              <p:ext uri="{DAA4B4D4-6D71-4841-9C94-3DE7FCFB9230}">
                <p14:media xmlns:p14="http://schemas.microsoft.com/office/powerpoint/2010/main" xmlns="" r:embed="rId4"/>
              </p:ext>
            </p:extLst>
          </p:nvPr>
        </p:nvPicPr>
        <p:blipFill>
          <a:blip r:embed="rId5"/>
          <a:stretch>
            <a:fillRect/>
          </a:stretch>
        </p:blipFill>
        <p:spPr>
          <a:xfrm>
            <a:off x="8663188" y="489615"/>
            <a:ext cx="609600" cy="609600"/>
          </a:xfrm>
          <a:prstGeom prst="rect">
            <a:avLst/>
          </a:prstGeom>
        </p:spPr>
      </p:pic>
    </p:spTree>
    <p:extLst>
      <p:ext uri="{BB962C8B-B14F-4D97-AF65-F5344CB8AC3E}">
        <p14:creationId xmlns:p14="http://schemas.microsoft.com/office/powerpoint/2010/main" xmlns="" val="39604835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7841" fill="hold"/>
                                        <p:tgtEl>
                                          <p:spTgt spid="7"/>
                                        </p:tgtEl>
                                      </p:cBhvr>
                                    </p:cmd>
                                  </p:childTnLst>
                                </p:cTn>
                              </p:par>
                            </p:childTnLst>
                          </p:cTn>
                        </p:par>
                      </p:childTnLst>
                    </p:cTn>
                  </p:par>
                </p:childTnLst>
              </p:cTn>
              <p:nextCondLst>
                <p:cond evt="onClick" delay="0">
                  <p:tgtEl>
                    <p:spTgt spid="7"/>
                  </p:tgtEl>
                </p:cond>
              </p:nextCondLst>
            </p:seq>
            <p:video>
              <p:cMediaNode vol="36364">
                <p:cTn id="7" fill="hold" display="0">
                  <p:stCondLst>
                    <p:cond delay="indefinite"/>
                  </p:stCondLst>
                  <p:endCondLst>
                    <p:cond evt="onStopAudio" delay="0">
                      <p:tgtEl>
                        <p:sldTgt/>
                      </p:tgtEl>
                    </p:cond>
                  </p:endCondLst>
                </p:cTn>
                <p:tgtEl>
                  <p:spTgt spid="7"/>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solidFill>
                  <a:schemeClr val="accent1"/>
                </a:solidFill>
              </a:rPr>
              <a:t>TOMAHAWK (hladno oružje Apaša)</a:t>
            </a:r>
            <a:endParaRPr lang="hr-HR" dirty="0">
              <a:solidFill>
                <a:schemeClr val="accent1"/>
              </a:solidFill>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7186411" y="1990736"/>
            <a:ext cx="4300951" cy="3117497"/>
          </a:xfrm>
        </p:spPr>
      </p:pic>
      <p:sp>
        <p:nvSpPr>
          <p:cNvPr id="8" name="Rectangle 7"/>
          <p:cNvSpPr/>
          <p:nvPr/>
        </p:nvSpPr>
        <p:spPr>
          <a:xfrm>
            <a:off x="618186" y="2413337"/>
            <a:ext cx="5228823" cy="2862322"/>
          </a:xfrm>
          <a:prstGeom prst="rect">
            <a:avLst/>
          </a:prstGeom>
        </p:spPr>
        <p:txBody>
          <a:bodyPr wrap="square">
            <a:spAutoFit/>
          </a:bodyPr>
          <a:lstStyle/>
          <a:p>
            <a:r>
              <a:rPr lang="hr-HR" b="1" dirty="0"/>
              <a:t>Tomahawk</a:t>
            </a:r>
            <a:r>
              <a:rPr lang="hr-HR" dirty="0"/>
              <a:t> je hladno oružje </a:t>
            </a:r>
            <a:r>
              <a:rPr lang="hr-HR" dirty="0" smtClean="0"/>
              <a:t>američkih indijanaca, </a:t>
            </a:r>
            <a:r>
              <a:rPr lang="hr-HR" dirty="0"/>
              <a:t>izvorno </a:t>
            </a:r>
            <a:r>
              <a:rPr lang="hr-HR" dirty="0" smtClean="0"/>
              <a:t>algonkinsko, </a:t>
            </a:r>
            <a:r>
              <a:rPr lang="hr-HR" dirty="0"/>
              <a:t>od kojih su ga preuzela ostala plemena.</a:t>
            </a:r>
          </a:p>
          <a:p>
            <a:r>
              <a:rPr lang="hr-HR" dirty="0"/>
              <a:t>Riječ tomahawk došla je možda iz </a:t>
            </a:r>
            <a:r>
              <a:rPr lang="hr-HR" dirty="0" smtClean="0"/>
              <a:t>powhatanskog</a:t>
            </a:r>
            <a:r>
              <a:rPr lang="hr-HR" dirty="0"/>
              <a:t> </a:t>
            </a:r>
            <a:r>
              <a:rPr lang="hr-HR" i="1" dirty="0"/>
              <a:t>tamahaac</a:t>
            </a:r>
            <a:r>
              <a:rPr lang="hr-HR" dirty="0"/>
              <a:t>, od </a:t>
            </a:r>
            <a:r>
              <a:rPr lang="hr-HR" i="1" dirty="0"/>
              <a:t>tamaham</a:t>
            </a:r>
            <a:r>
              <a:rPr lang="hr-HR" dirty="0"/>
              <a:t> ' </a:t>
            </a:r>
            <a:r>
              <a:rPr lang="hr-HR" i="1" dirty="0"/>
              <a:t>he cuts</a:t>
            </a:r>
            <a:r>
              <a:rPr lang="hr-HR" dirty="0"/>
              <a:t> ', riječ je slična i u ostalim algonkinskim jezicima, što i dokazuje njegovo algonkinsko porijeklo.</a:t>
            </a:r>
          </a:p>
          <a:p>
            <a:r>
              <a:rPr lang="hr-HR" dirty="0"/>
              <a:t>Primjerak tomahawka-lule iz 19. stoljeća, ukraden 2005. godine iz </a:t>
            </a:r>
            <a:r>
              <a:rPr lang="hr-HR" i="1" dirty="0"/>
              <a:t>Whitman Mission National Historic Site</a:t>
            </a:r>
            <a:r>
              <a:rPr lang="hr-HR" dirty="0"/>
              <a:t> u državi Washington.</a:t>
            </a:r>
          </a:p>
        </p:txBody>
      </p:sp>
    </p:spTree>
    <p:extLst>
      <p:ext uri="{BB962C8B-B14F-4D97-AF65-F5344CB8AC3E}">
        <p14:creationId xmlns:p14="http://schemas.microsoft.com/office/powerpoint/2010/main" xmlns="" val="901482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610" y="286603"/>
            <a:ext cx="10058400" cy="1450757"/>
          </a:xfrm>
        </p:spPr>
        <p:txBody>
          <a:bodyPr/>
          <a:lstStyle/>
          <a:p>
            <a:r>
              <a:rPr lang="hr-HR" dirty="0" smtClean="0">
                <a:solidFill>
                  <a:schemeClr val="accent1"/>
                </a:solidFill>
              </a:rPr>
              <a:t>TIPI ( teepee )</a:t>
            </a:r>
            <a:endParaRPr lang="hr-HR" dirty="0">
              <a:solidFill>
                <a:schemeClr val="accent1"/>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7930384" y="1986791"/>
            <a:ext cx="3035308" cy="3795824"/>
          </a:xfrm>
        </p:spPr>
      </p:pic>
      <p:sp>
        <p:nvSpPr>
          <p:cNvPr id="5" name="Rectangle 4"/>
          <p:cNvSpPr/>
          <p:nvPr/>
        </p:nvSpPr>
        <p:spPr>
          <a:xfrm>
            <a:off x="530610" y="2281174"/>
            <a:ext cx="6096000" cy="2862322"/>
          </a:xfrm>
          <a:prstGeom prst="rect">
            <a:avLst/>
          </a:prstGeom>
        </p:spPr>
        <p:txBody>
          <a:bodyPr>
            <a:spAutoFit/>
          </a:bodyPr>
          <a:lstStyle/>
          <a:p>
            <a:r>
              <a:rPr lang="hr-HR" dirty="0"/>
              <a:t>Tipi je šator, tradicionalno izrađen od životinjske kože na drvenim stupovima. Moderni tipovi Tipi šatora obično imaju platneni pokrov. Tipi se od ostalih stožastih šatora razlikuje po dimnim zakrilcima na vrhu građevine. Tipi je izdržljiv, šator koji pruža toplinu i udobnost zimi, hladno je u ljetnim vrućinama i suha je tijekom jakih kiša. Tipi se može brzo rastaviti i spakirati kad ljudi moraju preseliti i mogu se brzo rekonstruirati nakon naselitve u novo područje.Povijesno je ova prenosivost bila važna za obične indijance svojim tadašnjim nomadskim načinom života.</a:t>
            </a:r>
          </a:p>
        </p:txBody>
      </p:sp>
    </p:spTree>
    <p:extLst>
      <p:ext uri="{BB962C8B-B14F-4D97-AF65-F5344CB8AC3E}">
        <p14:creationId xmlns:p14="http://schemas.microsoft.com/office/powerpoint/2010/main" xmlns="" val="1005980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5588" y="602930"/>
            <a:ext cx="10396224" cy="1056067"/>
          </a:xfrm>
        </p:spPr>
        <p:txBody>
          <a:bodyPr/>
          <a:lstStyle/>
          <a:p>
            <a:r>
              <a:rPr lang="hr-HR" dirty="0" smtClean="0">
                <a:solidFill>
                  <a:schemeClr val="accent1"/>
                </a:solidFill>
              </a:rPr>
              <a:t>INDIJANCI ( opis )</a:t>
            </a:r>
            <a:endParaRPr lang="hr-HR" dirty="0">
              <a:solidFill>
                <a:schemeClr val="accent1"/>
              </a:solidFill>
            </a:endParaRPr>
          </a:p>
        </p:txBody>
      </p:sp>
      <p:sp>
        <p:nvSpPr>
          <p:cNvPr id="5" name="Content Placeholder 4"/>
          <p:cNvSpPr>
            <a:spLocks noGrp="1"/>
          </p:cNvSpPr>
          <p:nvPr>
            <p:ph idx="1"/>
          </p:nvPr>
        </p:nvSpPr>
        <p:spPr>
          <a:xfrm>
            <a:off x="566670" y="2034862"/>
            <a:ext cx="5777859" cy="4198513"/>
          </a:xfrm>
        </p:spPr>
        <p:txBody>
          <a:bodyPr>
            <a:normAutofit fontScale="92500" lnSpcReduction="10000"/>
          </a:bodyPr>
          <a:lstStyle/>
          <a:p>
            <a:r>
              <a:rPr lang="hr-HR" dirty="0" smtClean="0"/>
              <a:t>Indijanci</a:t>
            </a:r>
            <a:r>
              <a:rPr lang="hr-HR" dirty="0"/>
              <a:t> su zajednički naziv za </a:t>
            </a:r>
            <a:r>
              <a:rPr lang="hr-HR" dirty="0" smtClean="0"/>
              <a:t>prastanovnike Amerike, </a:t>
            </a:r>
            <a:r>
              <a:rPr lang="hr-HR" dirty="0"/>
              <a:t>raznorazne narode mongoloidnog izgleda raširene od arktičke </a:t>
            </a:r>
            <a:r>
              <a:rPr lang="hr-HR" dirty="0" smtClean="0"/>
              <a:t>Kanade</a:t>
            </a:r>
            <a:r>
              <a:rPr lang="hr-HR" dirty="0"/>
              <a:t> </a:t>
            </a:r>
            <a:r>
              <a:rPr lang="hr-HR" dirty="0" smtClean="0"/>
              <a:t>i Aljaske</a:t>
            </a:r>
            <a:r>
              <a:rPr lang="hr-HR" dirty="0"/>
              <a:t> do </a:t>
            </a:r>
            <a:r>
              <a:rPr lang="hr-HR" dirty="0" smtClean="0"/>
              <a:t>Ognjene zemlje (</a:t>
            </a:r>
            <a:r>
              <a:rPr lang="hr-HR" i="1" dirty="0"/>
              <a:t>Tierra del Fuego</a:t>
            </a:r>
            <a:r>
              <a:rPr lang="hr-HR" dirty="0"/>
              <a:t>) u </a:t>
            </a:r>
            <a:r>
              <a:rPr lang="hr-HR" dirty="0" smtClean="0"/>
              <a:t>Čileu</a:t>
            </a:r>
            <a:r>
              <a:rPr lang="hr-HR" dirty="0"/>
              <a:t> i </a:t>
            </a:r>
            <a:r>
              <a:rPr lang="hr-HR" dirty="0" smtClean="0"/>
              <a:t>Argentini. </a:t>
            </a:r>
            <a:r>
              <a:rPr lang="hr-HR" dirty="0"/>
              <a:t>Međusobno se razlikuju po jezicima, kulturi i fizičkom izgledu. Većinom su to bila lovačko-sakupljačka društva kao </a:t>
            </a:r>
            <a:r>
              <a:rPr lang="hr-HR" dirty="0" smtClean="0"/>
              <a:t>Nambikwara</a:t>
            </a:r>
            <a:r>
              <a:rPr lang="hr-HR" dirty="0"/>
              <a:t> i </a:t>
            </a:r>
            <a:r>
              <a:rPr lang="hr-HR" dirty="0" smtClean="0"/>
              <a:t>Ges</a:t>
            </a:r>
            <a:r>
              <a:rPr lang="hr-HR" dirty="0"/>
              <a:t> iz Brazila i </a:t>
            </a:r>
            <a:r>
              <a:rPr lang="hr-HR" dirty="0" smtClean="0"/>
              <a:t>Shoshoni</a:t>
            </a:r>
            <a:r>
              <a:rPr lang="hr-HR" dirty="0"/>
              <a:t> iz Kalifornije i Nevade. Neki su bili ribari (Indijanci </a:t>
            </a:r>
            <a:r>
              <a:rPr lang="hr-HR" dirty="0" smtClean="0"/>
              <a:t>Chinook</a:t>
            </a:r>
            <a:r>
              <a:rPr lang="hr-HR" dirty="0"/>
              <a:t> iz države </a:t>
            </a:r>
            <a:r>
              <a:rPr lang="hr-HR" dirty="0" smtClean="0"/>
              <a:t>Washington</a:t>
            </a:r>
            <a:r>
              <a:rPr lang="hr-HR" dirty="0"/>
              <a:t> ili </a:t>
            </a:r>
            <a:r>
              <a:rPr lang="hr-HR" dirty="0" smtClean="0"/>
              <a:t>Alacaluf,</a:t>
            </a:r>
            <a:r>
              <a:rPr lang="hr-HR" dirty="0"/>
              <a:t> </a:t>
            </a:r>
            <a:r>
              <a:rPr lang="hr-HR" dirty="0" smtClean="0"/>
              <a:t>Yahgan</a:t>
            </a:r>
            <a:r>
              <a:rPr lang="hr-HR" dirty="0"/>
              <a:t> </a:t>
            </a:r>
            <a:r>
              <a:rPr lang="hr-HR" dirty="0" smtClean="0"/>
              <a:t>i Guato) </a:t>
            </a:r>
            <a:r>
              <a:rPr lang="hr-HR" dirty="0"/>
              <a:t>iz Južne Amerike. U njihove najrazvijenije narode koji su uspjeli podići visokorazvijene civilizacije spadaju narodi </a:t>
            </a:r>
            <a:r>
              <a:rPr lang="hr-HR" dirty="0" smtClean="0"/>
              <a:t>Olmeka,</a:t>
            </a:r>
            <a:r>
              <a:rPr lang="hr-HR" dirty="0"/>
              <a:t> </a:t>
            </a:r>
            <a:r>
              <a:rPr lang="hr-HR" dirty="0" smtClean="0"/>
              <a:t>Tolteka,</a:t>
            </a:r>
            <a:r>
              <a:rPr lang="hr-HR" dirty="0"/>
              <a:t> </a:t>
            </a:r>
            <a:r>
              <a:rPr lang="hr-HR" dirty="0" smtClean="0"/>
              <a:t>Maja</a:t>
            </a:r>
            <a:r>
              <a:rPr lang="hr-HR" dirty="0"/>
              <a:t> i </a:t>
            </a:r>
            <a:r>
              <a:rPr lang="hr-HR" dirty="0" smtClean="0"/>
              <a:t>Asteka) </a:t>
            </a:r>
            <a:r>
              <a:rPr lang="hr-HR" dirty="0"/>
              <a:t>iz Meksika te </a:t>
            </a:r>
            <a:r>
              <a:rPr lang="hr-HR" dirty="0" smtClean="0"/>
              <a:t>Inka</a:t>
            </a:r>
            <a:r>
              <a:rPr lang="hr-HR" dirty="0"/>
              <a:t> </a:t>
            </a:r>
            <a:r>
              <a:rPr lang="hr-HR" dirty="0" smtClean="0"/>
              <a:t>izPerua.</a:t>
            </a:r>
            <a:endParaRPr lang="hr-HR" dirty="0"/>
          </a:p>
          <a:p>
            <a:r>
              <a:rPr lang="hr-HR" dirty="0"/>
              <a:t>Danas su mnogi smješteni po rezervatima, osobito u </a:t>
            </a:r>
            <a:r>
              <a:rPr lang="hr-HR" dirty="0" smtClean="0"/>
              <a:t>Kanadi,</a:t>
            </a:r>
            <a:r>
              <a:rPr lang="hr-HR" dirty="0"/>
              <a:t> </a:t>
            </a:r>
            <a:r>
              <a:rPr lang="hr-HR" dirty="0" smtClean="0"/>
              <a:t>Sjedinjenim državama</a:t>
            </a:r>
            <a:r>
              <a:rPr lang="hr-HR" dirty="0"/>
              <a:t> i </a:t>
            </a:r>
            <a:r>
              <a:rPr lang="hr-HR" dirty="0" smtClean="0"/>
              <a:t>Brazilu. </a:t>
            </a:r>
            <a:r>
              <a:rPr lang="hr-HR" dirty="0"/>
              <a:t>Prvi se put spominju otkrićem Amerike 1492. godine </a:t>
            </a:r>
          </a:p>
          <a:p>
            <a:endParaRPr lang="hr-HR" dirty="0"/>
          </a:p>
        </p:txBody>
      </p:sp>
      <p:pic>
        <p:nvPicPr>
          <p:cNvPr id="6" name="Picture 5"/>
          <p:cNvPicPr>
            <a:picLocks noChangeAspect="1"/>
          </p:cNvPicPr>
          <p:nvPr/>
        </p:nvPicPr>
        <p:blipFill>
          <a:blip r:embed="rId2"/>
          <a:stretch>
            <a:fillRect/>
          </a:stretch>
        </p:blipFill>
        <p:spPr>
          <a:xfrm>
            <a:off x="7146388" y="2034862"/>
            <a:ext cx="4586067" cy="4026333"/>
          </a:xfrm>
          <a:prstGeom prst="rect">
            <a:avLst/>
          </a:prstGeom>
        </p:spPr>
      </p:pic>
    </p:spTree>
    <p:extLst>
      <p:ext uri="{BB962C8B-B14F-4D97-AF65-F5344CB8AC3E}">
        <p14:creationId xmlns:p14="http://schemas.microsoft.com/office/powerpoint/2010/main" xmlns="" val="3609602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hr-HR" dirty="0" smtClean="0">
                <a:solidFill>
                  <a:schemeClr val="accent1"/>
                </a:solidFill>
              </a:rPr>
              <a:t>KRAJ</a:t>
            </a:r>
            <a:endParaRPr lang="hr-HR" dirty="0">
              <a:solidFill>
                <a:schemeClr val="accent1"/>
              </a:solidFill>
            </a:endParaRPr>
          </a:p>
        </p:txBody>
      </p:sp>
      <p:sp>
        <p:nvSpPr>
          <p:cNvPr id="3" name="Subtitle 2"/>
          <p:cNvSpPr>
            <a:spLocks noGrp="1"/>
          </p:cNvSpPr>
          <p:nvPr>
            <p:ph type="subTitle" idx="1"/>
          </p:nvPr>
        </p:nvSpPr>
        <p:spPr/>
        <p:txBody>
          <a:bodyPr/>
          <a:lstStyle/>
          <a:p>
            <a:r>
              <a:rPr lang="hr-HR" dirty="0" smtClean="0">
                <a:solidFill>
                  <a:schemeClr val="accent1"/>
                </a:solidFill>
              </a:rPr>
              <a:t>Hvala na pažnji.</a:t>
            </a:r>
            <a:endParaRPr lang="hr-HR" dirty="0">
              <a:solidFill>
                <a:schemeClr val="accent1"/>
              </a:solidFill>
            </a:endParaRPr>
          </a:p>
        </p:txBody>
      </p:sp>
    </p:spTree>
    <p:extLst>
      <p:ext uri="{BB962C8B-B14F-4D97-AF65-F5344CB8AC3E}">
        <p14:creationId xmlns:p14="http://schemas.microsoft.com/office/powerpoint/2010/main" xmlns="" val="1751503182"/>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625</TotalTime>
  <Words>164</Words>
  <Application>Microsoft Office PowerPoint</Application>
  <PresentationFormat>Custom</PresentationFormat>
  <Paragraphs>18</Paragraphs>
  <Slides>7</Slides>
  <Notes>0</Notes>
  <HiddenSlides>0</HiddenSlides>
  <MMClips>1</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Retrospect</vt:lpstr>
      <vt:lpstr>GERONIMO</vt:lpstr>
      <vt:lpstr>GERONIMO</vt:lpstr>
      <vt:lpstr>APAŠI</vt:lpstr>
      <vt:lpstr>TOMAHAWK (hladno oružje Apaša)</vt:lpstr>
      <vt:lpstr>TIPI ( teepee )</vt:lpstr>
      <vt:lpstr>INDIJANCI ( opis )</vt:lpstr>
      <vt:lpstr>KRAJ</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GERONIMO</dc:title>
  <dc:creator>Bina caffe</dc:creator>
  <cp:lastModifiedBy>Mešo mekentoš</cp:lastModifiedBy>
  <cp:revision>21</cp:revision>
  <dcterms:created xsi:type="dcterms:W3CDTF">2020-04-28T18:45:39Z</dcterms:created>
  <dcterms:modified xsi:type="dcterms:W3CDTF">2020-05-04T08:35:02Z</dcterms:modified>
</cp:coreProperties>
</file>