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4"/>
  </p:notesMasterIdLst>
  <p:sldIdLst>
    <p:sldId id="256" r:id="rId2"/>
    <p:sldId id="269" r:id="rId3"/>
    <p:sldId id="257" r:id="rId4"/>
    <p:sldId id="259" r:id="rId5"/>
    <p:sldId id="260" r:id="rId6"/>
    <p:sldId id="261" r:id="rId7"/>
    <p:sldId id="262" r:id="rId8"/>
    <p:sldId id="267" r:id="rId9"/>
    <p:sldId id="264" r:id="rId10"/>
    <p:sldId id="265" r:id="rId11"/>
    <p:sldId id="268"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4A672-C040-4460-82AC-B75CA9E1B7DE}" type="datetimeFigureOut">
              <a:rPr lang="hr-HR" smtClean="0"/>
              <a:pPr/>
              <a:t>4.5.2020.</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CE828-5B8E-421E-8D49-CFDCB22E23BD}" type="slidenum">
              <a:rPr lang="hr-HR" smtClean="0"/>
              <a:pPr/>
              <a:t>‹#›</a:t>
            </a:fld>
            <a:endParaRPr lang="hr-HR"/>
          </a:p>
        </p:txBody>
      </p:sp>
    </p:spTree>
    <p:extLst>
      <p:ext uri="{BB962C8B-B14F-4D97-AF65-F5344CB8AC3E}">
        <p14:creationId xmlns:p14="http://schemas.microsoft.com/office/powerpoint/2010/main" xmlns="" val="150628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375048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125807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87521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417292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96831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196088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189896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199681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173266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2F683-18C1-41BE-9C11-D83D7D15C8C7}" type="datetimeFigureOut">
              <a:rPr lang="hr-HR" smtClean="0"/>
              <a:pPr/>
              <a:t>4.5.2020.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314211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2F683-18C1-41BE-9C11-D83D7D15C8C7}" type="datetimeFigureOut">
              <a:rPr lang="hr-HR" smtClean="0"/>
              <a:pPr/>
              <a:t>4.5.2020.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156997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C2F683-18C1-41BE-9C11-D83D7D15C8C7}" type="datetimeFigureOut">
              <a:rPr lang="hr-HR" smtClean="0"/>
              <a:pPr/>
              <a:t>4.5.2020.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89010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C2F683-18C1-41BE-9C11-D83D7D15C8C7}" type="datetimeFigureOut">
              <a:rPr lang="hr-HR" smtClean="0"/>
              <a:pPr/>
              <a:t>4.5.2020.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4260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2F683-18C1-41BE-9C11-D83D7D15C8C7}" type="datetimeFigureOut">
              <a:rPr lang="hr-HR" smtClean="0"/>
              <a:pPr/>
              <a:t>4.5.2020.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106455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C2F683-18C1-41BE-9C11-D83D7D15C8C7}" type="datetimeFigureOut">
              <a:rPr lang="hr-HR" smtClean="0"/>
              <a:pPr/>
              <a:t>4.5.2020.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266640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C2F683-18C1-41BE-9C11-D83D7D15C8C7}" type="datetimeFigureOut">
              <a:rPr lang="hr-HR" smtClean="0"/>
              <a:pPr/>
              <a:t>4.5.2020.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350363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C2F683-18C1-41BE-9C11-D83D7D15C8C7}" type="datetimeFigureOut">
              <a:rPr lang="hr-HR" smtClean="0"/>
              <a:pPr/>
              <a:t>4.5.2020.</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2A600F-DB9A-4678-907A-009C33C695D2}" type="slidenum">
              <a:rPr lang="hr-HR" smtClean="0"/>
              <a:pPr/>
              <a:t>‹#›</a:t>
            </a:fld>
            <a:endParaRPr lang="hr-HR"/>
          </a:p>
        </p:txBody>
      </p:sp>
    </p:spTree>
    <p:extLst>
      <p:ext uri="{BB962C8B-B14F-4D97-AF65-F5344CB8AC3E}">
        <p14:creationId xmlns:p14="http://schemas.microsoft.com/office/powerpoint/2010/main" xmlns="" val="47235091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wikipedia.org/wiki/C%C6%A1n_s%E1%BB%91t_v%C3%A0ng_Californi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niceplaceinthesun.blogspot.com/2010/11/cowboy-curtains-just-in-case-you-missed.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lickr.com/photos/kalexanderson/5696097036"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brewminate.com/the-nineteenth-century-rush-to-gold-in-the-pacific-northwest/" TargetMode="External"/><Relationship Id="rId3" Type="http://schemas.openxmlformats.org/officeDocument/2006/relationships/hyperlink" Target="https://nl.wikipedia.org/wiki/Sioux" TargetMode="External"/><Relationship Id="rId7"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n.wikipedia.org/wiki/Wild_West_shows" TargetMode="External"/><Relationship Id="rId5" Type="http://schemas.openxmlformats.org/officeDocument/2006/relationships/image" Target="../media/image4.jpeg"/><Relationship Id="rId4" Type="http://schemas.openxmlformats.org/officeDocument/2006/relationships/hyperlink" Target="https://creativecommons.org/licenses/by-sa/3.0/" TargetMode="External"/><Relationship Id="rId9"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klondiker-whitepass.jpg"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en.wikipedia.org/wiki/John_David_Borthwick" TargetMode="External"/><Relationship Id="rId5" Type="http://schemas.openxmlformats.org/officeDocument/2006/relationships/image" Target="../media/image8.jpeg"/><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Samuel_Brannan"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st_of_ghost_towns_in_the_United_States"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Ghost_town_Frisco_in_Utah.JPG"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08F79-2350-427D-AD99-99D0B5AAEA7D}"/>
              </a:ext>
            </a:extLst>
          </p:cNvPr>
          <p:cNvSpPr>
            <a:spLocks noGrp="1"/>
          </p:cNvSpPr>
          <p:nvPr>
            <p:ph type="ctrTitle"/>
          </p:nvPr>
        </p:nvSpPr>
        <p:spPr>
          <a:xfrm>
            <a:off x="468745" y="461817"/>
            <a:ext cx="8488219" cy="1134053"/>
          </a:xfrm>
        </p:spPr>
        <p:txBody>
          <a:bodyPr>
            <a:normAutofit/>
            <a:scene3d>
              <a:camera prst="orthographicFront"/>
              <a:lightRig rig="soft" dir="t">
                <a:rot lat="0" lon="0" rev="15600000"/>
              </a:lightRig>
            </a:scene3d>
            <a:sp3d extrusionH="57150" prstMaterial="softEdge">
              <a:bevelT w="25400" h="38100"/>
            </a:sp3d>
          </a:bodyPr>
          <a:lstStyle/>
          <a:p>
            <a:r>
              <a:rPr lang="hr-HR" b="1" dirty="0">
                <a:ln/>
                <a:solidFill>
                  <a:schemeClr val="accent4"/>
                </a:solidFill>
              </a:rPr>
              <a:t>ZLATNA GROZNICA</a:t>
            </a:r>
          </a:p>
        </p:txBody>
      </p:sp>
      <p:pic>
        <p:nvPicPr>
          <p:cNvPr id="11" name="Picture 10">
            <a:extLst>
              <a:ext uri="{FF2B5EF4-FFF2-40B4-BE49-F238E27FC236}">
                <a16:creationId xmlns:a16="http://schemas.microsoft.com/office/drawing/2014/main" xmlns="" id="{956E1624-3674-44B5-855F-1709774526BB}"/>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2092035" y="1869872"/>
            <a:ext cx="7222837" cy="4526311"/>
          </a:xfrm>
          <a:prstGeom prst="rect">
            <a:avLst/>
          </a:prstGeom>
        </p:spPr>
      </p:pic>
      <p:sp>
        <p:nvSpPr>
          <p:cNvPr id="12" name="TextBox 11">
            <a:extLst>
              <a:ext uri="{FF2B5EF4-FFF2-40B4-BE49-F238E27FC236}">
                <a16:creationId xmlns:a16="http://schemas.microsoft.com/office/drawing/2014/main" xmlns="" id="{25FC1BCE-FACF-467A-9485-389520A09E04}"/>
              </a:ext>
            </a:extLst>
          </p:cNvPr>
          <p:cNvSpPr txBox="1"/>
          <p:nvPr/>
        </p:nvSpPr>
        <p:spPr>
          <a:xfrm>
            <a:off x="2275032" y="6554769"/>
            <a:ext cx="3820968" cy="230832"/>
          </a:xfrm>
          <a:prstGeom prst="rect">
            <a:avLst/>
          </a:prstGeom>
          <a:noFill/>
        </p:spPr>
        <p:txBody>
          <a:bodyPr wrap="square" rtlCol="0">
            <a:spAutoFit/>
          </a:bodyPr>
          <a:lstStyle/>
          <a:p>
            <a:r>
              <a:rPr lang="hr-HR" sz="900" dirty="0">
                <a:hlinkClick r:id="rId3" tooltip="https://vi.wikipedia.org/wiki/C%C6%A1n_s%E1%BB%91t_v%C3%A0ng_California"/>
              </a:rPr>
              <a:t>This Photo</a:t>
            </a:r>
            <a:r>
              <a:rPr lang="hr-HR" sz="900" dirty="0"/>
              <a:t> by Unknown Author is licensed under </a:t>
            </a:r>
            <a:r>
              <a:rPr lang="hr-HR" sz="900" dirty="0">
                <a:hlinkClick r:id="rId4" tooltip="https://creativecommons.org/licenses/by-sa/3.0/"/>
              </a:rPr>
              <a:t>CC BY-SA</a:t>
            </a:r>
            <a:endParaRPr lang="hr-HR" sz="900" dirty="0"/>
          </a:p>
        </p:txBody>
      </p:sp>
      <p:sp>
        <p:nvSpPr>
          <p:cNvPr id="13" name="TextBox 12">
            <a:extLst>
              <a:ext uri="{FF2B5EF4-FFF2-40B4-BE49-F238E27FC236}">
                <a16:creationId xmlns:a16="http://schemas.microsoft.com/office/drawing/2014/main" xmlns="" id="{408D9749-AED6-4992-9E17-9B5C32BA7006}"/>
              </a:ext>
            </a:extLst>
          </p:cNvPr>
          <p:cNvSpPr txBox="1"/>
          <p:nvPr/>
        </p:nvSpPr>
        <p:spPr>
          <a:xfrm>
            <a:off x="9314872" y="1226538"/>
            <a:ext cx="1390650" cy="369332"/>
          </a:xfrm>
          <a:prstGeom prst="rect">
            <a:avLst/>
          </a:prstGeom>
          <a:noFill/>
        </p:spPr>
        <p:txBody>
          <a:bodyPr wrap="square" rtlCol="0">
            <a:spAutoFit/>
          </a:bodyPr>
          <a:lstStyle/>
          <a:p>
            <a:r>
              <a:rPr lang="hr-HR" dirty="0"/>
              <a:t>Nika Pisk</a:t>
            </a:r>
          </a:p>
        </p:txBody>
      </p:sp>
    </p:spTree>
    <p:extLst>
      <p:ext uri="{BB962C8B-B14F-4D97-AF65-F5344CB8AC3E}">
        <p14:creationId xmlns:p14="http://schemas.microsoft.com/office/powerpoint/2010/main" xmlns="" val="36918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BDC7F-22C7-478B-BEC0-2E5F38F0DFB0}"/>
              </a:ext>
            </a:extLst>
          </p:cNvPr>
          <p:cNvSpPr>
            <a:spLocks noGrp="1"/>
          </p:cNvSpPr>
          <p:nvPr>
            <p:ph type="title"/>
          </p:nvPr>
        </p:nvSpPr>
        <p:spPr/>
        <p:txBody>
          <a:bodyPr/>
          <a:lstStyle/>
          <a:p>
            <a:r>
              <a:rPr lang="hr-HR"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HRVATI U DOBA ZLATNE GROZNICE</a:t>
            </a:r>
          </a:p>
        </p:txBody>
      </p:sp>
      <p:sp>
        <p:nvSpPr>
          <p:cNvPr id="3" name="Content Placeholder 2">
            <a:extLst>
              <a:ext uri="{FF2B5EF4-FFF2-40B4-BE49-F238E27FC236}">
                <a16:creationId xmlns:a16="http://schemas.microsoft.com/office/drawing/2014/main" xmlns="" id="{820E03B1-65FD-4F21-944A-CFC96033452F}"/>
              </a:ext>
            </a:extLst>
          </p:cNvPr>
          <p:cNvSpPr>
            <a:spLocks noGrp="1"/>
          </p:cNvSpPr>
          <p:nvPr>
            <p:ph idx="1"/>
          </p:nvPr>
        </p:nvSpPr>
        <p:spPr>
          <a:xfrm>
            <a:off x="600365" y="1700358"/>
            <a:ext cx="7437582" cy="4996439"/>
          </a:xfrm>
        </p:spPr>
        <p:txBody>
          <a:bodyPr>
            <a:normAutofit/>
          </a:bodyPr>
          <a:lstStyle/>
          <a:p>
            <a:pPr>
              <a:buFont typeface="Courier New" panose="02070309020205020404" pitchFamily="49" charset="0"/>
              <a:buChar char="o"/>
            </a:pPr>
            <a:r>
              <a:rPr lang="hr-HR" sz="2400" dirty="0">
                <a:solidFill>
                  <a:schemeClr val="tx1"/>
                </a:solidFill>
              </a:rPr>
              <a:t>Prvi doseljenici su stigli iz primorskog područja (posebice iz Dubrovnika)</a:t>
            </a:r>
          </a:p>
          <a:p>
            <a:pPr>
              <a:buFont typeface="Courier New" panose="02070309020205020404" pitchFamily="49" charset="0"/>
              <a:buChar char="o"/>
            </a:pPr>
            <a:r>
              <a:rPr lang="hr-HR" sz="2400" dirty="0">
                <a:solidFill>
                  <a:schemeClr val="tx1"/>
                </a:solidFill>
              </a:rPr>
              <a:t>Dio stanovništva odabralo je područja klimatski slična Hrvatskoj(Kalifornija i Luisiana)</a:t>
            </a:r>
          </a:p>
          <a:p>
            <a:pPr>
              <a:buFont typeface="Courier New" panose="02070309020205020404" pitchFamily="49" charset="0"/>
              <a:buChar char="o"/>
            </a:pPr>
            <a:r>
              <a:rPr lang="hr-HR" sz="2400" dirty="0">
                <a:solidFill>
                  <a:schemeClr val="tx1"/>
                </a:solidFill>
              </a:rPr>
              <a:t>Drugi dio stanovništva se naselio u velikim industrijskim centrima(Pittsburgh,Chicago i Detroit)</a:t>
            </a:r>
          </a:p>
          <a:p>
            <a:pPr>
              <a:buFont typeface="Courier New" panose="02070309020205020404" pitchFamily="49" charset="0"/>
              <a:buChar char="o"/>
            </a:pPr>
            <a:r>
              <a:rPr lang="hr-HR" sz="2400" dirty="0">
                <a:solidFill>
                  <a:schemeClr val="tx1"/>
                </a:solidFill>
              </a:rPr>
              <a:t>Hrvati su također sudjelovali u izgradnji transkontinentalne željezničke pruge</a:t>
            </a:r>
          </a:p>
          <a:p>
            <a:pPr>
              <a:buFont typeface="Courier New" panose="02070309020205020404" pitchFamily="49" charset="0"/>
              <a:buChar char="o"/>
            </a:pPr>
            <a:r>
              <a:rPr lang="hr-HR" sz="2400" dirty="0">
                <a:solidFill>
                  <a:schemeClr val="tx1"/>
                </a:solidFill>
              </a:rPr>
              <a:t>Aktivni u doba zlatne groznice</a:t>
            </a:r>
          </a:p>
        </p:txBody>
      </p:sp>
      <p:pic>
        <p:nvPicPr>
          <p:cNvPr id="4" name="Picture 3">
            <a:extLst>
              <a:ext uri="{FF2B5EF4-FFF2-40B4-BE49-F238E27FC236}">
                <a16:creationId xmlns:a16="http://schemas.microsoft.com/office/drawing/2014/main" xmlns="" id="{8D175207-824C-4D97-94A5-CBD64E97AF75}"/>
              </a:ext>
            </a:extLst>
          </p:cNvPr>
          <p:cNvPicPr>
            <a:picLocks noChangeAspect="1"/>
          </p:cNvPicPr>
          <p:nvPr/>
        </p:nvPicPr>
        <p:blipFill>
          <a:blip r:embed="rId2"/>
          <a:stretch>
            <a:fillRect/>
          </a:stretch>
        </p:blipFill>
        <p:spPr>
          <a:xfrm>
            <a:off x="8287496" y="1427633"/>
            <a:ext cx="3304139" cy="2001367"/>
          </a:xfrm>
          <a:prstGeom prst="rect">
            <a:avLst/>
          </a:prstGeom>
        </p:spPr>
      </p:pic>
      <p:pic>
        <p:nvPicPr>
          <p:cNvPr id="5" name="Picture 4">
            <a:extLst>
              <a:ext uri="{FF2B5EF4-FFF2-40B4-BE49-F238E27FC236}">
                <a16:creationId xmlns:a16="http://schemas.microsoft.com/office/drawing/2014/main" xmlns="" id="{F7D19E4F-3A86-43D9-9E53-735289B90EE7}"/>
              </a:ext>
            </a:extLst>
          </p:cNvPr>
          <p:cNvPicPr>
            <a:picLocks noChangeAspect="1"/>
          </p:cNvPicPr>
          <p:nvPr/>
        </p:nvPicPr>
        <p:blipFill>
          <a:blip r:embed="rId3" cstate="print"/>
          <a:stretch>
            <a:fillRect/>
          </a:stretch>
        </p:blipFill>
        <p:spPr>
          <a:xfrm>
            <a:off x="8364754" y="4065340"/>
            <a:ext cx="3149621" cy="2001367"/>
          </a:xfrm>
          <a:prstGeom prst="rect">
            <a:avLst/>
          </a:prstGeom>
        </p:spPr>
      </p:pic>
      <p:sp>
        <p:nvSpPr>
          <p:cNvPr id="6" name="Rectangle 5">
            <a:extLst>
              <a:ext uri="{FF2B5EF4-FFF2-40B4-BE49-F238E27FC236}">
                <a16:creationId xmlns:a16="http://schemas.microsoft.com/office/drawing/2014/main" xmlns="" id="{8D35FB83-BD67-4D9D-9B95-86A2378CEAB3}"/>
              </a:ext>
            </a:extLst>
          </p:cNvPr>
          <p:cNvSpPr/>
          <p:nvPr/>
        </p:nvSpPr>
        <p:spPr>
          <a:xfrm>
            <a:off x="8287496" y="3542576"/>
            <a:ext cx="3304139" cy="461665"/>
          </a:xfrm>
          <a:prstGeom prst="rect">
            <a:avLst/>
          </a:prstGeom>
        </p:spPr>
        <p:txBody>
          <a:bodyPr wrap="square">
            <a:spAutoFit/>
          </a:bodyPr>
          <a:lstStyle/>
          <a:p>
            <a:r>
              <a:rPr lang="en-US" sz="1200" u="sng" dirty="0">
                <a:solidFill>
                  <a:schemeClr val="accent1">
                    <a:lumMod val="75000"/>
                  </a:schemeClr>
                </a:solidFill>
              </a:rPr>
              <a:t>This Photo </a:t>
            </a:r>
            <a:r>
              <a:rPr lang="en-US" sz="1200" dirty="0"/>
              <a:t>by Unknown Author is licensed under </a:t>
            </a:r>
            <a:r>
              <a:rPr lang="en-US" sz="1200" u="sng" dirty="0">
                <a:solidFill>
                  <a:schemeClr val="accent1">
                    <a:lumMod val="75000"/>
                  </a:schemeClr>
                </a:solidFill>
              </a:rPr>
              <a:t>CC BY-SA</a:t>
            </a:r>
          </a:p>
        </p:txBody>
      </p:sp>
      <p:sp>
        <p:nvSpPr>
          <p:cNvPr id="7" name="Rectangle 6">
            <a:extLst>
              <a:ext uri="{FF2B5EF4-FFF2-40B4-BE49-F238E27FC236}">
                <a16:creationId xmlns:a16="http://schemas.microsoft.com/office/drawing/2014/main" xmlns="" id="{40D2FE27-CD61-4D54-AE02-87C0746074C0}"/>
              </a:ext>
            </a:extLst>
          </p:cNvPr>
          <p:cNvSpPr/>
          <p:nvPr/>
        </p:nvSpPr>
        <p:spPr>
          <a:xfrm>
            <a:off x="8364754" y="6127806"/>
            <a:ext cx="3430082" cy="461665"/>
          </a:xfrm>
          <a:prstGeom prst="rect">
            <a:avLst/>
          </a:prstGeom>
        </p:spPr>
        <p:txBody>
          <a:bodyPr wrap="square">
            <a:spAutoFit/>
          </a:bodyPr>
          <a:lstStyle/>
          <a:p>
            <a:r>
              <a:rPr lang="en-US" sz="1200" u="sng" dirty="0">
                <a:solidFill>
                  <a:schemeClr val="accent1">
                    <a:lumMod val="75000"/>
                  </a:schemeClr>
                </a:solidFill>
              </a:rPr>
              <a:t>This Photo </a:t>
            </a:r>
            <a:r>
              <a:rPr lang="en-US" sz="1200" dirty="0"/>
              <a:t>by Unknown Author is licensed under </a:t>
            </a:r>
            <a:r>
              <a:rPr lang="en-US" sz="1200" u="sng" dirty="0">
                <a:solidFill>
                  <a:schemeClr val="accent1">
                    <a:lumMod val="75000"/>
                  </a:schemeClr>
                </a:solidFill>
              </a:rPr>
              <a:t>CC BY-SA</a:t>
            </a:r>
          </a:p>
        </p:txBody>
      </p:sp>
    </p:spTree>
    <p:extLst>
      <p:ext uri="{BB962C8B-B14F-4D97-AF65-F5344CB8AC3E}">
        <p14:creationId xmlns:p14="http://schemas.microsoft.com/office/powerpoint/2010/main" xmlns="" val="12860701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8A0BCB-67D9-4DC5-9E73-9B2408BE7B56}"/>
              </a:ext>
            </a:extLst>
          </p:cNvPr>
          <p:cNvSpPr>
            <a:spLocks noGrp="1"/>
          </p:cNvSpPr>
          <p:nvPr>
            <p:ph type="title"/>
          </p:nvPr>
        </p:nvSpPr>
        <p:spPr/>
        <p:txBody>
          <a:bodyPr/>
          <a:lstStyle/>
          <a:p>
            <a:r>
              <a:rPr lang="hr-HR" b="1" dirty="0">
                <a:ln w="9525">
                  <a:solidFill>
                    <a:schemeClr val="bg1"/>
                  </a:solidFill>
                  <a:prstDash val="solid"/>
                </a:ln>
                <a:solidFill>
                  <a:srgbClr val="FFFF00"/>
                </a:solidFill>
                <a:effectLst>
                  <a:outerShdw blurRad="12700" dist="38100" dir="2700000" algn="tl" rotWithShape="0">
                    <a:schemeClr val="bg1">
                      <a:lumMod val="50000"/>
                    </a:schemeClr>
                  </a:outerShdw>
                </a:effectLst>
              </a:rPr>
              <a:t>ZAKLJUČAK</a:t>
            </a:r>
          </a:p>
        </p:txBody>
      </p:sp>
      <p:sp>
        <p:nvSpPr>
          <p:cNvPr id="3" name="Content Placeholder 2">
            <a:extLst>
              <a:ext uri="{FF2B5EF4-FFF2-40B4-BE49-F238E27FC236}">
                <a16:creationId xmlns:a16="http://schemas.microsoft.com/office/drawing/2014/main" xmlns="" id="{82C961E5-1EE4-4744-8038-DA6832784ECD}"/>
              </a:ext>
            </a:extLst>
          </p:cNvPr>
          <p:cNvSpPr>
            <a:spLocks noGrp="1"/>
          </p:cNvSpPr>
          <p:nvPr>
            <p:ph idx="1"/>
          </p:nvPr>
        </p:nvSpPr>
        <p:spPr>
          <a:xfrm>
            <a:off x="677334" y="1733551"/>
            <a:ext cx="8596668" cy="4307812"/>
          </a:xfrm>
        </p:spPr>
        <p:txBody>
          <a:bodyPr>
            <a:normAutofit/>
          </a:bodyPr>
          <a:lstStyle/>
          <a:p>
            <a:pPr marL="0" indent="0">
              <a:buNone/>
            </a:pPr>
            <a:r>
              <a:rPr lang="hr-HR" sz="2000" dirty="0"/>
              <a:t>Nakon gledanja ove prezentacije u potpunosti možemo shvatiti koliko je zlatna groznica promijenila tadašnje ljude ostavljajući za sobom negativne i pozitivne posljedice.Nakon što je zlato bilo otkriveno ljudi su se počeli masovno naseljavati uz pronalazišta zlata,međutim selili su se iz tih gradova jednakom brzinom kojom su se u njih uselili što možemo protumačiti kao negativnu posljedicu.Nakon što bi se ljudi iselili iz gradova za sobom su ostavljali prazne ‘’gradove duhova’’ što je također negativna posljedica.Iako je bilo negativnih posljedica ne smijemo zaboraviti kako je u doba zlatne groznice ekonomija brojnih gradova rasla više nego ikada što naravno brojimo u pozitivne posljedice.Nakon što analiziramo ove podatke i još mnoge druge čimbenike zaključujemo kako je zlatna groznica itekako bila vrlo važna za povijest ali i za ljude.</a:t>
            </a:r>
          </a:p>
        </p:txBody>
      </p:sp>
    </p:spTree>
    <p:extLst>
      <p:ext uri="{BB962C8B-B14F-4D97-AF65-F5344CB8AC3E}">
        <p14:creationId xmlns:p14="http://schemas.microsoft.com/office/powerpoint/2010/main" xmlns="" val="409982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xmlns="" id="{AEF79D18-06B7-49FA-A7DB-17458BAB813D}"/>
              </a:ext>
            </a:extLst>
          </p:cNvPr>
          <p:cNvSpPr/>
          <p:nvPr/>
        </p:nvSpPr>
        <p:spPr>
          <a:xfrm>
            <a:off x="7232072" y="803564"/>
            <a:ext cx="1773382" cy="1274618"/>
          </a:xfrm>
          <a:prstGeom prst="wedgeRectCallout">
            <a:avLst>
              <a:gd name="adj1" fmla="val -54687"/>
              <a:gd name="adj2" fmla="val 85688"/>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dirty="0"/>
              <a:t>Hvala na pažnji!</a:t>
            </a:r>
          </a:p>
        </p:txBody>
      </p:sp>
      <p:pic>
        <p:nvPicPr>
          <p:cNvPr id="3" name="Picture 2">
            <a:extLst>
              <a:ext uri="{FF2B5EF4-FFF2-40B4-BE49-F238E27FC236}">
                <a16:creationId xmlns:a16="http://schemas.microsoft.com/office/drawing/2014/main" xmlns="" id="{F8B5A90E-AAD5-4BFD-BB16-2198D7D18A27}"/>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2844800" y="924852"/>
            <a:ext cx="4322518" cy="4838640"/>
          </a:xfrm>
          <a:prstGeom prst="rect">
            <a:avLst/>
          </a:prstGeom>
        </p:spPr>
      </p:pic>
      <p:sp>
        <p:nvSpPr>
          <p:cNvPr id="5" name="TextBox 4">
            <a:extLst>
              <a:ext uri="{FF2B5EF4-FFF2-40B4-BE49-F238E27FC236}">
                <a16:creationId xmlns:a16="http://schemas.microsoft.com/office/drawing/2014/main" xmlns="" id="{ACD2C643-C3D3-4266-81D6-AD4F76FF2202}"/>
              </a:ext>
            </a:extLst>
          </p:cNvPr>
          <p:cNvSpPr txBox="1"/>
          <p:nvPr/>
        </p:nvSpPr>
        <p:spPr>
          <a:xfrm>
            <a:off x="3722254" y="5939020"/>
            <a:ext cx="3509818" cy="230832"/>
          </a:xfrm>
          <a:prstGeom prst="rect">
            <a:avLst/>
          </a:prstGeom>
          <a:noFill/>
        </p:spPr>
        <p:txBody>
          <a:bodyPr wrap="square" rtlCol="0">
            <a:spAutoFit/>
          </a:bodyPr>
          <a:lstStyle/>
          <a:p>
            <a:r>
              <a:rPr lang="hr-HR" sz="900" dirty="0">
                <a:hlinkClick r:id="rId3" tooltip="http://aniceplaceinthesun.blogspot.com/2010/11/cowboy-curtains-just-in-case-you-missed.html"/>
              </a:rPr>
              <a:t>This Photo</a:t>
            </a:r>
            <a:r>
              <a:rPr lang="hr-HR" sz="900" dirty="0"/>
              <a:t> by Unknown Author is licensed under </a:t>
            </a:r>
            <a:r>
              <a:rPr lang="hr-HR" sz="900" dirty="0">
                <a:hlinkClick r:id="rId4" tooltip="https://creativecommons.org/licenses/by-nc-nd/3.0/"/>
              </a:rPr>
              <a:t>CC BY-NC-ND</a:t>
            </a:r>
            <a:endParaRPr lang="hr-HR" sz="900" dirty="0"/>
          </a:p>
        </p:txBody>
      </p:sp>
      <p:sp>
        <p:nvSpPr>
          <p:cNvPr id="6" name="TextBox 5">
            <a:extLst>
              <a:ext uri="{FF2B5EF4-FFF2-40B4-BE49-F238E27FC236}">
                <a16:creationId xmlns:a16="http://schemas.microsoft.com/office/drawing/2014/main" xmlns="" id="{D876C60A-250E-4B27-8494-6021899265EF}"/>
              </a:ext>
            </a:extLst>
          </p:cNvPr>
          <p:cNvSpPr txBox="1"/>
          <p:nvPr/>
        </p:nvSpPr>
        <p:spPr>
          <a:xfrm>
            <a:off x="7749310" y="4133488"/>
            <a:ext cx="3565236" cy="646331"/>
          </a:xfrm>
          <a:prstGeom prst="rect">
            <a:avLst/>
          </a:prstGeom>
          <a:noFill/>
        </p:spPr>
        <p:txBody>
          <a:bodyPr wrap="square" rtlCol="0">
            <a:spAutoFit/>
          </a:bodyPr>
          <a:lstStyle/>
          <a:p>
            <a:r>
              <a:rPr lang="hr-HR" dirty="0"/>
              <a:t>Izvori slika:</a:t>
            </a:r>
            <a:r>
              <a:rPr lang="hr-HR" dirty="0">
                <a:solidFill>
                  <a:srgbClr val="FF0000"/>
                </a:solidFill>
              </a:rPr>
              <a:t>Google Chrome </a:t>
            </a:r>
            <a:r>
              <a:rPr lang="hr-HR" dirty="0"/>
              <a:t>i </a:t>
            </a:r>
            <a:r>
              <a:rPr lang="hr-HR" dirty="0">
                <a:solidFill>
                  <a:srgbClr val="FF0000"/>
                </a:solidFill>
              </a:rPr>
              <a:t>Online Pictures</a:t>
            </a:r>
          </a:p>
        </p:txBody>
      </p:sp>
    </p:spTree>
    <p:extLst>
      <p:ext uri="{BB962C8B-B14F-4D97-AF65-F5344CB8AC3E}">
        <p14:creationId xmlns:p14="http://schemas.microsoft.com/office/powerpoint/2010/main" xmlns="" val="15253436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986DF-33D0-4060-8B50-BBFF96E6D7F9}"/>
              </a:ext>
            </a:extLst>
          </p:cNvPr>
          <p:cNvSpPr>
            <a:spLocks noGrp="1"/>
          </p:cNvSpPr>
          <p:nvPr>
            <p:ph type="title"/>
          </p:nvPr>
        </p:nvSpPr>
        <p:spPr>
          <a:xfrm>
            <a:off x="677334" y="960582"/>
            <a:ext cx="8596668" cy="969818"/>
          </a:xfrm>
        </p:spPr>
        <p:txBody>
          <a:bodyPr/>
          <a:lstStyle/>
          <a:p>
            <a:r>
              <a:rPr lang="hr-HR" b="1" dirty="0">
                <a:ln w="13462">
                  <a:solidFill>
                    <a:schemeClr val="bg1"/>
                  </a:solidFill>
                  <a:prstDash val="solid"/>
                </a:ln>
                <a:solidFill>
                  <a:srgbClr val="FFFF00"/>
                </a:solidFill>
                <a:effectLst>
                  <a:outerShdw dist="38100" dir="2700000" algn="bl" rotWithShape="0">
                    <a:schemeClr val="accent5"/>
                  </a:outerShdw>
                </a:effectLst>
              </a:rPr>
              <a:t>UVOD</a:t>
            </a:r>
          </a:p>
        </p:txBody>
      </p:sp>
      <p:sp>
        <p:nvSpPr>
          <p:cNvPr id="3" name="Content Placeholder 2">
            <a:extLst>
              <a:ext uri="{FF2B5EF4-FFF2-40B4-BE49-F238E27FC236}">
                <a16:creationId xmlns:a16="http://schemas.microsoft.com/office/drawing/2014/main" xmlns="" id="{0C5E1E1B-5932-4EA4-9EDD-1CCAE68BE7EB}"/>
              </a:ext>
            </a:extLst>
          </p:cNvPr>
          <p:cNvSpPr>
            <a:spLocks noGrp="1"/>
          </p:cNvSpPr>
          <p:nvPr>
            <p:ph idx="1"/>
          </p:nvPr>
        </p:nvSpPr>
        <p:spPr>
          <a:xfrm>
            <a:off x="677334" y="2016645"/>
            <a:ext cx="8596668" cy="3880773"/>
          </a:xfrm>
        </p:spPr>
        <p:txBody>
          <a:bodyPr>
            <a:noAutofit/>
          </a:bodyPr>
          <a:lstStyle/>
          <a:p>
            <a:pPr marL="0" indent="0">
              <a:buNone/>
            </a:pPr>
            <a:r>
              <a:rPr lang="hr-HR" sz="2400" dirty="0"/>
              <a:t>Kada pomislimo na zlatnu groznicu puno toga pada na pamet.Neke to podsjeća na bolest(oni koji još nikada prije nisu čuli za zlatnu groznicu) dok drugi već znaju o čemu se radi.Svatko ima svoje pretpostavke ali unatoč tuđim očekivanjima zlatna groznica je puno više od onoga što mislimo.U ovo vrlo važno doba spadaju mnogi čimbenici koji znatno utječu na današnji život.Iz ove prezentacije saznat ćete što nas je dovelo do zlatne groznice,vrlo važne ljude koji su u njoj sudjelovali te posljedice koje je zlatna groznica ostavila za sobom.</a:t>
            </a:r>
          </a:p>
          <a:p>
            <a:pPr marL="0" indent="0">
              <a:buNone/>
            </a:pPr>
            <a:r>
              <a:rPr lang="hr-HR" sz="2400" dirty="0">
                <a:solidFill>
                  <a:srgbClr val="FF0000"/>
                </a:solidFill>
              </a:rPr>
              <a:t>Krenimo!</a:t>
            </a:r>
            <a:r>
              <a:rPr lang="hr-HR" sz="2400" dirty="0">
                <a:solidFill>
                  <a:srgbClr val="FF0000"/>
                </a:solidFill>
                <a:sym typeface="Wingdings" panose="05000000000000000000" pitchFamily="2" charset="2"/>
              </a:rPr>
              <a:t></a:t>
            </a:r>
            <a:endParaRPr lang="hr-HR" sz="2400" dirty="0">
              <a:solidFill>
                <a:srgbClr val="FF0000"/>
              </a:solidFill>
            </a:endParaRPr>
          </a:p>
        </p:txBody>
      </p:sp>
      <p:pic>
        <p:nvPicPr>
          <p:cNvPr id="5" name="Picture 4">
            <a:extLst>
              <a:ext uri="{FF2B5EF4-FFF2-40B4-BE49-F238E27FC236}">
                <a16:creationId xmlns:a16="http://schemas.microsoft.com/office/drawing/2014/main" xmlns="" id="{8245C095-4CE3-470C-B36F-465203B81B86}"/>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9169399" y="3241963"/>
            <a:ext cx="2440709" cy="2440709"/>
          </a:xfrm>
          <a:prstGeom prst="rect">
            <a:avLst/>
          </a:prstGeom>
        </p:spPr>
      </p:pic>
      <p:sp>
        <p:nvSpPr>
          <p:cNvPr id="6" name="TextBox 5">
            <a:extLst>
              <a:ext uri="{FF2B5EF4-FFF2-40B4-BE49-F238E27FC236}">
                <a16:creationId xmlns:a16="http://schemas.microsoft.com/office/drawing/2014/main" xmlns="" id="{24848722-E60F-4C80-9259-EA9B95F28271}"/>
              </a:ext>
            </a:extLst>
          </p:cNvPr>
          <p:cNvSpPr txBox="1"/>
          <p:nvPr/>
        </p:nvSpPr>
        <p:spPr>
          <a:xfrm>
            <a:off x="9128181" y="5897418"/>
            <a:ext cx="1274618" cy="646331"/>
          </a:xfrm>
          <a:prstGeom prst="rect">
            <a:avLst/>
          </a:prstGeom>
          <a:noFill/>
        </p:spPr>
        <p:txBody>
          <a:bodyPr wrap="square" rtlCol="0">
            <a:spAutoFit/>
          </a:bodyPr>
          <a:lstStyle/>
          <a:p>
            <a:r>
              <a:rPr lang="hr-HR" sz="900">
                <a:hlinkClick r:id="rId3" tooltip="https://flickr.com/photos/kalexanderson/5696097036"/>
              </a:rPr>
              <a:t>This Photo</a:t>
            </a:r>
            <a:r>
              <a:rPr lang="hr-HR" sz="900"/>
              <a:t> by Unknown Author is licensed under </a:t>
            </a:r>
            <a:r>
              <a:rPr lang="hr-HR" sz="900">
                <a:hlinkClick r:id="rId4" tooltip="https://creativecommons.org/licenses/by-nc-sa/3.0/"/>
              </a:rPr>
              <a:t>CC BY-SA-NC</a:t>
            </a:r>
            <a:endParaRPr lang="hr-HR" sz="900"/>
          </a:p>
        </p:txBody>
      </p:sp>
    </p:spTree>
    <p:extLst>
      <p:ext uri="{BB962C8B-B14F-4D97-AF65-F5344CB8AC3E}">
        <p14:creationId xmlns:p14="http://schemas.microsoft.com/office/powerpoint/2010/main" xmlns="" val="42391181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28FD2-F82D-4C38-87CF-ED17D15FB269}"/>
              </a:ext>
            </a:extLst>
          </p:cNvPr>
          <p:cNvSpPr>
            <a:spLocks noGrp="1"/>
          </p:cNvSpPr>
          <p:nvPr>
            <p:ph type="title"/>
          </p:nvPr>
        </p:nvSpPr>
        <p:spPr>
          <a:xfrm>
            <a:off x="838200" y="610033"/>
            <a:ext cx="8596668" cy="1320800"/>
          </a:xfrm>
        </p:spPr>
        <p:txBody>
          <a:bodyPr/>
          <a:lstStyle/>
          <a:p>
            <a:r>
              <a:rPr lang="hr-HR" b="1" dirty="0">
                <a:ln w="6600">
                  <a:solidFill>
                    <a:schemeClr val="accent2"/>
                  </a:solidFill>
                  <a:prstDash val="solid"/>
                </a:ln>
                <a:solidFill>
                  <a:srgbClr val="FFFF00"/>
                </a:solidFill>
                <a:effectLst>
                  <a:outerShdw dist="38100" dir="2700000" algn="tl" rotWithShape="0">
                    <a:schemeClr val="accent2"/>
                  </a:outerShdw>
                </a:effectLst>
              </a:rPr>
              <a:t>PREDUVJETI ZLATNE GROZNICE</a:t>
            </a:r>
          </a:p>
        </p:txBody>
      </p:sp>
      <p:sp>
        <p:nvSpPr>
          <p:cNvPr id="3" name="Content Placeholder 2">
            <a:extLst>
              <a:ext uri="{FF2B5EF4-FFF2-40B4-BE49-F238E27FC236}">
                <a16:creationId xmlns:a16="http://schemas.microsoft.com/office/drawing/2014/main" xmlns="" id="{596F01E2-D779-4046-972D-2E9BBCC024CD}"/>
              </a:ext>
            </a:extLst>
          </p:cNvPr>
          <p:cNvSpPr>
            <a:spLocks noGrp="1"/>
          </p:cNvSpPr>
          <p:nvPr>
            <p:ph idx="1"/>
          </p:nvPr>
        </p:nvSpPr>
        <p:spPr>
          <a:xfrm>
            <a:off x="838200" y="1930833"/>
            <a:ext cx="5257800" cy="4802187"/>
          </a:xfrm>
        </p:spPr>
        <p:txBody>
          <a:bodyPr>
            <a:normAutofit lnSpcReduction="10000"/>
          </a:bodyPr>
          <a:lstStyle/>
          <a:p>
            <a:pPr>
              <a:buFont typeface="Courier New" panose="02070309020205020404" pitchFamily="49" charset="0"/>
              <a:buChar char="o"/>
            </a:pPr>
            <a:r>
              <a:rPr lang="hr-HR" sz="3200" dirty="0"/>
              <a:t>SAD je izborio neovisnost</a:t>
            </a:r>
          </a:p>
          <a:p>
            <a:pPr>
              <a:buFont typeface="Courier New" panose="02070309020205020404" pitchFamily="49" charset="0"/>
              <a:buChar char="o"/>
            </a:pPr>
            <a:r>
              <a:rPr lang="hr-HR" sz="3200" dirty="0"/>
              <a:t>Potiskivanje domorodaca na zapad</a:t>
            </a:r>
          </a:p>
          <a:p>
            <a:pPr>
              <a:buFont typeface="Courier New" panose="02070309020205020404" pitchFamily="49" charset="0"/>
              <a:buChar char="o"/>
            </a:pPr>
            <a:r>
              <a:rPr lang="hr-HR" sz="3200" dirty="0"/>
              <a:t>Zbog jeftinosti zemlje doseljenici se postupno doseljuju na Divlji zapad</a:t>
            </a:r>
          </a:p>
          <a:p>
            <a:pPr>
              <a:buFont typeface="Courier New" panose="02070309020205020404" pitchFamily="49" charset="0"/>
              <a:buChar char="o"/>
            </a:pPr>
            <a:r>
              <a:rPr lang="hr-HR" sz="3200" dirty="0"/>
              <a:t>U Kaliforniji su otkrivena nalazišta zlata (1848. godine)</a:t>
            </a:r>
          </a:p>
        </p:txBody>
      </p:sp>
      <p:pic>
        <p:nvPicPr>
          <p:cNvPr id="5" name="Picture 4">
            <a:extLst>
              <a:ext uri="{FF2B5EF4-FFF2-40B4-BE49-F238E27FC236}">
                <a16:creationId xmlns:a16="http://schemas.microsoft.com/office/drawing/2014/main" xmlns="" id="{7DE2DAD5-2C74-40CF-B78B-E43B725DCBAD}"/>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6457319" y="2156559"/>
            <a:ext cx="2042603" cy="25448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xmlns="" id="{DA06BB4C-FC73-46FF-82F9-4CB212AD1A7A}"/>
              </a:ext>
            </a:extLst>
          </p:cNvPr>
          <p:cNvSpPr txBox="1"/>
          <p:nvPr/>
        </p:nvSpPr>
        <p:spPr>
          <a:xfrm>
            <a:off x="6659526" y="4811918"/>
            <a:ext cx="2124150" cy="369332"/>
          </a:xfrm>
          <a:prstGeom prst="rect">
            <a:avLst/>
          </a:prstGeom>
          <a:noFill/>
        </p:spPr>
        <p:txBody>
          <a:bodyPr wrap="square" rtlCol="0">
            <a:spAutoFit/>
          </a:bodyPr>
          <a:lstStyle/>
          <a:p>
            <a:r>
              <a:rPr lang="hr-HR" sz="900" dirty="0">
                <a:hlinkClick r:id="rId3" tooltip="https://nl.wikipedia.org/wiki/Sioux"/>
              </a:rPr>
              <a:t>This Photo</a:t>
            </a:r>
            <a:r>
              <a:rPr lang="hr-HR" sz="900" dirty="0"/>
              <a:t> by Unknown Author is licensed under </a:t>
            </a:r>
            <a:r>
              <a:rPr lang="hr-HR" sz="900" dirty="0">
                <a:hlinkClick r:id="rId4" tooltip="https://creativecommons.org/licenses/by-sa/3.0/"/>
              </a:rPr>
              <a:t>CC BY-SA</a:t>
            </a:r>
            <a:endParaRPr lang="hr-HR" sz="900" dirty="0"/>
          </a:p>
        </p:txBody>
      </p:sp>
      <p:pic>
        <p:nvPicPr>
          <p:cNvPr id="8" name="Picture 7">
            <a:extLst>
              <a:ext uri="{FF2B5EF4-FFF2-40B4-BE49-F238E27FC236}">
                <a16:creationId xmlns:a16="http://schemas.microsoft.com/office/drawing/2014/main" xmlns="" id="{CB02B790-8837-4CD4-8A4D-A4D5CC591E2A}"/>
              </a:ext>
            </a:extLst>
          </p:cNvPr>
          <p:cNvPicPr>
            <a:picLocks noChangeAspect="1"/>
          </p:cNvPicPr>
          <p:nvPr/>
        </p:nvPicPr>
        <p:blipFill>
          <a:blip r:embed="rId5">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9671627" y="429058"/>
            <a:ext cx="1682173" cy="2523260"/>
          </a:xfrm>
          <a:prstGeom prst="rect">
            <a:avLst/>
          </a:prstGeom>
        </p:spPr>
      </p:pic>
      <p:sp>
        <p:nvSpPr>
          <p:cNvPr id="9" name="TextBox 8">
            <a:extLst>
              <a:ext uri="{FF2B5EF4-FFF2-40B4-BE49-F238E27FC236}">
                <a16:creationId xmlns:a16="http://schemas.microsoft.com/office/drawing/2014/main" xmlns="" id="{11FADA67-EAC6-4E8B-9819-7D62B66FBD3B}"/>
              </a:ext>
            </a:extLst>
          </p:cNvPr>
          <p:cNvSpPr txBox="1"/>
          <p:nvPr/>
        </p:nvSpPr>
        <p:spPr>
          <a:xfrm>
            <a:off x="9671627" y="3023956"/>
            <a:ext cx="1497446" cy="507831"/>
          </a:xfrm>
          <a:prstGeom prst="rect">
            <a:avLst/>
          </a:prstGeom>
          <a:noFill/>
        </p:spPr>
        <p:txBody>
          <a:bodyPr wrap="square" rtlCol="0">
            <a:spAutoFit/>
          </a:bodyPr>
          <a:lstStyle/>
          <a:p>
            <a:r>
              <a:rPr lang="hr-HR" sz="900" dirty="0">
                <a:hlinkClick r:id="rId6" tooltip="https://en.wikipedia.org/wiki/Wild_West_shows"/>
              </a:rPr>
              <a:t>This Photo</a:t>
            </a:r>
            <a:r>
              <a:rPr lang="hr-HR" sz="900" dirty="0"/>
              <a:t> by Unknown Author is licensed under </a:t>
            </a:r>
            <a:r>
              <a:rPr lang="hr-HR" sz="900" dirty="0">
                <a:hlinkClick r:id="rId4" tooltip="https://creativecommons.org/licenses/by-sa/3.0/"/>
              </a:rPr>
              <a:t>CC BY-SA</a:t>
            </a:r>
            <a:endParaRPr lang="hr-HR" sz="900" dirty="0"/>
          </a:p>
        </p:txBody>
      </p:sp>
      <p:pic>
        <p:nvPicPr>
          <p:cNvPr id="11" name="Picture 10">
            <a:extLst>
              <a:ext uri="{FF2B5EF4-FFF2-40B4-BE49-F238E27FC236}">
                <a16:creationId xmlns:a16="http://schemas.microsoft.com/office/drawing/2014/main" xmlns="" id="{05C327CD-778D-462B-B0B3-C292F0ADB6B9}"/>
              </a:ext>
            </a:extLst>
          </p:cNvPr>
          <p:cNvPicPr>
            <a:picLocks noChangeAspect="1"/>
          </p:cNvPicPr>
          <p:nvPr/>
        </p:nvPicPr>
        <p:blipFill>
          <a:blip r:embed="rId7">
            <a:extLst>
              <a:ext uri="{28A0092B-C50C-407E-A947-70E740481C1C}">
                <a14:useLocalDpi xmlns:a14="http://schemas.microsoft.com/office/drawing/2010/main" xmlns="" val="0"/>
              </a:ext>
              <a:ext uri="{837473B0-CC2E-450A-ABE3-18F120FF3D39}">
                <a1611:picAttrSrcUrl xmlns:a1611="http://schemas.microsoft.com/office/drawing/2016/11/main" xmlns="" r:id="rId8"/>
              </a:ext>
            </a:extLst>
          </a:blip>
          <a:stretch>
            <a:fillRect/>
          </a:stretch>
        </p:blipFill>
        <p:spPr>
          <a:xfrm>
            <a:off x="9347202" y="4282444"/>
            <a:ext cx="2466109" cy="1770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xmlns="" id="{2C7FBAAC-A444-4D4B-B677-18B812CE6FDD}"/>
              </a:ext>
            </a:extLst>
          </p:cNvPr>
          <p:cNvSpPr txBox="1"/>
          <p:nvPr/>
        </p:nvSpPr>
        <p:spPr>
          <a:xfrm>
            <a:off x="9347202" y="6123543"/>
            <a:ext cx="2308969" cy="369332"/>
          </a:xfrm>
          <a:prstGeom prst="rect">
            <a:avLst/>
          </a:prstGeom>
          <a:noFill/>
        </p:spPr>
        <p:txBody>
          <a:bodyPr wrap="square" rtlCol="0">
            <a:spAutoFit/>
          </a:bodyPr>
          <a:lstStyle/>
          <a:p>
            <a:r>
              <a:rPr lang="hr-HR" sz="900" dirty="0">
                <a:hlinkClick r:id="rId8" tooltip="https://brewminate.com/the-nineteenth-century-rush-to-gold-in-the-pacific-northwest/"/>
              </a:rPr>
              <a:t>This Photo</a:t>
            </a:r>
            <a:r>
              <a:rPr lang="hr-HR" sz="900" dirty="0"/>
              <a:t> by Unknown Author is licensed under </a:t>
            </a:r>
            <a:r>
              <a:rPr lang="hr-HR" sz="900" dirty="0">
                <a:hlinkClick r:id="rId9" tooltip="https://creativecommons.org/licenses/by-nc-sa/3.0/"/>
              </a:rPr>
              <a:t>CC BY-SA-NC</a:t>
            </a:r>
            <a:endParaRPr lang="hr-HR" sz="900" dirty="0"/>
          </a:p>
        </p:txBody>
      </p:sp>
    </p:spTree>
    <p:extLst>
      <p:ext uri="{BB962C8B-B14F-4D97-AF65-F5344CB8AC3E}">
        <p14:creationId xmlns:p14="http://schemas.microsoft.com/office/powerpoint/2010/main" xmlns="" val="1880120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2">
                                            <p:txEl>
                                              <p:pRg st="0" end="0"/>
                                            </p:txEl>
                                          </p:spTgt>
                                        </p:tgtEl>
                                        <p:attrNameLst>
                                          <p:attrName>style.visibility</p:attrName>
                                        </p:attrNameLst>
                                      </p:cBhvr>
                                      <p:to>
                                        <p:strVal val="visible"/>
                                      </p:to>
                                    </p:set>
                                    <p:animEffect transition="in" filter="fade">
                                      <p:cBhvr>
                                        <p:cTn id="74" dur="1000"/>
                                        <p:tgtEl>
                                          <p:spTgt spid="12">
                                            <p:txEl>
                                              <p:pRg st="0" end="0"/>
                                            </p:txEl>
                                          </p:spTgt>
                                        </p:tgtEl>
                                      </p:cBhvr>
                                    </p:animEffect>
                                    <p:anim calcmode="lin" valueType="num">
                                      <p:cBhvr>
                                        <p:cTn id="7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F55E2-7DCF-40DE-9FBE-A0CC9D9E75F7}"/>
              </a:ext>
            </a:extLst>
          </p:cNvPr>
          <p:cNvSpPr>
            <a:spLocks noGrp="1"/>
          </p:cNvSpPr>
          <p:nvPr>
            <p:ph type="title"/>
          </p:nvPr>
        </p:nvSpPr>
        <p:spPr>
          <a:xfrm>
            <a:off x="533400" y="382876"/>
            <a:ext cx="10515600" cy="1325563"/>
          </a:xfrm>
        </p:spPr>
        <p:txBody>
          <a:bodyPr/>
          <a:lstStyle/>
          <a:p>
            <a:r>
              <a:rPr lang="hr-HR"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JAMES MARSHALL-PRIČA O POKRETAČU ZLATNE GROZNICE</a:t>
            </a:r>
          </a:p>
        </p:txBody>
      </p:sp>
      <p:sp>
        <p:nvSpPr>
          <p:cNvPr id="3" name="Content Placeholder 2">
            <a:extLst>
              <a:ext uri="{FF2B5EF4-FFF2-40B4-BE49-F238E27FC236}">
                <a16:creationId xmlns:a16="http://schemas.microsoft.com/office/drawing/2014/main" xmlns="" id="{485680ED-8E49-4104-A081-A1F7E0B605AF}"/>
              </a:ext>
            </a:extLst>
          </p:cNvPr>
          <p:cNvSpPr>
            <a:spLocks noGrp="1"/>
          </p:cNvSpPr>
          <p:nvPr>
            <p:ph idx="1"/>
          </p:nvPr>
        </p:nvSpPr>
        <p:spPr>
          <a:xfrm>
            <a:off x="662710" y="1708439"/>
            <a:ext cx="7742381" cy="4950691"/>
          </a:xfrm>
        </p:spPr>
        <p:txBody>
          <a:bodyPr>
            <a:normAutofit/>
          </a:bodyPr>
          <a:lstStyle/>
          <a:p>
            <a:pPr marL="0" indent="0">
              <a:buNone/>
            </a:pPr>
            <a:r>
              <a:rPr lang="hr-HR" sz="2400" dirty="0">
                <a:solidFill>
                  <a:srgbClr val="FF0000"/>
                </a:solidFill>
              </a:rPr>
              <a:t>James Wilson Marshall</a:t>
            </a:r>
            <a:r>
              <a:rPr lang="hr-HR" sz="2400" dirty="0"/>
              <a:t> </a:t>
            </a:r>
            <a:r>
              <a:rPr lang="hr-HR" sz="2400" dirty="0">
                <a:solidFill>
                  <a:schemeClr val="tx1"/>
                </a:solidFill>
              </a:rPr>
              <a:t>bio je stolar i graditelj mlinova.Rođen je 8. listopada 1810. godine u New Jerseyu.Gradio je mlinove 38  godina kada je sasvim slućajno pronašao zlato,</a:t>
            </a:r>
            <a:r>
              <a:rPr lang="hr-HR" sz="2400" dirty="0">
                <a:solidFill>
                  <a:srgbClr val="FF0000"/>
                </a:solidFill>
              </a:rPr>
              <a:t>pokrečući zlatnu groznicu</a:t>
            </a:r>
            <a:r>
              <a:rPr lang="hr-HR" sz="2400" dirty="0"/>
              <a:t>.</a:t>
            </a:r>
          </a:p>
          <a:p>
            <a:pPr marL="0" indent="0">
              <a:buNone/>
            </a:pPr>
            <a:r>
              <a:rPr lang="hr-HR" sz="2400" dirty="0">
                <a:solidFill>
                  <a:schemeClr val="tx1"/>
                </a:solidFill>
              </a:rPr>
              <a:t>Nakon svađe sa svojim ocem otišao je iz New Jerseya na zapad tražeći sreću negdje drugdje.Njegov put doveo ga je do juga Kalifornije gdje je odlučio ostati.</a:t>
            </a:r>
          </a:p>
          <a:p>
            <a:pPr marL="0" indent="0">
              <a:buNone/>
            </a:pPr>
            <a:r>
              <a:rPr lang="hr-HR" sz="2400" dirty="0">
                <a:solidFill>
                  <a:schemeClr val="tx1"/>
                </a:solidFill>
              </a:rPr>
              <a:t>24. siječnja 1848. godine</a:t>
            </a:r>
            <a:r>
              <a:rPr lang="hr-HR" sz="2400" dirty="0"/>
              <a:t> </a:t>
            </a:r>
            <a:r>
              <a:rPr lang="hr-HR" sz="2400" dirty="0">
                <a:solidFill>
                  <a:srgbClr val="FF0000"/>
                </a:solidFill>
              </a:rPr>
              <a:t>pronašao je prvi komad zlata</a:t>
            </a:r>
            <a:r>
              <a:rPr lang="hr-HR" sz="2400" dirty="0">
                <a:solidFill>
                  <a:schemeClr val="tx1"/>
                </a:solidFill>
              </a:rPr>
              <a:t>.Pokušao je sakriti ovo otkriće ali se ubrzo vijest o njegovu pronalasku zlata proširila te je tako započela već spomenuta </a:t>
            </a:r>
            <a:r>
              <a:rPr lang="hr-HR" sz="2400" dirty="0">
                <a:solidFill>
                  <a:srgbClr val="FF0000"/>
                </a:solidFill>
              </a:rPr>
              <a:t>zlatna groznica</a:t>
            </a:r>
            <a:r>
              <a:rPr lang="hr-HR" sz="2400" dirty="0"/>
              <a:t>.</a:t>
            </a:r>
          </a:p>
        </p:txBody>
      </p:sp>
      <p:pic>
        <p:nvPicPr>
          <p:cNvPr id="4" name="Picture 3">
            <a:extLst>
              <a:ext uri="{FF2B5EF4-FFF2-40B4-BE49-F238E27FC236}">
                <a16:creationId xmlns:a16="http://schemas.microsoft.com/office/drawing/2014/main" xmlns="" id="{63F44971-CDB7-4D2C-965A-BF9B81E2F9E0}"/>
              </a:ext>
            </a:extLst>
          </p:cNvPr>
          <p:cNvPicPr>
            <a:picLocks noChangeAspect="1"/>
          </p:cNvPicPr>
          <p:nvPr/>
        </p:nvPicPr>
        <p:blipFill>
          <a:blip r:embed="rId2"/>
          <a:stretch>
            <a:fillRect/>
          </a:stretch>
        </p:blipFill>
        <p:spPr>
          <a:xfrm>
            <a:off x="9068847" y="1885805"/>
            <a:ext cx="2460443" cy="3992628"/>
          </a:xfrm>
          <a:prstGeom prst="rect">
            <a:avLst/>
          </a:prstGeom>
          <a:ln>
            <a:noFill/>
          </a:ln>
          <a:effectLst>
            <a:softEdge rad="112500"/>
          </a:effectLst>
        </p:spPr>
      </p:pic>
      <p:sp>
        <p:nvSpPr>
          <p:cNvPr id="5" name="Rectangle 4">
            <a:extLst>
              <a:ext uri="{FF2B5EF4-FFF2-40B4-BE49-F238E27FC236}">
                <a16:creationId xmlns:a16="http://schemas.microsoft.com/office/drawing/2014/main" xmlns="" id="{22269C08-F923-4909-BDBA-92F64CA0687F}"/>
              </a:ext>
            </a:extLst>
          </p:cNvPr>
          <p:cNvSpPr/>
          <p:nvPr/>
        </p:nvSpPr>
        <p:spPr>
          <a:xfrm>
            <a:off x="8994956" y="5878433"/>
            <a:ext cx="3049262" cy="461665"/>
          </a:xfrm>
          <a:prstGeom prst="rect">
            <a:avLst/>
          </a:prstGeom>
        </p:spPr>
        <p:txBody>
          <a:bodyPr wrap="square">
            <a:spAutoFit/>
          </a:bodyPr>
          <a:lstStyle/>
          <a:p>
            <a:r>
              <a:rPr lang="en-US" sz="1200" u="sng" dirty="0">
                <a:solidFill>
                  <a:schemeClr val="accent1">
                    <a:lumMod val="75000"/>
                  </a:schemeClr>
                </a:solidFill>
              </a:rPr>
              <a:t>This Photo </a:t>
            </a:r>
            <a:r>
              <a:rPr lang="en-US" sz="1200" dirty="0"/>
              <a:t>by Unknown Author is licensed under </a:t>
            </a:r>
            <a:r>
              <a:rPr lang="en-US" sz="1200" u="sng" dirty="0">
                <a:solidFill>
                  <a:schemeClr val="accent1">
                    <a:lumMod val="75000"/>
                  </a:schemeClr>
                </a:solidFill>
              </a:rPr>
              <a:t>CC BY-SA</a:t>
            </a:r>
          </a:p>
        </p:txBody>
      </p:sp>
    </p:spTree>
    <p:extLst>
      <p:ext uri="{BB962C8B-B14F-4D97-AF65-F5344CB8AC3E}">
        <p14:creationId xmlns:p14="http://schemas.microsoft.com/office/powerpoint/2010/main" xmlns="" val="284464828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606DB-9BCB-47D0-896F-7916BCA26372}"/>
              </a:ext>
            </a:extLst>
          </p:cNvPr>
          <p:cNvSpPr>
            <a:spLocks noGrp="1"/>
          </p:cNvSpPr>
          <p:nvPr>
            <p:ph type="title"/>
          </p:nvPr>
        </p:nvSpPr>
        <p:spPr/>
        <p:txBody>
          <a:bodyPr/>
          <a:lstStyle/>
          <a:p>
            <a:r>
              <a:rPr lang="hr-HR"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POČETAK ZLATNE GROZNICE</a:t>
            </a:r>
          </a:p>
        </p:txBody>
      </p:sp>
      <p:sp>
        <p:nvSpPr>
          <p:cNvPr id="3" name="Content Placeholder 2">
            <a:extLst>
              <a:ext uri="{FF2B5EF4-FFF2-40B4-BE49-F238E27FC236}">
                <a16:creationId xmlns:a16="http://schemas.microsoft.com/office/drawing/2014/main" xmlns="" id="{53B7D1D6-0238-4FD9-8EFC-1DA01546B730}"/>
              </a:ext>
            </a:extLst>
          </p:cNvPr>
          <p:cNvSpPr>
            <a:spLocks noGrp="1"/>
          </p:cNvSpPr>
          <p:nvPr>
            <p:ph idx="1"/>
          </p:nvPr>
        </p:nvSpPr>
        <p:spPr>
          <a:xfrm>
            <a:off x="838200" y="1967345"/>
            <a:ext cx="6957291" cy="4636654"/>
          </a:xfrm>
        </p:spPr>
        <p:txBody>
          <a:bodyPr/>
          <a:lstStyle/>
          <a:p>
            <a:pPr>
              <a:buFont typeface="Courier New" panose="02070309020205020404" pitchFamily="49" charset="0"/>
              <a:buChar char="o"/>
            </a:pPr>
            <a:r>
              <a:rPr lang="hr-HR" sz="2400" dirty="0">
                <a:solidFill>
                  <a:schemeClr val="tx1"/>
                </a:solidFill>
              </a:rPr>
              <a:t>Nakon otkrića zlata na područje Kalifornije stiže oko 80 000 stanovnika</a:t>
            </a:r>
          </a:p>
          <a:p>
            <a:pPr>
              <a:buFont typeface="Courier New" panose="02070309020205020404" pitchFamily="49" charset="0"/>
              <a:buChar char="o"/>
            </a:pPr>
            <a:r>
              <a:rPr lang="hr-HR" sz="2400" dirty="0">
                <a:solidFill>
                  <a:schemeClr val="tx1"/>
                </a:solidFill>
              </a:rPr>
              <a:t>Otkriće zlata znatno podiže ekonomiju Kalifornije (država Marshallu zauzvrat dodjeljuje mjesečni priod koji je ukinut godinu kasnije)</a:t>
            </a:r>
          </a:p>
          <a:p>
            <a:pPr>
              <a:buFont typeface="Courier New" panose="02070309020205020404" pitchFamily="49" charset="0"/>
              <a:buChar char="o"/>
            </a:pPr>
            <a:r>
              <a:rPr lang="hr-HR" sz="2400" dirty="0">
                <a:solidFill>
                  <a:schemeClr val="tx1"/>
                </a:solidFill>
              </a:rPr>
              <a:t>Uz nalazišta zlata nastaju novi gradovi</a:t>
            </a:r>
          </a:p>
          <a:p>
            <a:pPr>
              <a:buFont typeface="Courier New" panose="02070309020205020404" pitchFamily="49" charset="0"/>
              <a:buChar char="o"/>
            </a:pPr>
            <a:r>
              <a:rPr lang="hr-HR" sz="2400" dirty="0">
                <a:solidFill>
                  <a:schemeClr val="tx1"/>
                </a:solidFill>
              </a:rPr>
              <a:t>Stanovištvo ovisi o tragačima zlata</a:t>
            </a:r>
          </a:p>
          <a:p>
            <a:pPr>
              <a:buFont typeface="Courier New" panose="02070309020205020404" pitchFamily="49" charset="0"/>
              <a:buChar char="o"/>
            </a:pPr>
            <a:r>
              <a:rPr lang="hr-HR" sz="2400" dirty="0">
                <a:solidFill>
                  <a:schemeClr val="tx1"/>
                </a:solidFill>
              </a:rPr>
              <a:t>Doseljenici se počinju brzo iseljavati iz gradova</a:t>
            </a:r>
          </a:p>
          <a:p>
            <a:pPr>
              <a:buFont typeface="Courier New" panose="02070309020205020404" pitchFamily="49" charset="0"/>
              <a:buChar char="o"/>
            </a:pPr>
            <a:endParaRPr lang="hr-HR" sz="2400" dirty="0">
              <a:solidFill>
                <a:schemeClr val="tx1"/>
              </a:solidFill>
            </a:endParaRPr>
          </a:p>
          <a:p>
            <a:pPr>
              <a:buFont typeface="Courier New" panose="02070309020205020404" pitchFamily="49" charset="0"/>
              <a:buChar char="o"/>
            </a:pPr>
            <a:endParaRPr lang="hr-HR" dirty="0"/>
          </a:p>
        </p:txBody>
      </p:sp>
      <p:pic>
        <p:nvPicPr>
          <p:cNvPr id="8" name="Picture 7">
            <a:extLst>
              <a:ext uri="{FF2B5EF4-FFF2-40B4-BE49-F238E27FC236}">
                <a16:creationId xmlns:a16="http://schemas.microsoft.com/office/drawing/2014/main" xmlns="" id="{7E1C208A-A1FE-4CA5-9B49-D159F4A367C3}"/>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8025119" y="1212031"/>
            <a:ext cx="2514854" cy="1962526"/>
          </a:xfrm>
          <a:prstGeom prst="rect">
            <a:avLst/>
          </a:prstGeom>
        </p:spPr>
      </p:pic>
      <p:sp>
        <p:nvSpPr>
          <p:cNvPr id="9" name="TextBox 8">
            <a:extLst>
              <a:ext uri="{FF2B5EF4-FFF2-40B4-BE49-F238E27FC236}">
                <a16:creationId xmlns:a16="http://schemas.microsoft.com/office/drawing/2014/main" xmlns="" id="{CB98BE4F-DEA8-4753-B961-4B48FEFB916F}"/>
              </a:ext>
            </a:extLst>
          </p:cNvPr>
          <p:cNvSpPr txBox="1"/>
          <p:nvPr/>
        </p:nvSpPr>
        <p:spPr>
          <a:xfrm>
            <a:off x="8025119" y="3244334"/>
            <a:ext cx="2707536" cy="369332"/>
          </a:xfrm>
          <a:prstGeom prst="rect">
            <a:avLst/>
          </a:prstGeom>
          <a:noFill/>
        </p:spPr>
        <p:txBody>
          <a:bodyPr wrap="square" rtlCol="0">
            <a:spAutoFit/>
          </a:bodyPr>
          <a:lstStyle/>
          <a:p>
            <a:r>
              <a:rPr lang="hr-HR" sz="900" dirty="0">
                <a:hlinkClick r:id="rId3" tooltip="http://commons.wikimedia.org/wiki/file:klondiker-whitepass.jpg"/>
              </a:rPr>
              <a:t>This Photo</a:t>
            </a:r>
            <a:r>
              <a:rPr lang="hr-HR" sz="900" dirty="0"/>
              <a:t> by Unknown Author is licensed under </a:t>
            </a:r>
            <a:r>
              <a:rPr lang="hr-HR" sz="900" dirty="0">
                <a:hlinkClick r:id="rId4" tooltip="https://creativecommons.org/licenses/by-sa/3.0/"/>
              </a:rPr>
              <a:t>CC BY-SA</a:t>
            </a:r>
            <a:endParaRPr lang="hr-HR" sz="900" dirty="0"/>
          </a:p>
        </p:txBody>
      </p:sp>
      <p:pic>
        <p:nvPicPr>
          <p:cNvPr id="11" name="Picture 10">
            <a:extLst>
              <a:ext uri="{FF2B5EF4-FFF2-40B4-BE49-F238E27FC236}">
                <a16:creationId xmlns:a16="http://schemas.microsoft.com/office/drawing/2014/main" xmlns="" id="{C42BF5A6-33DE-4EA2-9F5B-0B3EBFBB3B56}"/>
              </a:ext>
            </a:extLst>
          </p:cNvPr>
          <p:cNvPicPr>
            <a:picLocks noChangeAspect="1"/>
          </p:cNvPicPr>
          <p:nvPr/>
        </p:nvPicPr>
        <p:blipFill>
          <a:blip r:embed="rId5">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8025119" y="4387274"/>
            <a:ext cx="2514854" cy="1507542"/>
          </a:xfrm>
          <a:prstGeom prst="rect">
            <a:avLst/>
          </a:prstGeom>
        </p:spPr>
      </p:pic>
      <p:sp>
        <p:nvSpPr>
          <p:cNvPr id="12" name="TextBox 11">
            <a:extLst>
              <a:ext uri="{FF2B5EF4-FFF2-40B4-BE49-F238E27FC236}">
                <a16:creationId xmlns:a16="http://schemas.microsoft.com/office/drawing/2014/main" xmlns="" id="{6DB26E7A-0068-452F-A471-B37B0171C743}"/>
              </a:ext>
            </a:extLst>
          </p:cNvPr>
          <p:cNvSpPr txBox="1"/>
          <p:nvPr/>
        </p:nvSpPr>
        <p:spPr>
          <a:xfrm>
            <a:off x="8025119" y="6010246"/>
            <a:ext cx="2605936" cy="369332"/>
          </a:xfrm>
          <a:prstGeom prst="rect">
            <a:avLst/>
          </a:prstGeom>
          <a:noFill/>
        </p:spPr>
        <p:txBody>
          <a:bodyPr wrap="square" rtlCol="0">
            <a:spAutoFit/>
          </a:bodyPr>
          <a:lstStyle/>
          <a:p>
            <a:r>
              <a:rPr lang="hr-HR" sz="900" dirty="0">
                <a:hlinkClick r:id="rId6" tooltip="https://en.wikipedia.org/wiki/John_David_Borthwick"/>
              </a:rPr>
              <a:t>This Photo</a:t>
            </a:r>
            <a:r>
              <a:rPr lang="hr-HR" sz="900" dirty="0"/>
              <a:t> by Unknown Author is licensed under </a:t>
            </a:r>
            <a:r>
              <a:rPr lang="hr-HR" sz="900" dirty="0">
                <a:hlinkClick r:id="rId4" tooltip="https://creativecommons.org/licenses/by-sa/3.0/"/>
              </a:rPr>
              <a:t>CC BY-SA</a:t>
            </a:r>
            <a:endParaRPr lang="hr-HR" sz="900" dirty="0"/>
          </a:p>
        </p:txBody>
      </p:sp>
    </p:spTree>
    <p:extLst>
      <p:ext uri="{BB962C8B-B14F-4D97-AF65-F5344CB8AC3E}">
        <p14:creationId xmlns:p14="http://schemas.microsoft.com/office/powerpoint/2010/main" xmlns="" val="13824794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45EEC-6C41-4710-9CF0-04862767C1E1}"/>
              </a:ext>
            </a:extLst>
          </p:cNvPr>
          <p:cNvSpPr>
            <a:spLocks noGrp="1"/>
          </p:cNvSpPr>
          <p:nvPr>
            <p:ph type="title"/>
          </p:nvPr>
        </p:nvSpPr>
        <p:spPr/>
        <p:txBody>
          <a:bodyPr/>
          <a:lstStyle/>
          <a:p>
            <a:r>
              <a:rPr lang="hr-HR"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SAM BRANNAN-ČOVJEK KOJI SE OBOGATIO NA PRODAJI ALATA</a:t>
            </a:r>
          </a:p>
        </p:txBody>
      </p:sp>
      <p:sp>
        <p:nvSpPr>
          <p:cNvPr id="3" name="Content Placeholder 2">
            <a:extLst>
              <a:ext uri="{FF2B5EF4-FFF2-40B4-BE49-F238E27FC236}">
                <a16:creationId xmlns:a16="http://schemas.microsoft.com/office/drawing/2014/main" xmlns="" id="{EB7A4CF5-ED2C-479D-8494-55624580C524}"/>
              </a:ext>
            </a:extLst>
          </p:cNvPr>
          <p:cNvSpPr>
            <a:spLocks noGrp="1"/>
          </p:cNvSpPr>
          <p:nvPr>
            <p:ph idx="1"/>
          </p:nvPr>
        </p:nvSpPr>
        <p:spPr>
          <a:xfrm>
            <a:off x="838200" y="1897062"/>
            <a:ext cx="6957291" cy="4351338"/>
          </a:xfrm>
        </p:spPr>
        <p:txBody>
          <a:bodyPr>
            <a:normAutofit/>
          </a:bodyPr>
          <a:lstStyle/>
          <a:p>
            <a:pPr marL="0" indent="0">
              <a:buNone/>
            </a:pPr>
            <a:r>
              <a:rPr lang="hr-HR" sz="2400" dirty="0">
                <a:solidFill>
                  <a:srgbClr val="FF0000"/>
                </a:solidFill>
              </a:rPr>
              <a:t>Sam Brannan </a:t>
            </a:r>
            <a:r>
              <a:rPr lang="hr-HR" sz="2400" dirty="0">
                <a:solidFill>
                  <a:schemeClr val="tx1"/>
                </a:solidFill>
              </a:rPr>
              <a:t>je bio prvi čovjek koji je postao milijunaš na račun zlatne groznice,ali ne zato što je pronašao zlato.Nakon što je zlatna groznica započela Sam Brannan je kupio svo oruđe koje se moglo naći(lopate,posude za ispiranje..)te je objavio u novinama kako prodaje alate za kopanje zlata.Ova ideja prošla je bolje nego što je mogao zamisliti te je ubrzo </a:t>
            </a:r>
            <a:r>
              <a:rPr lang="hr-HR" sz="2400" dirty="0">
                <a:solidFill>
                  <a:srgbClr val="FF0000"/>
                </a:solidFill>
              </a:rPr>
              <a:t>postao milijunaš </a:t>
            </a:r>
            <a:r>
              <a:rPr lang="hr-HR" sz="2400" dirty="0">
                <a:solidFill>
                  <a:schemeClr val="tx1"/>
                </a:solidFill>
              </a:rPr>
              <a:t>i ujedno prvi čovjek koji se obogatio na račun zlatne groznice.</a:t>
            </a:r>
          </a:p>
        </p:txBody>
      </p:sp>
      <p:pic>
        <p:nvPicPr>
          <p:cNvPr id="5" name="Picture 4">
            <a:extLst>
              <a:ext uri="{FF2B5EF4-FFF2-40B4-BE49-F238E27FC236}">
                <a16:creationId xmlns:a16="http://schemas.microsoft.com/office/drawing/2014/main" xmlns="" id="{7A235E0D-ED7B-4B2A-9A91-76A9C86F65EE}"/>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8524875" y="1662112"/>
            <a:ext cx="2828925" cy="3533775"/>
          </a:xfrm>
          <a:prstGeom prst="rect">
            <a:avLst/>
          </a:prstGeom>
          <a:ln>
            <a:noFill/>
          </a:ln>
          <a:effectLst>
            <a:softEdge rad="112500"/>
          </a:effectLst>
        </p:spPr>
      </p:pic>
      <p:sp>
        <p:nvSpPr>
          <p:cNvPr id="6" name="TextBox 5">
            <a:extLst>
              <a:ext uri="{FF2B5EF4-FFF2-40B4-BE49-F238E27FC236}">
                <a16:creationId xmlns:a16="http://schemas.microsoft.com/office/drawing/2014/main" xmlns="" id="{73076624-E5E9-41E8-B15E-05853DC396DE}"/>
              </a:ext>
            </a:extLst>
          </p:cNvPr>
          <p:cNvSpPr txBox="1"/>
          <p:nvPr/>
        </p:nvSpPr>
        <p:spPr>
          <a:xfrm>
            <a:off x="8524875" y="5195887"/>
            <a:ext cx="2828925" cy="369332"/>
          </a:xfrm>
          <a:prstGeom prst="rect">
            <a:avLst/>
          </a:prstGeom>
          <a:noFill/>
        </p:spPr>
        <p:txBody>
          <a:bodyPr wrap="square" rtlCol="0">
            <a:spAutoFit/>
          </a:bodyPr>
          <a:lstStyle/>
          <a:p>
            <a:r>
              <a:rPr lang="hr-HR" sz="900" dirty="0">
                <a:hlinkClick r:id="rId3" tooltip="https://de.wikipedia.org/wiki/Samuel_Brannan"/>
              </a:rPr>
              <a:t>This Photo</a:t>
            </a:r>
            <a:r>
              <a:rPr lang="hr-HR" sz="900" dirty="0"/>
              <a:t> by Unknown Author is licensed under </a:t>
            </a:r>
            <a:r>
              <a:rPr lang="hr-HR" sz="900" dirty="0">
                <a:hlinkClick r:id="rId4" tooltip="https://creativecommons.org/licenses/by-sa/3.0/">
                  <a:extLst>
                    <a:ext uri="{A12FA001-AC4F-418D-AE19-62706E023703}">
                      <ahyp:hlinkClr xmlns:ahyp="http://schemas.microsoft.com/office/drawing/2018/hyperlinkcolor" xmlns="" val="tx"/>
                    </a:ext>
                  </a:extLst>
                </a:hlinkClick>
              </a:rPr>
              <a:t>CC </a:t>
            </a:r>
            <a:r>
              <a:rPr lang="hr-HR" sz="900" u="sng" dirty="0">
                <a:solidFill>
                  <a:schemeClr val="accent1">
                    <a:lumMod val="75000"/>
                  </a:schemeClr>
                </a:solidFill>
                <a:hlinkClick r:id="rId4" tooltip="https://creativecommons.org/licenses/by-sa/3.0/">
                  <a:extLst>
                    <a:ext uri="{A12FA001-AC4F-418D-AE19-62706E023703}">
                      <ahyp:hlinkClr xmlns:ahyp="http://schemas.microsoft.com/office/drawing/2018/hyperlinkcolor" xmlns="" val="tx"/>
                    </a:ext>
                  </a:extLst>
                </a:hlinkClick>
              </a:rPr>
              <a:t>BY-SA</a:t>
            </a:r>
            <a:r>
              <a:rPr lang="hr-HR" sz="900" u="sng" dirty="0">
                <a:solidFill>
                  <a:schemeClr val="accent1">
                    <a:lumMod val="75000"/>
                  </a:schemeClr>
                </a:solidFill>
              </a:rPr>
              <a:t>-SD</a:t>
            </a:r>
          </a:p>
        </p:txBody>
      </p:sp>
    </p:spTree>
    <p:extLst>
      <p:ext uri="{BB962C8B-B14F-4D97-AF65-F5344CB8AC3E}">
        <p14:creationId xmlns:p14="http://schemas.microsoft.com/office/powerpoint/2010/main" xmlns="" val="12119903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C27F7-D4F2-4BC5-8986-62ABCDC95078}"/>
              </a:ext>
            </a:extLst>
          </p:cNvPr>
          <p:cNvSpPr>
            <a:spLocks noGrp="1"/>
          </p:cNvSpPr>
          <p:nvPr>
            <p:ph type="title"/>
          </p:nvPr>
        </p:nvSpPr>
        <p:spPr>
          <a:xfrm>
            <a:off x="838200" y="337415"/>
            <a:ext cx="10515600" cy="1325563"/>
          </a:xfrm>
        </p:spPr>
        <p:txBody>
          <a:bodyPr/>
          <a:lstStyle/>
          <a:p>
            <a:r>
              <a:rPr lang="hr-HR" sz="60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GRADOVI DUHOVA</a:t>
            </a:r>
            <a:endParaRPr lang="hr-HR" dirty="0">
              <a:solidFill>
                <a:srgbClr val="FFFF00"/>
              </a:solidFill>
            </a:endParaRPr>
          </a:p>
        </p:txBody>
      </p:sp>
      <p:sp>
        <p:nvSpPr>
          <p:cNvPr id="3" name="Content Placeholder 2">
            <a:extLst>
              <a:ext uri="{FF2B5EF4-FFF2-40B4-BE49-F238E27FC236}">
                <a16:creationId xmlns:a16="http://schemas.microsoft.com/office/drawing/2014/main" xmlns="" id="{FD96F846-B513-4A65-B36B-6CB0A5D23A9F}"/>
              </a:ext>
            </a:extLst>
          </p:cNvPr>
          <p:cNvSpPr>
            <a:spLocks noGrp="1"/>
          </p:cNvSpPr>
          <p:nvPr>
            <p:ph idx="1"/>
          </p:nvPr>
        </p:nvSpPr>
        <p:spPr>
          <a:xfrm>
            <a:off x="727364" y="1921163"/>
            <a:ext cx="6949786" cy="4679662"/>
          </a:xfrm>
        </p:spPr>
        <p:txBody>
          <a:bodyPr>
            <a:normAutofit/>
          </a:bodyPr>
          <a:lstStyle/>
          <a:p>
            <a:pPr>
              <a:buFont typeface="Courier New" panose="02070309020205020404" pitchFamily="49" charset="0"/>
              <a:buChar char="o"/>
            </a:pPr>
            <a:r>
              <a:rPr lang="hr-HR" sz="2400" dirty="0">
                <a:solidFill>
                  <a:schemeClr val="tx1"/>
                </a:solidFill>
              </a:rPr>
              <a:t>Veliki porast stanovnika u Kaliforniji</a:t>
            </a:r>
          </a:p>
          <a:p>
            <a:pPr>
              <a:buFont typeface="Courier New" panose="02070309020205020404" pitchFamily="49" charset="0"/>
              <a:buChar char="o"/>
            </a:pPr>
            <a:r>
              <a:rPr lang="hr-HR" sz="2400" dirty="0">
                <a:solidFill>
                  <a:schemeClr val="tx1"/>
                </a:solidFill>
              </a:rPr>
              <a:t>Nakon što bi se pojedina zlatna žila iscrpila stanovništvo bi ubrzo napustilo gradove</a:t>
            </a:r>
          </a:p>
          <a:p>
            <a:pPr>
              <a:buFont typeface="Courier New" panose="02070309020205020404" pitchFamily="49" charset="0"/>
              <a:buChar char="o"/>
            </a:pPr>
            <a:r>
              <a:rPr lang="hr-HR" sz="2400" dirty="0">
                <a:solidFill>
                  <a:schemeClr val="tx1"/>
                </a:solidFill>
              </a:rPr>
              <a:t>Gradovi su živjeli od tragača zlata koji su se u njima opskrbljivali hranom i oruđem</a:t>
            </a:r>
          </a:p>
          <a:p>
            <a:pPr>
              <a:buFont typeface="Courier New" panose="02070309020205020404" pitchFamily="49" charset="0"/>
              <a:buChar char="o"/>
            </a:pPr>
            <a:r>
              <a:rPr lang="hr-HR" sz="2400" dirty="0">
                <a:solidFill>
                  <a:schemeClr val="tx1"/>
                </a:solidFill>
              </a:rPr>
              <a:t>Odlaskom tragača nestaje glavni izvor prihoda gradskom stanovništvu te zatim stanovnici napuštaju grad za sobom ostavljajući prazan grad tzv. ‘’grad duhova’’</a:t>
            </a:r>
          </a:p>
          <a:p>
            <a:pPr marL="0" indent="0">
              <a:buNone/>
            </a:pPr>
            <a:endParaRPr lang="hr-HR" dirty="0"/>
          </a:p>
        </p:txBody>
      </p:sp>
      <p:pic>
        <p:nvPicPr>
          <p:cNvPr id="11" name="Picture 10">
            <a:extLst>
              <a:ext uri="{FF2B5EF4-FFF2-40B4-BE49-F238E27FC236}">
                <a16:creationId xmlns:a16="http://schemas.microsoft.com/office/drawing/2014/main" xmlns="" id="{0029FCD0-41B3-4CC5-93B4-13FAEA54594E}"/>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rot="10800000" flipV="1">
            <a:off x="7915564" y="1075157"/>
            <a:ext cx="3438236" cy="2219225"/>
          </a:xfrm>
          <a:prstGeom prst="rect">
            <a:avLst/>
          </a:prstGeom>
        </p:spPr>
      </p:pic>
      <p:sp>
        <p:nvSpPr>
          <p:cNvPr id="12" name="TextBox 11">
            <a:extLst>
              <a:ext uri="{FF2B5EF4-FFF2-40B4-BE49-F238E27FC236}">
                <a16:creationId xmlns:a16="http://schemas.microsoft.com/office/drawing/2014/main" xmlns="" id="{F735C013-712F-4E02-8A92-D346EE23839F}"/>
              </a:ext>
            </a:extLst>
          </p:cNvPr>
          <p:cNvSpPr txBox="1"/>
          <p:nvPr/>
        </p:nvSpPr>
        <p:spPr>
          <a:xfrm rot="10800000" flipV="1">
            <a:off x="7946627" y="3519472"/>
            <a:ext cx="2460914" cy="369332"/>
          </a:xfrm>
          <a:prstGeom prst="rect">
            <a:avLst/>
          </a:prstGeom>
          <a:noFill/>
        </p:spPr>
        <p:txBody>
          <a:bodyPr wrap="square" rtlCol="0">
            <a:spAutoFit/>
          </a:bodyPr>
          <a:lstStyle/>
          <a:p>
            <a:r>
              <a:rPr lang="hr-HR" sz="900" dirty="0">
                <a:hlinkClick r:id="rId3" tooltip="https://en.wikipedia.org/wiki/List_of_ghost_towns_in_the_United_States"/>
              </a:rPr>
              <a:t>This Photo</a:t>
            </a:r>
            <a:r>
              <a:rPr lang="hr-HR" sz="900" dirty="0"/>
              <a:t> by Unknown Author is licensed under </a:t>
            </a:r>
            <a:r>
              <a:rPr lang="hr-HR" sz="900" u="sng" dirty="0">
                <a:solidFill>
                  <a:schemeClr val="accent1">
                    <a:lumMod val="75000"/>
                  </a:schemeClr>
                </a:solidFill>
              </a:rPr>
              <a:t>CC BY-SD</a:t>
            </a:r>
          </a:p>
        </p:txBody>
      </p:sp>
      <p:pic>
        <p:nvPicPr>
          <p:cNvPr id="14" name="Picture 13">
            <a:extLst>
              <a:ext uri="{FF2B5EF4-FFF2-40B4-BE49-F238E27FC236}">
                <a16:creationId xmlns:a16="http://schemas.microsoft.com/office/drawing/2014/main" xmlns="" id="{EC5E2B9B-D504-4C7D-BFA2-6D68A3E0DB1C}"/>
              </a:ext>
            </a:extLst>
          </p:cNvPr>
          <p:cNvPicPr>
            <a:picLocks noChangeAspect="1"/>
          </p:cNvPicPr>
          <p:nvPr/>
        </p:nvPicPr>
        <p:blipFill>
          <a:blip r:embed="rId4" cstate="print">
            <a:extLst>
              <a:ext uri="{28A0092B-C50C-407E-A947-70E740481C1C}">
                <a14:useLocalDpi xmlns:a14="http://schemas.microsoft.com/office/drawing/2010/main" xmlns="" val="0"/>
              </a:ext>
              <a:ext uri="{837473B0-CC2E-450A-ABE3-18F120FF3D39}">
                <a1611:picAttrSrcUrl xmlns:a1611="http://schemas.microsoft.com/office/drawing/2016/11/main" xmlns="" r:id="rId5"/>
              </a:ext>
            </a:extLst>
          </a:blip>
          <a:stretch>
            <a:fillRect/>
          </a:stretch>
        </p:blipFill>
        <p:spPr>
          <a:xfrm>
            <a:off x="7989352" y="4153866"/>
            <a:ext cx="3364448" cy="2219226"/>
          </a:xfrm>
          <a:prstGeom prst="rect">
            <a:avLst/>
          </a:prstGeom>
        </p:spPr>
      </p:pic>
      <p:sp>
        <p:nvSpPr>
          <p:cNvPr id="15" name="TextBox 14">
            <a:extLst>
              <a:ext uri="{FF2B5EF4-FFF2-40B4-BE49-F238E27FC236}">
                <a16:creationId xmlns:a16="http://schemas.microsoft.com/office/drawing/2014/main" xmlns="" id="{D0D93496-FCCA-43B6-9EEF-9A4B00710A62}"/>
              </a:ext>
            </a:extLst>
          </p:cNvPr>
          <p:cNvSpPr txBox="1"/>
          <p:nvPr/>
        </p:nvSpPr>
        <p:spPr>
          <a:xfrm>
            <a:off x="7946627" y="6464879"/>
            <a:ext cx="3147277" cy="230832"/>
          </a:xfrm>
          <a:prstGeom prst="rect">
            <a:avLst/>
          </a:prstGeom>
          <a:noFill/>
        </p:spPr>
        <p:txBody>
          <a:bodyPr wrap="square" rtlCol="0">
            <a:spAutoFit/>
          </a:bodyPr>
          <a:lstStyle/>
          <a:p>
            <a:r>
              <a:rPr lang="hr-HR" sz="900" dirty="0">
                <a:hlinkClick r:id="rId5" tooltip="http://commons.wikimedia.org/wiki/File:Ghost_town_Frisco_in_Utah.JPG"/>
              </a:rPr>
              <a:t>This Photo</a:t>
            </a:r>
            <a:r>
              <a:rPr lang="hr-HR" sz="900" dirty="0"/>
              <a:t> by Unknown Author is licensed under </a:t>
            </a:r>
            <a:r>
              <a:rPr lang="hr-HR" sz="900" dirty="0">
                <a:hlinkClick r:id="rId6" tooltip="https://creativecommons.org/licenses/by-sa/3.0/"/>
              </a:rPr>
              <a:t>CC BY-SA</a:t>
            </a:r>
            <a:endParaRPr lang="hr-HR" sz="900" dirty="0"/>
          </a:p>
        </p:txBody>
      </p:sp>
    </p:spTree>
    <p:extLst>
      <p:ext uri="{BB962C8B-B14F-4D97-AF65-F5344CB8AC3E}">
        <p14:creationId xmlns:p14="http://schemas.microsoft.com/office/powerpoint/2010/main" xmlns="" val="30676012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wipe(down)">
                                      <p:cBhvr>
                                        <p:cTn id="5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65930-8A66-4DB3-87FE-E8F1639D7679}"/>
              </a:ext>
            </a:extLst>
          </p:cNvPr>
          <p:cNvSpPr>
            <a:spLocks noGrp="1"/>
          </p:cNvSpPr>
          <p:nvPr>
            <p:ph type="title"/>
          </p:nvPr>
        </p:nvSpPr>
        <p:spPr>
          <a:xfrm>
            <a:off x="838200" y="168851"/>
            <a:ext cx="10515600" cy="1325563"/>
          </a:xfrm>
        </p:spPr>
        <p:txBody>
          <a:bodyPr/>
          <a:lstStyle/>
          <a:p>
            <a:r>
              <a:rPr lang="hr-HR" b="1" dirty="0">
                <a:ln w="13462">
                  <a:solidFill>
                    <a:schemeClr val="bg1"/>
                  </a:solidFill>
                  <a:prstDash val="solid"/>
                </a:ln>
                <a:solidFill>
                  <a:srgbClr val="FFFF00"/>
                </a:solidFill>
                <a:effectLst>
                  <a:outerShdw dist="38100" dir="2700000" algn="bl" rotWithShape="0">
                    <a:schemeClr val="accent5"/>
                  </a:outerShdw>
                </a:effectLst>
              </a:rPr>
              <a:t>POZNATI GRADOVI DUHOVA</a:t>
            </a:r>
          </a:p>
        </p:txBody>
      </p:sp>
      <p:sp>
        <p:nvSpPr>
          <p:cNvPr id="3" name="Content Placeholder 2">
            <a:extLst>
              <a:ext uri="{FF2B5EF4-FFF2-40B4-BE49-F238E27FC236}">
                <a16:creationId xmlns:a16="http://schemas.microsoft.com/office/drawing/2014/main" xmlns="" id="{FCBD779C-EB26-4CF8-9AA5-790C0BC14C6B}"/>
              </a:ext>
            </a:extLst>
          </p:cNvPr>
          <p:cNvSpPr>
            <a:spLocks noGrp="1"/>
          </p:cNvSpPr>
          <p:nvPr>
            <p:ph sz="half" idx="1"/>
          </p:nvPr>
        </p:nvSpPr>
        <p:spPr>
          <a:xfrm>
            <a:off x="914400" y="2205473"/>
            <a:ext cx="5181600" cy="4351338"/>
          </a:xfrm>
        </p:spPr>
        <p:txBody>
          <a:bodyPr>
            <a:normAutofit lnSpcReduction="10000"/>
          </a:bodyPr>
          <a:lstStyle/>
          <a:p>
            <a:pPr>
              <a:buFont typeface="Courier New" panose="02070309020205020404" pitchFamily="49" charset="0"/>
              <a:buChar char="o"/>
            </a:pPr>
            <a:r>
              <a:rPr lang="hr-HR" sz="3200" b="1" dirty="0">
                <a:ln w="22225">
                  <a:solidFill>
                    <a:schemeClr val="accent2"/>
                  </a:solidFill>
                  <a:prstDash val="solid"/>
                </a:ln>
                <a:solidFill>
                  <a:srgbClr val="FFFF00"/>
                </a:solidFill>
              </a:rPr>
              <a:t>Bodi,Kalifornija</a:t>
            </a:r>
          </a:p>
          <a:p>
            <a:pPr marL="0" indent="0">
              <a:buNone/>
            </a:pPr>
            <a:r>
              <a:rPr lang="hr-HR" sz="3200" dirty="0"/>
              <a:t>-</a:t>
            </a:r>
            <a:r>
              <a:rPr lang="hr-HR" sz="3200" dirty="0">
                <a:solidFill>
                  <a:schemeClr val="tx1"/>
                </a:solidFill>
              </a:rPr>
              <a:t>nalazi se u blizini nacionalnog parka Josemit</a:t>
            </a:r>
          </a:p>
          <a:p>
            <a:pPr marL="0" indent="0">
              <a:buNone/>
            </a:pPr>
            <a:r>
              <a:rPr lang="hr-HR" sz="3200" dirty="0">
                <a:solidFill>
                  <a:schemeClr val="tx1"/>
                </a:solidFill>
              </a:rPr>
              <a:t>-odlično očuvan</a:t>
            </a:r>
          </a:p>
          <a:p>
            <a:pPr marL="0" indent="0">
              <a:buNone/>
            </a:pPr>
            <a:r>
              <a:rPr lang="hr-HR" sz="3200" dirty="0">
                <a:solidFill>
                  <a:schemeClr val="tx1"/>
                </a:solidFill>
              </a:rPr>
              <a:t>-naseljavalo ga je više od 10 000 ljudi</a:t>
            </a:r>
          </a:p>
          <a:p>
            <a:pPr marL="0" indent="0">
              <a:buNone/>
            </a:pPr>
            <a:r>
              <a:rPr lang="hr-HR" sz="3200" dirty="0">
                <a:solidFill>
                  <a:schemeClr val="tx1"/>
                </a:solidFill>
              </a:rPr>
              <a:t>-imao je puno salona i Ulicu crvenih fenjera</a:t>
            </a:r>
          </a:p>
        </p:txBody>
      </p:sp>
      <p:sp>
        <p:nvSpPr>
          <p:cNvPr id="4" name="Content Placeholder 3">
            <a:extLst>
              <a:ext uri="{FF2B5EF4-FFF2-40B4-BE49-F238E27FC236}">
                <a16:creationId xmlns:a16="http://schemas.microsoft.com/office/drawing/2014/main" xmlns="" id="{7B735235-CE14-4012-82E7-9FDCD0CFE37F}"/>
              </a:ext>
            </a:extLst>
          </p:cNvPr>
          <p:cNvSpPr>
            <a:spLocks noGrp="1"/>
          </p:cNvSpPr>
          <p:nvPr>
            <p:ph sz="half" idx="2"/>
          </p:nvPr>
        </p:nvSpPr>
        <p:spPr>
          <a:xfrm>
            <a:off x="6019800" y="2205473"/>
            <a:ext cx="5181600" cy="4961804"/>
          </a:xfrm>
        </p:spPr>
        <p:txBody>
          <a:bodyPr>
            <a:normAutofit lnSpcReduction="10000"/>
          </a:bodyPr>
          <a:lstStyle/>
          <a:p>
            <a:pPr>
              <a:buFont typeface="Courier New" panose="02070309020205020404" pitchFamily="49" charset="0"/>
              <a:buChar char="o"/>
            </a:pPr>
            <a:r>
              <a:rPr lang="hr-HR" sz="3200" b="1" dirty="0">
                <a:ln w="22225">
                  <a:solidFill>
                    <a:schemeClr val="accent2"/>
                  </a:solidFill>
                  <a:prstDash val="solid"/>
                </a:ln>
                <a:solidFill>
                  <a:srgbClr val="FFFF00"/>
                </a:solidFill>
              </a:rPr>
              <a:t>Glison,Arizona</a:t>
            </a:r>
          </a:p>
          <a:p>
            <a:pPr marL="0" indent="0">
              <a:buNone/>
            </a:pPr>
            <a:r>
              <a:rPr lang="hr-HR" sz="3200" dirty="0"/>
              <a:t>-</a:t>
            </a:r>
            <a:r>
              <a:rPr lang="hr-HR" sz="3200" dirty="0">
                <a:solidFill>
                  <a:schemeClr val="tx1"/>
                </a:solidFill>
              </a:rPr>
              <a:t>nekada se zvao Tirkiz</a:t>
            </a:r>
          </a:p>
          <a:p>
            <a:pPr marL="0" indent="0">
              <a:buNone/>
            </a:pPr>
            <a:r>
              <a:rPr lang="hr-HR" sz="3200" dirty="0">
                <a:solidFill>
                  <a:schemeClr val="tx1"/>
                </a:solidFill>
              </a:rPr>
              <a:t>-Indijanci su u Glisonu iskopavali tirkiz a doseljenici su pronašli olovo,bakar i srebro.</a:t>
            </a:r>
          </a:p>
          <a:p>
            <a:pPr marL="0" indent="0">
              <a:buNone/>
            </a:pPr>
            <a:r>
              <a:rPr lang="hr-HR" sz="3200" dirty="0">
                <a:solidFill>
                  <a:schemeClr val="tx1"/>
                </a:solidFill>
              </a:rPr>
              <a:t>-potpuno je napušten gašenjem rudnika</a:t>
            </a:r>
          </a:p>
        </p:txBody>
      </p:sp>
      <p:pic>
        <p:nvPicPr>
          <p:cNvPr id="5" name="Picture 4">
            <a:extLst>
              <a:ext uri="{FF2B5EF4-FFF2-40B4-BE49-F238E27FC236}">
                <a16:creationId xmlns:a16="http://schemas.microsoft.com/office/drawing/2014/main" xmlns="" id="{EDBCEF49-31CB-43EA-A298-7E552B8FDB7A}"/>
              </a:ext>
            </a:extLst>
          </p:cNvPr>
          <p:cNvPicPr>
            <a:picLocks noChangeAspect="1"/>
          </p:cNvPicPr>
          <p:nvPr/>
        </p:nvPicPr>
        <p:blipFill>
          <a:blip r:embed="rId2"/>
          <a:stretch>
            <a:fillRect/>
          </a:stretch>
        </p:blipFill>
        <p:spPr>
          <a:xfrm>
            <a:off x="9379122" y="67700"/>
            <a:ext cx="2661818" cy="2137773"/>
          </a:xfrm>
          <a:prstGeom prst="rect">
            <a:avLst/>
          </a:prstGeom>
          <a:ln>
            <a:noFill/>
          </a:ln>
          <a:effectLst>
            <a:softEdge rad="112500"/>
          </a:effectLst>
        </p:spPr>
      </p:pic>
      <p:sp>
        <p:nvSpPr>
          <p:cNvPr id="6" name="Rectangle 5">
            <a:extLst>
              <a:ext uri="{FF2B5EF4-FFF2-40B4-BE49-F238E27FC236}">
                <a16:creationId xmlns:a16="http://schemas.microsoft.com/office/drawing/2014/main" xmlns="" id="{4B7019BA-F343-47D1-B757-1360E51EA770}"/>
              </a:ext>
            </a:extLst>
          </p:cNvPr>
          <p:cNvSpPr/>
          <p:nvPr/>
        </p:nvSpPr>
        <p:spPr>
          <a:xfrm>
            <a:off x="9464847" y="2087549"/>
            <a:ext cx="2848483" cy="584775"/>
          </a:xfrm>
          <a:prstGeom prst="rect">
            <a:avLst/>
          </a:prstGeom>
        </p:spPr>
        <p:txBody>
          <a:bodyPr wrap="square">
            <a:spAutoFit/>
          </a:bodyPr>
          <a:lstStyle/>
          <a:p>
            <a:r>
              <a:rPr lang="en-US" sz="1600" u="sng" dirty="0">
                <a:solidFill>
                  <a:schemeClr val="accent1">
                    <a:lumMod val="75000"/>
                  </a:schemeClr>
                </a:solidFill>
              </a:rPr>
              <a:t>This Photo </a:t>
            </a:r>
            <a:r>
              <a:rPr lang="en-US" sz="1600" dirty="0"/>
              <a:t>by Unknown Author is licensed under </a:t>
            </a:r>
            <a:r>
              <a:rPr lang="en-US" sz="1600" u="sng" dirty="0">
                <a:solidFill>
                  <a:schemeClr val="accent1">
                    <a:lumMod val="75000"/>
                  </a:schemeClr>
                </a:solidFill>
              </a:rPr>
              <a:t>CC BY-S</a:t>
            </a:r>
            <a:r>
              <a:rPr lang="hr-HR" sz="1600" u="sng" dirty="0">
                <a:solidFill>
                  <a:schemeClr val="accent1">
                    <a:lumMod val="75000"/>
                  </a:schemeClr>
                </a:solidFill>
              </a:rPr>
              <a:t>N</a:t>
            </a:r>
            <a:endParaRPr lang="en-US" sz="1600" u="sng" dirty="0">
              <a:solidFill>
                <a:schemeClr val="accent1">
                  <a:lumMod val="75000"/>
                </a:schemeClr>
              </a:solidFill>
            </a:endParaRPr>
          </a:p>
        </p:txBody>
      </p:sp>
    </p:spTree>
    <p:extLst>
      <p:ext uri="{BB962C8B-B14F-4D97-AF65-F5344CB8AC3E}">
        <p14:creationId xmlns:p14="http://schemas.microsoft.com/office/powerpoint/2010/main" xmlns="" val="11835291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additive="base">
                                        <p:cTn id="4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 calcmode="lin" valueType="num">
                                      <p:cBhvr additive="base">
                                        <p:cTn id="5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 calcmode="lin" valueType="num">
                                      <p:cBhvr additive="base">
                                        <p:cTn id="6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 calcmode="lin" valueType="num">
                                      <p:cBhvr additive="base">
                                        <p:cTn id="6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353A3-1924-4668-AD2F-0569751067EC}"/>
              </a:ext>
            </a:extLst>
          </p:cNvPr>
          <p:cNvSpPr>
            <a:spLocks noGrp="1"/>
          </p:cNvSpPr>
          <p:nvPr>
            <p:ph type="title"/>
          </p:nvPr>
        </p:nvSpPr>
        <p:spPr>
          <a:xfrm>
            <a:off x="838200" y="265688"/>
            <a:ext cx="10515600" cy="1325563"/>
          </a:xfrm>
        </p:spPr>
        <p:txBody>
          <a:bodyPr/>
          <a:lstStyle/>
          <a:p>
            <a:r>
              <a:rPr lang="hr-HR"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NASTAVAK(POZNATI GRADOVI DUHOVA)</a:t>
            </a:r>
          </a:p>
        </p:txBody>
      </p:sp>
      <p:sp>
        <p:nvSpPr>
          <p:cNvPr id="3" name="Content Placeholder 2">
            <a:extLst>
              <a:ext uri="{FF2B5EF4-FFF2-40B4-BE49-F238E27FC236}">
                <a16:creationId xmlns:a16="http://schemas.microsoft.com/office/drawing/2014/main" xmlns="" id="{D4BA3060-0C32-473B-A4A1-AB04AAFC04B1}"/>
              </a:ext>
            </a:extLst>
          </p:cNvPr>
          <p:cNvSpPr>
            <a:spLocks noGrp="1"/>
          </p:cNvSpPr>
          <p:nvPr>
            <p:ph idx="1"/>
          </p:nvPr>
        </p:nvSpPr>
        <p:spPr>
          <a:xfrm>
            <a:off x="616530" y="1172493"/>
            <a:ext cx="3544390" cy="5509491"/>
          </a:xfrm>
        </p:spPr>
        <p:txBody>
          <a:bodyPr>
            <a:noAutofit/>
          </a:bodyPr>
          <a:lstStyle/>
          <a:p>
            <a:pPr marL="0" indent="0">
              <a:buNone/>
            </a:pPr>
            <a:r>
              <a:rPr lang="hr-HR" sz="2400" b="1" dirty="0">
                <a:ln w="22225">
                  <a:solidFill>
                    <a:schemeClr val="accent2"/>
                  </a:solidFill>
                  <a:prstDash val="solid"/>
                </a:ln>
                <a:solidFill>
                  <a:srgbClr val="FFFF00"/>
                </a:solidFill>
              </a:rPr>
              <a:t>a) Riolit ,Nevada</a:t>
            </a:r>
          </a:p>
          <a:p>
            <a:pPr marL="0" indent="0">
              <a:buNone/>
            </a:pPr>
            <a:r>
              <a:rPr lang="hr-HR" sz="2400" dirty="0"/>
              <a:t>-</a:t>
            </a:r>
            <a:r>
              <a:rPr lang="hr-HR" sz="2400" dirty="0">
                <a:solidFill>
                  <a:schemeClr val="tx1"/>
                </a:solidFill>
              </a:rPr>
              <a:t>smješten u sjeveroistočnom dijelu Doline smrti</a:t>
            </a:r>
          </a:p>
          <a:p>
            <a:pPr marL="0" indent="0">
              <a:buNone/>
            </a:pPr>
            <a:r>
              <a:rPr lang="hr-HR" sz="2400" dirty="0">
                <a:solidFill>
                  <a:schemeClr val="tx1"/>
                </a:solidFill>
              </a:rPr>
              <a:t>-osnovan je 1905. za vrijeme zlatne groznice</a:t>
            </a:r>
          </a:p>
          <a:p>
            <a:pPr marL="0" indent="0">
              <a:buNone/>
            </a:pPr>
            <a:r>
              <a:rPr lang="hr-HR" sz="2400" dirty="0">
                <a:solidFill>
                  <a:schemeClr val="tx1"/>
                </a:solidFill>
              </a:rPr>
              <a:t>-nakon što je bio potpuno napušten 1911. godine postao je jedno od najčešće fotografiranih mjesta na Divljem zapadu zbog njegovih sablasnih građevina</a:t>
            </a:r>
          </a:p>
        </p:txBody>
      </p:sp>
      <p:pic>
        <p:nvPicPr>
          <p:cNvPr id="6" name="Picture 5">
            <a:extLst>
              <a:ext uri="{FF2B5EF4-FFF2-40B4-BE49-F238E27FC236}">
                <a16:creationId xmlns:a16="http://schemas.microsoft.com/office/drawing/2014/main" xmlns="" id="{6ED01F82-301F-47E9-8DDB-40ADD249C8D2}"/>
              </a:ext>
            </a:extLst>
          </p:cNvPr>
          <p:cNvPicPr>
            <a:picLocks noChangeAspect="1"/>
          </p:cNvPicPr>
          <p:nvPr/>
        </p:nvPicPr>
        <p:blipFill>
          <a:blip r:embed="rId2"/>
          <a:stretch>
            <a:fillRect/>
          </a:stretch>
        </p:blipFill>
        <p:spPr>
          <a:xfrm>
            <a:off x="8700655" y="1348509"/>
            <a:ext cx="2235426" cy="1589248"/>
          </a:xfrm>
          <a:prstGeom prst="rect">
            <a:avLst/>
          </a:prstGeom>
        </p:spPr>
      </p:pic>
      <p:sp>
        <p:nvSpPr>
          <p:cNvPr id="7" name="Rectangle 6">
            <a:extLst>
              <a:ext uri="{FF2B5EF4-FFF2-40B4-BE49-F238E27FC236}">
                <a16:creationId xmlns:a16="http://schemas.microsoft.com/office/drawing/2014/main" xmlns="" id="{ECF94398-57BD-4C2D-B00F-7768C69BD6EB}"/>
              </a:ext>
            </a:extLst>
          </p:cNvPr>
          <p:cNvSpPr/>
          <p:nvPr/>
        </p:nvSpPr>
        <p:spPr>
          <a:xfrm>
            <a:off x="8575963" y="3086049"/>
            <a:ext cx="3205018" cy="461665"/>
          </a:xfrm>
          <a:prstGeom prst="rect">
            <a:avLst/>
          </a:prstGeom>
        </p:spPr>
        <p:txBody>
          <a:bodyPr wrap="square">
            <a:spAutoFit/>
          </a:bodyPr>
          <a:lstStyle/>
          <a:p>
            <a:r>
              <a:rPr lang="en-US" sz="1200" u="sng" dirty="0">
                <a:solidFill>
                  <a:schemeClr val="accent1">
                    <a:lumMod val="75000"/>
                  </a:schemeClr>
                </a:solidFill>
              </a:rPr>
              <a:t>This Photo </a:t>
            </a:r>
            <a:r>
              <a:rPr lang="en-US" sz="1200" dirty="0"/>
              <a:t>by Unknown Author is licensed under </a:t>
            </a:r>
            <a:r>
              <a:rPr lang="en-US" sz="1200" u="sng" dirty="0">
                <a:solidFill>
                  <a:schemeClr val="accent1">
                    <a:lumMod val="75000"/>
                  </a:schemeClr>
                </a:solidFill>
              </a:rPr>
              <a:t>CC BY-SA</a:t>
            </a:r>
          </a:p>
        </p:txBody>
      </p:sp>
      <p:sp>
        <p:nvSpPr>
          <p:cNvPr id="8" name="TextBox 7">
            <a:extLst>
              <a:ext uri="{FF2B5EF4-FFF2-40B4-BE49-F238E27FC236}">
                <a16:creationId xmlns:a16="http://schemas.microsoft.com/office/drawing/2014/main" xmlns="" id="{6287BC80-B751-4B65-8C89-7DDE5FECB412}"/>
              </a:ext>
            </a:extLst>
          </p:cNvPr>
          <p:cNvSpPr txBox="1"/>
          <p:nvPr/>
        </p:nvSpPr>
        <p:spPr>
          <a:xfrm>
            <a:off x="8377382" y="1348509"/>
            <a:ext cx="397163" cy="369332"/>
          </a:xfrm>
          <a:prstGeom prst="rect">
            <a:avLst/>
          </a:prstGeom>
          <a:noFill/>
        </p:spPr>
        <p:txBody>
          <a:bodyPr wrap="square" rtlCol="0">
            <a:spAutoFit/>
          </a:bodyPr>
          <a:lstStyle/>
          <a:p>
            <a:r>
              <a:rPr lang="hr-HR" dirty="0"/>
              <a:t>a) </a:t>
            </a:r>
          </a:p>
        </p:txBody>
      </p:sp>
      <p:sp>
        <p:nvSpPr>
          <p:cNvPr id="9" name="TextBox 8">
            <a:extLst>
              <a:ext uri="{FF2B5EF4-FFF2-40B4-BE49-F238E27FC236}">
                <a16:creationId xmlns:a16="http://schemas.microsoft.com/office/drawing/2014/main" xmlns="" id="{107127AE-E70F-45DB-B09B-0CBBB78322BC}"/>
              </a:ext>
            </a:extLst>
          </p:cNvPr>
          <p:cNvSpPr txBox="1"/>
          <p:nvPr/>
        </p:nvSpPr>
        <p:spPr>
          <a:xfrm>
            <a:off x="8312730" y="3600011"/>
            <a:ext cx="397162" cy="369332"/>
          </a:xfrm>
          <a:prstGeom prst="rect">
            <a:avLst/>
          </a:prstGeom>
          <a:noFill/>
        </p:spPr>
        <p:txBody>
          <a:bodyPr wrap="square" rtlCol="0">
            <a:spAutoFit/>
          </a:bodyPr>
          <a:lstStyle/>
          <a:p>
            <a:r>
              <a:rPr lang="hr-HR" dirty="0"/>
              <a:t>b)</a:t>
            </a:r>
          </a:p>
        </p:txBody>
      </p:sp>
      <p:pic>
        <p:nvPicPr>
          <p:cNvPr id="11" name="Picture 10">
            <a:extLst>
              <a:ext uri="{FF2B5EF4-FFF2-40B4-BE49-F238E27FC236}">
                <a16:creationId xmlns:a16="http://schemas.microsoft.com/office/drawing/2014/main" xmlns="" id="{70C436AA-9BDA-436E-A85C-E5F5C681BD09}"/>
              </a:ext>
            </a:extLst>
          </p:cNvPr>
          <p:cNvPicPr>
            <a:picLocks noChangeAspect="1"/>
          </p:cNvPicPr>
          <p:nvPr/>
        </p:nvPicPr>
        <p:blipFill>
          <a:blip r:embed="rId3" cstate="print"/>
          <a:stretch>
            <a:fillRect/>
          </a:stretch>
        </p:blipFill>
        <p:spPr>
          <a:xfrm>
            <a:off x="8696070" y="3696006"/>
            <a:ext cx="2332147" cy="1498007"/>
          </a:xfrm>
          <a:prstGeom prst="rect">
            <a:avLst/>
          </a:prstGeom>
        </p:spPr>
      </p:pic>
      <p:sp>
        <p:nvSpPr>
          <p:cNvPr id="12" name="Rectangle 11">
            <a:extLst>
              <a:ext uri="{FF2B5EF4-FFF2-40B4-BE49-F238E27FC236}">
                <a16:creationId xmlns:a16="http://schemas.microsoft.com/office/drawing/2014/main" xmlns="" id="{046BF009-71E3-40E1-8FA3-53C597AC36CD}"/>
              </a:ext>
            </a:extLst>
          </p:cNvPr>
          <p:cNvSpPr/>
          <p:nvPr/>
        </p:nvSpPr>
        <p:spPr>
          <a:xfrm>
            <a:off x="8652294" y="5238277"/>
            <a:ext cx="2332147" cy="461665"/>
          </a:xfrm>
          <a:prstGeom prst="rect">
            <a:avLst/>
          </a:prstGeom>
        </p:spPr>
        <p:txBody>
          <a:bodyPr wrap="square">
            <a:spAutoFit/>
          </a:bodyPr>
          <a:lstStyle/>
          <a:p>
            <a:r>
              <a:rPr lang="en-US" sz="1200" u="sng" dirty="0">
                <a:solidFill>
                  <a:schemeClr val="accent1">
                    <a:lumMod val="75000"/>
                  </a:schemeClr>
                </a:solidFill>
              </a:rPr>
              <a:t>This Photo </a:t>
            </a:r>
            <a:r>
              <a:rPr lang="en-US" sz="1200" dirty="0"/>
              <a:t>by Unknown Author is licensed under </a:t>
            </a:r>
            <a:r>
              <a:rPr lang="en-US" sz="1200" u="sng" dirty="0">
                <a:solidFill>
                  <a:schemeClr val="accent1">
                    <a:lumMod val="75000"/>
                  </a:schemeClr>
                </a:solidFill>
              </a:rPr>
              <a:t>CC BY-S</a:t>
            </a:r>
            <a:r>
              <a:rPr lang="hr-HR" sz="1200" u="sng" dirty="0">
                <a:solidFill>
                  <a:schemeClr val="accent1">
                    <a:lumMod val="75000"/>
                  </a:schemeClr>
                </a:solidFill>
              </a:rPr>
              <a:t>D</a:t>
            </a:r>
            <a:endParaRPr lang="en-US" sz="1200" u="sng" dirty="0">
              <a:solidFill>
                <a:schemeClr val="accent1">
                  <a:lumMod val="75000"/>
                </a:schemeClr>
              </a:solidFill>
            </a:endParaRPr>
          </a:p>
        </p:txBody>
      </p:sp>
      <p:sp>
        <p:nvSpPr>
          <p:cNvPr id="13" name="TextBox 12">
            <a:extLst>
              <a:ext uri="{FF2B5EF4-FFF2-40B4-BE49-F238E27FC236}">
                <a16:creationId xmlns:a16="http://schemas.microsoft.com/office/drawing/2014/main" xmlns="" id="{559B3CC0-10C1-4C36-85BA-E25710259A2A}"/>
              </a:ext>
            </a:extLst>
          </p:cNvPr>
          <p:cNvSpPr txBox="1"/>
          <p:nvPr/>
        </p:nvSpPr>
        <p:spPr>
          <a:xfrm>
            <a:off x="4578639" y="1369578"/>
            <a:ext cx="3512352" cy="4893647"/>
          </a:xfrm>
          <a:prstGeom prst="rect">
            <a:avLst/>
          </a:prstGeom>
          <a:noFill/>
        </p:spPr>
        <p:txBody>
          <a:bodyPr wrap="square" rtlCol="0">
            <a:spAutoFit/>
          </a:bodyPr>
          <a:lstStyle/>
          <a:p>
            <a:r>
              <a:rPr lang="hr-HR" sz="2400" b="1" dirty="0">
                <a:ln w="22225">
                  <a:solidFill>
                    <a:schemeClr val="accent2"/>
                  </a:solidFill>
                  <a:prstDash val="solid"/>
                </a:ln>
                <a:solidFill>
                  <a:srgbClr val="FFFF00"/>
                </a:solidFill>
              </a:rPr>
              <a:t>b) Goldfild,Arizona</a:t>
            </a:r>
          </a:p>
          <a:p>
            <a:r>
              <a:rPr lang="hr-HR" sz="2400" dirty="0"/>
              <a:t>-imao je oko 4 000 stanovnika</a:t>
            </a:r>
          </a:p>
          <a:p>
            <a:r>
              <a:rPr lang="hr-HR" sz="2400" dirty="0"/>
              <a:t>-nakon što su presušila nalazišta zlata potpuno je napušten</a:t>
            </a:r>
          </a:p>
          <a:p>
            <a:endParaRPr lang="hr-HR" sz="2400" b="1" dirty="0">
              <a:ln w="22225">
                <a:solidFill>
                  <a:schemeClr val="accent2"/>
                </a:solidFill>
                <a:prstDash val="solid"/>
              </a:ln>
              <a:solidFill>
                <a:schemeClr val="accent4"/>
              </a:solidFill>
            </a:endParaRPr>
          </a:p>
          <a:p>
            <a:r>
              <a:rPr lang="hr-HR" sz="2400" b="1" dirty="0">
                <a:ln w="22225">
                  <a:solidFill>
                    <a:schemeClr val="accent2"/>
                  </a:solidFill>
                  <a:prstDash val="solid"/>
                </a:ln>
                <a:solidFill>
                  <a:srgbClr val="FFFF00"/>
                </a:solidFill>
              </a:rPr>
              <a:t>c) Amargosa</a:t>
            </a:r>
          </a:p>
          <a:p>
            <a:r>
              <a:rPr lang="hr-HR" sz="2400" dirty="0"/>
              <a:t>-smješten u blizini ulaza u Nacionalni park Doline smrti</a:t>
            </a:r>
          </a:p>
          <a:p>
            <a:r>
              <a:rPr lang="hr-HR" sz="2400" dirty="0"/>
              <a:t>-sada je samo stanica za turiste</a:t>
            </a:r>
          </a:p>
        </p:txBody>
      </p:sp>
    </p:spTree>
    <p:extLst>
      <p:ext uri="{BB962C8B-B14F-4D97-AF65-F5344CB8AC3E}">
        <p14:creationId xmlns:p14="http://schemas.microsoft.com/office/powerpoint/2010/main" xmlns="" val="18087468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P spid="9" grpId="0"/>
      <p:bldP spid="12" grpId="0"/>
      <p:bldP spid="13" grpId="0"/>
    </p:bldLst>
  </p:timing>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254</TotalTime>
  <Words>939</Words>
  <Application>Microsoft Office PowerPoint</Application>
  <PresentationFormat>Custom</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ZLATNA GROZNICA</vt:lpstr>
      <vt:lpstr>UVOD</vt:lpstr>
      <vt:lpstr>PREDUVJETI ZLATNE GROZNICE</vt:lpstr>
      <vt:lpstr>JAMES MARSHALL-PRIČA O POKRETAČU ZLATNE GROZNICE</vt:lpstr>
      <vt:lpstr>POČETAK ZLATNE GROZNICE</vt:lpstr>
      <vt:lpstr>SAM BRANNAN-ČOVJEK KOJI SE OBOGATIO NA PRODAJI ALATA</vt:lpstr>
      <vt:lpstr>GRADOVI DUHOVA</vt:lpstr>
      <vt:lpstr>POZNATI GRADOVI DUHOVA</vt:lpstr>
      <vt:lpstr>NASTAVAK(POZNATI GRADOVI DUHOVA)</vt:lpstr>
      <vt:lpstr>HRVATI U DOBA ZLATNE GROZNICE</vt:lpstr>
      <vt:lpstr>ZAKLJUČAK</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ZLATNA GROZNICA</dc:title>
  <dc:creator>Sandra Vuk Pisk</dc:creator>
  <cp:lastModifiedBy>Mešo mekentoš</cp:lastModifiedBy>
  <cp:revision>30</cp:revision>
  <dcterms:created xsi:type="dcterms:W3CDTF">2020-05-03T08:37:49Z</dcterms:created>
  <dcterms:modified xsi:type="dcterms:W3CDTF">2020-05-04T08:19:49Z</dcterms:modified>
</cp:coreProperties>
</file>