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4" autoAdjust="0"/>
    <p:restoredTop sz="94660"/>
  </p:normalViewPr>
  <p:slideViewPr>
    <p:cSldViewPr snapToGrid="0">
      <p:cViewPr varScale="1">
        <p:scale>
          <a:sx n="91" d="100"/>
          <a:sy n="91" d="100"/>
        </p:scale>
        <p:origin x="-534"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A0792FB5-1FC0-4D77-8807-58305252E3C8}"/>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xmlns="" id="{ED2B5CAF-D40F-4BC8-986A-1381F85249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xmlns="" id="{5FE452F8-325D-4E5C-A341-050859AE8CE4}"/>
              </a:ext>
            </a:extLst>
          </p:cNvPr>
          <p:cNvSpPr>
            <a:spLocks noGrp="1"/>
          </p:cNvSpPr>
          <p:nvPr>
            <p:ph type="dt" sz="half" idx="10"/>
          </p:nvPr>
        </p:nvSpPr>
        <p:spPr/>
        <p:txBody>
          <a:bodyPr/>
          <a:lstStyle/>
          <a:p>
            <a:fld id="{287E8B19-4C49-499E-9B52-4CA1280228BD}" type="datetimeFigureOut">
              <a:rPr lang="hr-HR" smtClean="0"/>
              <a:pPr/>
              <a:t>4.5.2020.</a:t>
            </a:fld>
            <a:endParaRPr lang="hr-HR"/>
          </a:p>
        </p:txBody>
      </p:sp>
      <p:sp>
        <p:nvSpPr>
          <p:cNvPr id="5" name="Rezervirano mjesto podnožja 4">
            <a:extLst>
              <a:ext uri="{FF2B5EF4-FFF2-40B4-BE49-F238E27FC236}">
                <a16:creationId xmlns:a16="http://schemas.microsoft.com/office/drawing/2014/main" xmlns="" id="{A44925D2-6942-487D-9C57-2DFCD7D2C28B}"/>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xmlns="" id="{583A19CF-E9A0-41AD-9E05-20900EEEAA77}"/>
              </a:ext>
            </a:extLst>
          </p:cNvPr>
          <p:cNvSpPr>
            <a:spLocks noGrp="1"/>
          </p:cNvSpPr>
          <p:nvPr>
            <p:ph type="sldNum" sz="quarter" idx="12"/>
          </p:nvPr>
        </p:nvSpPr>
        <p:spPr/>
        <p:txBody>
          <a:bodyPr/>
          <a:lstStyle/>
          <a:p>
            <a:fld id="{B883D28C-BDC3-4E88-A27F-8523D61BFC42}" type="slidenum">
              <a:rPr lang="hr-HR" smtClean="0"/>
              <a:pPr/>
              <a:t>‹#›</a:t>
            </a:fld>
            <a:endParaRPr lang="hr-HR"/>
          </a:p>
        </p:txBody>
      </p:sp>
    </p:spTree>
    <p:extLst>
      <p:ext uri="{BB962C8B-B14F-4D97-AF65-F5344CB8AC3E}">
        <p14:creationId xmlns:p14="http://schemas.microsoft.com/office/powerpoint/2010/main" xmlns="" val="1720328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E1AF8DC1-0D08-43BF-A1D5-BB84B92C5BA3}"/>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xmlns="" id="{4AB34AED-0B00-492C-9D4F-F565BD6F2B6A}"/>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xmlns="" id="{A199EB5C-742C-4036-B320-E43303039F37}"/>
              </a:ext>
            </a:extLst>
          </p:cNvPr>
          <p:cNvSpPr>
            <a:spLocks noGrp="1"/>
          </p:cNvSpPr>
          <p:nvPr>
            <p:ph type="dt" sz="half" idx="10"/>
          </p:nvPr>
        </p:nvSpPr>
        <p:spPr/>
        <p:txBody>
          <a:bodyPr/>
          <a:lstStyle/>
          <a:p>
            <a:fld id="{287E8B19-4C49-499E-9B52-4CA1280228BD}" type="datetimeFigureOut">
              <a:rPr lang="hr-HR" smtClean="0"/>
              <a:pPr/>
              <a:t>4.5.2020.</a:t>
            </a:fld>
            <a:endParaRPr lang="hr-HR"/>
          </a:p>
        </p:txBody>
      </p:sp>
      <p:sp>
        <p:nvSpPr>
          <p:cNvPr id="5" name="Rezervirano mjesto podnožja 4">
            <a:extLst>
              <a:ext uri="{FF2B5EF4-FFF2-40B4-BE49-F238E27FC236}">
                <a16:creationId xmlns:a16="http://schemas.microsoft.com/office/drawing/2014/main" xmlns="" id="{4AC89D1D-0C22-4225-8E8A-7BDC8B01C2A0}"/>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xmlns="" id="{C33BB5F0-07F0-4DBC-837E-61F51592D5DE}"/>
              </a:ext>
            </a:extLst>
          </p:cNvPr>
          <p:cNvSpPr>
            <a:spLocks noGrp="1"/>
          </p:cNvSpPr>
          <p:nvPr>
            <p:ph type="sldNum" sz="quarter" idx="12"/>
          </p:nvPr>
        </p:nvSpPr>
        <p:spPr/>
        <p:txBody>
          <a:bodyPr/>
          <a:lstStyle/>
          <a:p>
            <a:fld id="{B883D28C-BDC3-4E88-A27F-8523D61BFC42}" type="slidenum">
              <a:rPr lang="hr-HR" smtClean="0"/>
              <a:pPr/>
              <a:t>‹#›</a:t>
            </a:fld>
            <a:endParaRPr lang="hr-HR"/>
          </a:p>
        </p:txBody>
      </p:sp>
    </p:spTree>
    <p:extLst>
      <p:ext uri="{BB962C8B-B14F-4D97-AF65-F5344CB8AC3E}">
        <p14:creationId xmlns:p14="http://schemas.microsoft.com/office/powerpoint/2010/main" xmlns="" val="1322548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xmlns="" id="{84D3BD59-A189-4D1A-8E65-53D79D743DE1}"/>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xmlns="" id="{B6EF2FE7-E582-456F-A5AE-D77CEBCB7728}"/>
              </a:ext>
            </a:extLst>
          </p:cNvPr>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xmlns="" id="{ECC4E651-8302-4BEE-8C5E-8879DCB0321F}"/>
              </a:ext>
            </a:extLst>
          </p:cNvPr>
          <p:cNvSpPr>
            <a:spLocks noGrp="1"/>
          </p:cNvSpPr>
          <p:nvPr>
            <p:ph type="dt" sz="half" idx="10"/>
          </p:nvPr>
        </p:nvSpPr>
        <p:spPr/>
        <p:txBody>
          <a:bodyPr/>
          <a:lstStyle/>
          <a:p>
            <a:fld id="{287E8B19-4C49-499E-9B52-4CA1280228BD}" type="datetimeFigureOut">
              <a:rPr lang="hr-HR" smtClean="0"/>
              <a:pPr/>
              <a:t>4.5.2020.</a:t>
            </a:fld>
            <a:endParaRPr lang="hr-HR"/>
          </a:p>
        </p:txBody>
      </p:sp>
      <p:sp>
        <p:nvSpPr>
          <p:cNvPr id="5" name="Rezervirano mjesto podnožja 4">
            <a:extLst>
              <a:ext uri="{FF2B5EF4-FFF2-40B4-BE49-F238E27FC236}">
                <a16:creationId xmlns:a16="http://schemas.microsoft.com/office/drawing/2014/main" xmlns="" id="{07D06E19-E266-4B95-9C7B-D1F633DC14A0}"/>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xmlns="" id="{DDDE3024-DB44-408A-AD13-6E1AB9FD51E0}"/>
              </a:ext>
            </a:extLst>
          </p:cNvPr>
          <p:cNvSpPr>
            <a:spLocks noGrp="1"/>
          </p:cNvSpPr>
          <p:nvPr>
            <p:ph type="sldNum" sz="quarter" idx="12"/>
          </p:nvPr>
        </p:nvSpPr>
        <p:spPr/>
        <p:txBody>
          <a:bodyPr/>
          <a:lstStyle/>
          <a:p>
            <a:fld id="{B883D28C-BDC3-4E88-A27F-8523D61BFC42}" type="slidenum">
              <a:rPr lang="hr-HR" smtClean="0"/>
              <a:pPr/>
              <a:t>‹#›</a:t>
            </a:fld>
            <a:endParaRPr lang="hr-HR"/>
          </a:p>
        </p:txBody>
      </p:sp>
    </p:spTree>
    <p:extLst>
      <p:ext uri="{BB962C8B-B14F-4D97-AF65-F5344CB8AC3E}">
        <p14:creationId xmlns:p14="http://schemas.microsoft.com/office/powerpoint/2010/main" xmlns="" val="1755897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6282A015-B0E7-4698-BEE4-BCD7ED16E248}"/>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xmlns="" id="{7F37E620-57CE-4E7F-B9AF-4E0A247F9672}"/>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xmlns="" id="{ED2A0AED-6134-4BE2-ABAB-080910DD3A99}"/>
              </a:ext>
            </a:extLst>
          </p:cNvPr>
          <p:cNvSpPr>
            <a:spLocks noGrp="1"/>
          </p:cNvSpPr>
          <p:nvPr>
            <p:ph type="dt" sz="half" idx="10"/>
          </p:nvPr>
        </p:nvSpPr>
        <p:spPr/>
        <p:txBody>
          <a:bodyPr/>
          <a:lstStyle/>
          <a:p>
            <a:fld id="{287E8B19-4C49-499E-9B52-4CA1280228BD}" type="datetimeFigureOut">
              <a:rPr lang="hr-HR" smtClean="0"/>
              <a:pPr/>
              <a:t>4.5.2020.</a:t>
            </a:fld>
            <a:endParaRPr lang="hr-HR"/>
          </a:p>
        </p:txBody>
      </p:sp>
      <p:sp>
        <p:nvSpPr>
          <p:cNvPr id="5" name="Rezervirano mjesto podnožja 4">
            <a:extLst>
              <a:ext uri="{FF2B5EF4-FFF2-40B4-BE49-F238E27FC236}">
                <a16:creationId xmlns:a16="http://schemas.microsoft.com/office/drawing/2014/main" xmlns="" id="{C51EABFC-7DCF-45F7-A122-88659774C43F}"/>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xmlns="" id="{F0396FD5-49E7-477F-A2C7-B427209166B1}"/>
              </a:ext>
            </a:extLst>
          </p:cNvPr>
          <p:cNvSpPr>
            <a:spLocks noGrp="1"/>
          </p:cNvSpPr>
          <p:nvPr>
            <p:ph type="sldNum" sz="quarter" idx="12"/>
          </p:nvPr>
        </p:nvSpPr>
        <p:spPr/>
        <p:txBody>
          <a:bodyPr/>
          <a:lstStyle/>
          <a:p>
            <a:fld id="{B883D28C-BDC3-4E88-A27F-8523D61BFC42}" type="slidenum">
              <a:rPr lang="hr-HR" smtClean="0"/>
              <a:pPr/>
              <a:t>‹#›</a:t>
            </a:fld>
            <a:endParaRPr lang="hr-HR"/>
          </a:p>
        </p:txBody>
      </p:sp>
    </p:spTree>
    <p:extLst>
      <p:ext uri="{BB962C8B-B14F-4D97-AF65-F5344CB8AC3E}">
        <p14:creationId xmlns:p14="http://schemas.microsoft.com/office/powerpoint/2010/main" xmlns="" val="51166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A0276F0B-C721-45F0-965A-07C4A215055A}"/>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xmlns="" id="{4F1582A6-4173-4FC8-A9CE-7B3EC8972C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Rezervirano mjesto datuma 3">
            <a:extLst>
              <a:ext uri="{FF2B5EF4-FFF2-40B4-BE49-F238E27FC236}">
                <a16:creationId xmlns:a16="http://schemas.microsoft.com/office/drawing/2014/main" xmlns="" id="{E87537EA-5194-47E9-8039-A47CA6CED9FE}"/>
              </a:ext>
            </a:extLst>
          </p:cNvPr>
          <p:cNvSpPr>
            <a:spLocks noGrp="1"/>
          </p:cNvSpPr>
          <p:nvPr>
            <p:ph type="dt" sz="half" idx="10"/>
          </p:nvPr>
        </p:nvSpPr>
        <p:spPr/>
        <p:txBody>
          <a:bodyPr/>
          <a:lstStyle/>
          <a:p>
            <a:fld id="{287E8B19-4C49-499E-9B52-4CA1280228BD}" type="datetimeFigureOut">
              <a:rPr lang="hr-HR" smtClean="0"/>
              <a:pPr/>
              <a:t>4.5.2020.</a:t>
            </a:fld>
            <a:endParaRPr lang="hr-HR"/>
          </a:p>
        </p:txBody>
      </p:sp>
      <p:sp>
        <p:nvSpPr>
          <p:cNvPr id="5" name="Rezervirano mjesto podnožja 4">
            <a:extLst>
              <a:ext uri="{FF2B5EF4-FFF2-40B4-BE49-F238E27FC236}">
                <a16:creationId xmlns:a16="http://schemas.microsoft.com/office/drawing/2014/main" xmlns="" id="{93EF37D8-20E2-483B-BDAD-D14A7CA1B197}"/>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xmlns="" id="{93D74302-85A5-457B-96B8-7D1D9CDB19F8}"/>
              </a:ext>
            </a:extLst>
          </p:cNvPr>
          <p:cNvSpPr>
            <a:spLocks noGrp="1"/>
          </p:cNvSpPr>
          <p:nvPr>
            <p:ph type="sldNum" sz="quarter" idx="12"/>
          </p:nvPr>
        </p:nvSpPr>
        <p:spPr/>
        <p:txBody>
          <a:bodyPr/>
          <a:lstStyle/>
          <a:p>
            <a:fld id="{B883D28C-BDC3-4E88-A27F-8523D61BFC42}" type="slidenum">
              <a:rPr lang="hr-HR" smtClean="0"/>
              <a:pPr/>
              <a:t>‹#›</a:t>
            </a:fld>
            <a:endParaRPr lang="hr-HR"/>
          </a:p>
        </p:txBody>
      </p:sp>
    </p:spTree>
    <p:extLst>
      <p:ext uri="{BB962C8B-B14F-4D97-AF65-F5344CB8AC3E}">
        <p14:creationId xmlns:p14="http://schemas.microsoft.com/office/powerpoint/2010/main" xmlns="" val="2525557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2BC75969-BCC9-4619-A380-4878A283D803}"/>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xmlns="" id="{320FAA33-C329-4CAB-9E49-A55BC3F33E8E}"/>
              </a:ext>
            </a:extLst>
          </p:cNvPr>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sadržaja 3">
            <a:extLst>
              <a:ext uri="{FF2B5EF4-FFF2-40B4-BE49-F238E27FC236}">
                <a16:creationId xmlns:a16="http://schemas.microsoft.com/office/drawing/2014/main" xmlns="" id="{26C9744F-2673-4DD0-9713-2E12FEFB1C73}"/>
              </a:ext>
            </a:extLst>
          </p:cNvPr>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datuma 4">
            <a:extLst>
              <a:ext uri="{FF2B5EF4-FFF2-40B4-BE49-F238E27FC236}">
                <a16:creationId xmlns:a16="http://schemas.microsoft.com/office/drawing/2014/main" xmlns="" id="{A7140224-1502-474E-A010-5B004C9654C5}"/>
              </a:ext>
            </a:extLst>
          </p:cNvPr>
          <p:cNvSpPr>
            <a:spLocks noGrp="1"/>
          </p:cNvSpPr>
          <p:nvPr>
            <p:ph type="dt" sz="half" idx="10"/>
          </p:nvPr>
        </p:nvSpPr>
        <p:spPr/>
        <p:txBody>
          <a:bodyPr/>
          <a:lstStyle/>
          <a:p>
            <a:fld id="{287E8B19-4C49-499E-9B52-4CA1280228BD}" type="datetimeFigureOut">
              <a:rPr lang="hr-HR" smtClean="0"/>
              <a:pPr/>
              <a:t>4.5.2020.</a:t>
            </a:fld>
            <a:endParaRPr lang="hr-HR"/>
          </a:p>
        </p:txBody>
      </p:sp>
      <p:sp>
        <p:nvSpPr>
          <p:cNvPr id="6" name="Rezervirano mjesto podnožja 5">
            <a:extLst>
              <a:ext uri="{FF2B5EF4-FFF2-40B4-BE49-F238E27FC236}">
                <a16:creationId xmlns:a16="http://schemas.microsoft.com/office/drawing/2014/main" xmlns="" id="{B401820D-53C8-47CD-A2D3-312AA4673B80}"/>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xmlns="" id="{1E331073-448E-48B4-B68A-9568817997BC}"/>
              </a:ext>
            </a:extLst>
          </p:cNvPr>
          <p:cNvSpPr>
            <a:spLocks noGrp="1"/>
          </p:cNvSpPr>
          <p:nvPr>
            <p:ph type="sldNum" sz="quarter" idx="12"/>
          </p:nvPr>
        </p:nvSpPr>
        <p:spPr/>
        <p:txBody>
          <a:bodyPr/>
          <a:lstStyle/>
          <a:p>
            <a:fld id="{B883D28C-BDC3-4E88-A27F-8523D61BFC42}" type="slidenum">
              <a:rPr lang="hr-HR" smtClean="0"/>
              <a:pPr/>
              <a:t>‹#›</a:t>
            </a:fld>
            <a:endParaRPr lang="hr-HR"/>
          </a:p>
        </p:txBody>
      </p:sp>
    </p:spTree>
    <p:extLst>
      <p:ext uri="{BB962C8B-B14F-4D97-AF65-F5344CB8AC3E}">
        <p14:creationId xmlns:p14="http://schemas.microsoft.com/office/powerpoint/2010/main" xmlns="" val="1759569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4C60B296-0A8B-45F3-BF56-DB68A34DA738}"/>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xmlns="" id="{3A3990B8-5D79-4709-A44C-16FAC4022E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a16="http://schemas.microsoft.com/office/drawing/2014/main" xmlns="" id="{B45BE917-52BE-4757-8C0F-C3F828BECB48}"/>
              </a:ext>
            </a:extLst>
          </p:cNvPr>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teksta 4">
            <a:extLst>
              <a:ext uri="{FF2B5EF4-FFF2-40B4-BE49-F238E27FC236}">
                <a16:creationId xmlns:a16="http://schemas.microsoft.com/office/drawing/2014/main" xmlns="" id="{DECB72A7-D20E-4305-A1AD-416A6D34F4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a16="http://schemas.microsoft.com/office/drawing/2014/main" xmlns="" id="{FE154F03-1DB1-4B0B-A03C-78BFAA8178BB}"/>
              </a:ext>
            </a:extLst>
          </p:cNvPr>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7" name="Rezervirano mjesto datuma 6">
            <a:extLst>
              <a:ext uri="{FF2B5EF4-FFF2-40B4-BE49-F238E27FC236}">
                <a16:creationId xmlns:a16="http://schemas.microsoft.com/office/drawing/2014/main" xmlns="" id="{B5EA29F9-D5C5-40DF-9BB6-43A16F04881F}"/>
              </a:ext>
            </a:extLst>
          </p:cNvPr>
          <p:cNvSpPr>
            <a:spLocks noGrp="1"/>
          </p:cNvSpPr>
          <p:nvPr>
            <p:ph type="dt" sz="half" idx="10"/>
          </p:nvPr>
        </p:nvSpPr>
        <p:spPr/>
        <p:txBody>
          <a:bodyPr/>
          <a:lstStyle/>
          <a:p>
            <a:fld id="{287E8B19-4C49-499E-9B52-4CA1280228BD}" type="datetimeFigureOut">
              <a:rPr lang="hr-HR" smtClean="0"/>
              <a:pPr/>
              <a:t>4.5.2020.</a:t>
            </a:fld>
            <a:endParaRPr lang="hr-HR"/>
          </a:p>
        </p:txBody>
      </p:sp>
      <p:sp>
        <p:nvSpPr>
          <p:cNvPr id="8" name="Rezervirano mjesto podnožja 7">
            <a:extLst>
              <a:ext uri="{FF2B5EF4-FFF2-40B4-BE49-F238E27FC236}">
                <a16:creationId xmlns:a16="http://schemas.microsoft.com/office/drawing/2014/main" xmlns="" id="{4CA2E498-C11D-43D4-8F34-B2FDDDE41D1A}"/>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xmlns="" id="{20CE57E7-738A-4A8A-90FF-84EF6C708624}"/>
              </a:ext>
            </a:extLst>
          </p:cNvPr>
          <p:cNvSpPr>
            <a:spLocks noGrp="1"/>
          </p:cNvSpPr>
          <p:nvPr>
            <p:ph type="sldNum" sz="quarter" idx="12"/>
          </p:nvPr>
        </p:nvSpPr>
        <p:spPr/>
        <p:txBody>
          <a:bodyPr/>
          <a:lstStyle/>
          <a:p>
            <a:fld id="{B883D28C-BDC3-4E88-A27F-8523D61BFC42}" type="slidenum">
              <a:rPr lang="hr-HR" smtClean="0"/>
              <a:pPr/>
              <a:t>‹#›</a:t>
            </a:fld>
            <a:endParaRPr lang="hr-HR"/>
          </a:p>
        </p:txBody>
      </p:sp>
    </p:spTree>
    <p:extLst>
      <p:ext uri="{BB962C8B-B14F-4D97-AF65-F5344CB8AC3E}">
        <p14:creationId xmlns:p14="http://schemas.microsoft.com/office/powerpoint/2010/main" xmlns="" val="772299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C2B958B0-14DB-4FC6-963E-37B48D7DB7AB}"/>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xmlns="" id="{F4C2BBA0-21DF-468F-8B33-048F3733C823}"/>
              </a:ext>
            </a:extLst>
          </p:cNvPr>
          <p:cNvSpPr>
            <a:spLocks noGrp="1"/>
          </p:cNvSpPr>
          <p:nvPr>
            <p:ph type="dt" sz="half" idx="10"/>
          </p:nvPr>
        </p:nvSpPr>
        <p:spPr/>
        <p:txBody>
          <a:bodyPr/>
          <a:lstStyle/>
          <a:p>
            <a:fld id="{287E8B19-4C49-499E-9B52-4CA1280228BD}" type="datetimeFigureOut">
              <a:rPr lang="hr-HR" smtClean="0"/>
              <a:pPr/>
              <a:t>4.5.2020.</a:t>
            </a:fld>
            <a:endParaRPr lang="hr-HR"/>
          </a:p>
        </p:txBody>
      </p:sp>
      <p:sp>
        <p:nvSpPr>
          <p:cNvPr id="4" name="Rezervirano mjesto podnožja 3">
            <a:extLst>
              <a:ext uri="{FF2B5EF4-FFF2-40B4-BE49-F238E27FC236}">
                <a16:creationId xmlns:a16="http://schemas.microsoft.com/office/drawing/2014/main" xmlns="" id="{E04F1DB5-3802-4BA0-9033-CFB3D103C4F2}"/>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xmlns="" id="{0225D5C2-1BF0-4688-AD88-1BA513B2F4A4}"/>
              </a:ext>
            </a:extLst>
          </p:cNvPr>
          <p:cNvSpPr>
            <a:spLocks noGrp="1"/>
          </p:cNvSpPr>
          <p:nvPr>
            <p:ph type="sldNum" sz="quarter" idx="12"/>
          </p:nvPr>
        </p:nvSpPr>
        <p:spPr/>
        <p:txBody>
          <a:bodyPr/>
          <a:lstStyle/>
          <a:p>
            <a:fld id="{B883D28C-BDC3-4E88-A27F-8523D61BFC42}" type="slidenum">
              <a:rPr lang="hr-HR" smtClean="0"/>
              <a:pPr/>
              <a:t>‹#›</a:t>
            </a:fld>
            <a:endParaRPr lang="hr-HR"/>
          </a:p>
        </p:txBody>
      </p:sp>
    </p:spTree>
    <p:extLst>
      <p:ext uri="{BB962C8B-B14F-4D97-AF65-F5344CB8AC3E}">
        <p14:creationId xmlns:p14="http://schemas.microsoft.com/office/powerpoint/2010/main" xmlns="" val="1063305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xmlns="" id="{D68D1239-3225-4038-8B8A-632C152FD462}"/>
              </a:ext>
            </a:extLst>
          </p:cNvPr>
          <p:cNvSpPr>
            <a:spLocks noGrp="1"/>
          </p:cNvSpPr>
          <p:nvPr>
            <p:ph type="dt" sz="half" idx="10"/>
          </p:nvPr>
        </p:nvSpPr>
        <p:spPr/>
        <p:txBody>
          <a:bodyPr/>
          <a:lstStyle/>
          <a:p>
            <a:fld id="{287E8B19-4C49-499E-9B52-4CA1280228BD}" type="datetimeFigureOut">
              <a:rPr lang="hr-HR" smtClean="0"/>
              <a:pPr/>
              <a:t>4.5.2020.</a:t>
            </a:fld>
            <a:endParaRPr lang="hr-HR"/>
          </a:p>
        </p:txBody>
      </p:sp>
      <p:sp>
        <p:nvSpPr>
          <p:cNvPr id="3" name="Rezervirano mjesto podnožja 2">
            <a:extLst>
              <a:ext uri="{FF2B5EF4-FFF2-40B4-BE49-F238E27FC236}">
                <a16:creationId xmlns:a16="http://schemas.microsoft.com/office/drawing/2014/main" xmlns="" id="{D83A6022-BB69-4395-9FAB-6DF14E72808B}"/>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xmlns="" id="{D976C70D-B6B4-4589-80AE-B12F24AEC05D}"/>
              </a:ext>
            </a:extLst>
          </p:cNvPr>
          <p:cNvSpPr>
            <a:spLocks noGrp="1"/>
          </p:cNvSpPr>
          <p:nvPr>
            <p:ph type="sldNum" sz="quarter" idx="12"/>
          </p:nvPr>
        </p:nvSpPr>
        <p:spPr/>
        <p:txBody>
          <a:bodyPr/>
          <a:lstStyle/>
          <a:p>
            <a:fld id="{B883D28C-BDC3-4E88-A27F-8523D61BFC42}" type="slidenum">
              <a:rPr lang="hr-HR" smtClean="0"/>
              <a:pPr/>
              <a:t>‹#›</a:t>
            </a:fld>
            <a:endParaRPr lang="hr-HR"/>
          </a:p>
        </p:txBody>
      </p:sp>
    </p:spTree>
    <p:extLst>
      <p:ext uri="{BB962C8B-B14F-4D97-AF65-F5344CB8AC3E}">
        <p14:creationId xmlns:p14="http://schemas.microsoft.com/office/powerpoint/2010/main" xmlns="" val="2633510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06B55F9C-E01F-4A24-ABCF-583D0E41CCF7}"/>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xmlns="" id="{075BAC57-C23C-4E72-9173-24BBD5C713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teksta 3">
            <a:extLst>
              <a:ext uri="{FF2B5EF4-FFF2-40B4-BE49-F238E27FC236}">
                <a16:creationId xmlns:a16="http://schemas.microsoft.com/office/drawing/2014/main" xmlns="" id="{018335B8-1C18-468E-BA8E-9332B3CEAB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xmlns="" id="{0E62E31A-5340-4C48-87FE-9ADCC30B4A4B}"/>
              </a:ext>
            </a:extLst>
          </p:cNvPr>
          <p:cNvSpPr>
            <a:spLocks noGrp="1"/>
          </p:cNvSpPr>
          <p:nvPr>
            <p:ph type="dt" sz="half" idx="10"/>
          </p:nvPr>
        </p:nvSpPr>
        <p:spPr/>
        <p:txBody>
          <a:bodyPr/>
          <a:lstStyle/>
          <a:p>
            <a:fld id="{287E8B19-4C49-499E-9B52-4CA1280228BD}" type="datetimeFigureOut">
              <a:rPr lang="hr-HR" smtClean="0"/>
              <a:pPr/>
              <a:t>4.5.2020.</a:t>
            </a:fld>
            <a:endParaRPr lang="hr-HR"/>
          </a:p>
        </p:txBody>
      </p:sp>
      <p:sp>
        <p:nvSpPr>
          <p:cNvPr id="6" name="Rezervirano mjesto podnožja 5">
            <a:extLst>
              <a:ext uri="{FF2B5EF4-FFF2-40B4-BE49-F238E27FC236}">
                <a16:creationId xmlns:a16="http://schemas.microsoft.com/office/drawing/2014/main" xmlns="" id="{190FEC6C-C63A-435C-BD50-142D9CC12991}"/>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xmlns="" id="{5EC825A8-D8AE-4DFF-8558-007ECAB5F595}"/>
              </a:ext>
            </a:extLst>
          </p:cNvPr>
          <p:cNvSpPr>
            <a:spLocks noGrp="1"/>
          </p:cNvSpPr>
          <p:nvPr>
            <p:ph type="sldNum" sz="quarter" idx="12"/>
          </p:nvPr>
        </p:nvSpPr>
        <p:spPr/>
        <p:txBody>
          <a:bodyPr/>
          <a:lstStyle/>
          <a:p>
            <a:fld id="{B883D28C-BDC3-4E88-A27F-8523D61BFC42}" type="slidenum">
              <a:rPr lang="hr-HR" smtClean="0"/>
              <a:pPr/>
              <a:t>‹#›</a:t>
            </a:fld>
            <a:endParaRPr lang="hr-HR"/>
          </a:p>
        </p:txBody>
      </p:sp>
    </p:spTree>
    <p:extLst>
      <p:ext uri="{BB962C8B-B14F-4D97-AF65-F5344CB8AC3E}">
        <p14:creationId xmlns:p14="http://schemas.microsoft.com/office/powerpoint/2010/main" xmlns="" val="3858432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3A432707-6DD0-49DD-9C4A-DDB9B6F59EF7}"/>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xmlns="" id="{C83ADE51-A728-4AF3-AE0E-1EDFFF5348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xmlns="" id="{5E6BE913-D737-4C52-8280-EC9B942037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xmlns="" id="{A175E09A-92BC-4C9D-A5E4-2E3A108B4F1B}"/>
              </a:ext>
            </a:extLst>
          </p:cNvPr>
          <p:cNvSpPr>
            <a:spLocks noGrp="1"/>
          </p:cNvSpPr>
          <p:nvPr>
            <p:ph type="dt" sz="half" idx="10"/>
          </p:nvPr>
        </p:nvSpPr>
        <p:spPr/>
        <p:txBody>
          <a:bodyPr/>
          <a:lstStyle/>
          <a:p>
            <a:fld id="{287E8B19-4C49-499E-9B52-4CA1280228BD}" type="datetimeFigureOut">
              <a:rPr lang="hr-HR" smtClean="0"/>
              <a:pPr/>
              <a:t>4.5.2020.</a:t>
            </a:fld>
            <a:endParaRPr lang="hr-HR"/>
          </a:p>
        </p:txBody>
      </p:sp>
      <p:sp>
        <p:nvSpPr>
          <p:cNvPr id="6" name="Rezervirano mjesto podnožja 5">
            <a:extLst>
              <a:ext uri="{FF2B5EF4-FFF2-40B4-BE49-F238E27FC236}">
                <a16:creationId xmlns:a16="http://schemas.microsoft.com/office/drawing/2014/main" xmlns="" id="{0A6CA192-0DBF-4514-81AB-2E20F962F631}"/>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xmlns="" id="{1B829FFD-FD0C-4B9B-9CA4-3A11D35CCB33}"/>
              </a:ext>
            </a:extLst>
          </p:cNvPr>
          <p:cNvSpPr>
            <a:spLocks noGrp="1"/>
          </p:cNvSpPr>
          <p:nvPr>
            <p:ph type="sldNum" sz="quarter" idx="12"/>
          </p:nvPr>
        </p:nvSpPr>
        <p:spPr/>
        <p:txBody>
          <a:bodyPr/>
          <a:lstStyle/>
          <a:p>
            <a:fld id="{B883D28C-BDC3-4E88-A27F-8523D61BFC42}" type="slidenum">
              <a:rPr lang="hr-HR" smtClean="0"/>
              <a:pPr/>
              <a:t>‹#›</a:t>
            </a:fld>
            <a:endParaRPr lang="hr-HR"/>
          </a:p>
        </p:txBody>
      </p:sp>
    </p:spTree>
    <p:extLst>
      <p:ext uri="{BB962C8B-B14F-4D97-AF65-F5344CB8AC3E}">
        <p14:creationId xmlns:p14="http://schemas.microsoft.com/office/powerpoint/2010/main" xmlns="" val="183348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xmlns="" id="{B803EBC0-697A-4D6A-A2F1-37F5864A26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xmlns="" id="{4397703C-4C93-4049-B7AE-B2742F0261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xmlns="" id="{C4E8972D-BF1B-4DDF-8E3E-A1C85C39B8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7E8B19-4C49-499E-9B52-4CA1280228BD}" type="datetimeFigureOut">
              <a:rPr lang="hr-HR" smtClean="0"/>
              <a:pPr/>
              <a:t>4.5.2020.</a:t>
            </a:fld>
            <a:endParaRPr lang="hr-HR"/>
          </a:p>
        </p:txBody>
      </p:sp>
      <p:sp>
        <p:nvSpPr>
          <p:cNvPr id="5" name="Rezervirano mjesto podnožja 4">
            <a:extLst>
              <a:ext uri="{FF2B5EF4-FFF2-40B4-BE49-F238E27FC236}">
                <a16:creationId xmlns:a16="http://schemas.microsoft.com/office/drawing/2014/main" xmlns="" id="{A1B99491-C29F-4093-9654-EF04862CCC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xmlns="" id="{A73926FD-0395-43D0-9F78-912DFE1BEC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83D28C-BDC3-4E88-A27F-8523D61BFC42}" type="slidenum">
              <a:rPr lang="hr-HR" smtClean="0"/>
              <a:pPr/>
              <a:t>‹#›</a:t>
            </a:fld>
            <a:endParaRPr lang="hr-HR"/>
          </a:p>
        </p:txBody>
      </p:sp>
    </p:spTree>
    <p:extLst>
      <p:ext uri="{BB962C8B-B14F-4D97-AF65-F5344CB8AC3E}">
        <p14:creationId xmlns:p14="http://schemas.microsoft.com/office/powerpoint/2010/main" xmlns="" val="2298280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26BDCA6B-3C9C-4213-A0D9-30BD5F0B07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0" y="0"/>
            <a:ext cx="8426302" cy="6858000"/>
          </a:xfrm>
          <a:custGeom>
            <a:avLst/>
            <a:gdLst>
              <a:gd name="connsiteX0" fmla="*/ 184095 w 8426302"/>
              <a:gd name="connsiteY0" fmla="*/ 6858000 h 6858000"/>
              <a:gd name="connsiteX1" fmla="*/ 8426302 w 8426302"/>
              <a:gd name="connsiteY1" fmla="*/ 6858000 h 6858000"/>
              <a:gd name="connsiteX2" fmla="*/ 8426302 w 8426302"/>
              <a:gd name="connsiteY2" fmla="*/ 0 h 6858000"/>
              <a:gd name="connsiteX3" fmla="*/ 2743435 w 8426302"/>
              <a:gd name="connsiteY3" fmla="*/ 0 h 6858000"/>
              <a:gd name="connsiteX4" fmla="*/ 2688451 w 8426302"/>
              <a:gd name="connsiteY4" fmla="*/ 37385 h 6858000"/>
              <a:gd name="connsiteX5" fmla="*/ 0 w 8426302"/>
              <a:gd name="connsiteY5" fmla="*/ 5321277 h 6858000"/>
              <a:gd name="connsiteX6" fmla="*/ 116943 w 8426302"/>
              <a:gd name="connsiteY6" fmla="*/ 65584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6302" h="6858000">
                <a:moveTo>
                  <a:pt x="184095" y="6858000"/>
                </a:moveTo>
                <a:lnTo>
                  <a:pt x="8426302" y="6858000"/>
                </a:lnTo>
                <a:lnTo>
                  <a:pt x="8426302" y="0"/>
                </a:lnTo>
                <a:lnTo>
                  <a:pt x="2743435" y="0"/>
                </a:lnTo>
                <a:lnTo>
                  <a:pt x="2688451" y="37385"/>
                </a:lnTo>
                <a:cubicBezTo>
                  <a:pt x="1058888" y="1225893"/>
                  <a:pt x="0" y="3149927"/>
                  <a:pt x="0" y="5321277"/>
                </a:cubicBezTo>
                <a:cubicBezTo>
                  <a:pt x="0" y="5744268"/>
                  <a:pt x="40184" y="6157873"/>
                  <a:pt x="116943" y="6558484"/>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xmlns="" id="{FDA12F62-867F-4684-B28B-E085D09DCC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0" y="0"/>
            <a:ext cx="8174932" cy="6858000"/>
          </a:xfrm>
          <a:custGeom>
            <a:avLst/>
            <a:gdLst>
              <a:gd name="connsiteX0" fmla="*/ 190266 w 8174932"/>
              <a:gd name="connsiteY0" fmla="*/ 6858000 h 6858000"/>
              <a:gd name="connsiteX1" fmla="*/ 8174932 w 8174932"/>
              <a:gd name="connsiteY1" fmla="*/ 6858000 h 6858000"/>
              <a:gd name="connsiteX2" fmla="*/ 8174932 w 8174932"/>
              <a:gd name="connsiteY2" fmla="*/ 0 h 6858000"/>
              <a:gd name="connsiteX3" fmla="*/ 2944847 w 8174932"/>
              <a:gd name="connsiteY3" fmla="*/ 0 h 6858000"/>
              <a:gd name="connsiteX4" fmla="*/ 2646373 w 8174932"/>
              <a:gd name="connsiteY4" fmla="*/ 196447 h 6858000"/>
              <a:gd name="connsiteX5" fmla="*/ 0 w 8174932"/>
              <a:gd name="connsiteY5" fmla="*/ 5321277 h 6858000"/>
              <a:gd name="connsiteX6" fmla="*/ 112445 w 8174932"/>
              <a:gd name="connsiteY6" fmla="*/ 65108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74932" h="6858000">
                <a:moveTo>
                  <a:pt x="190266" y="6858000"/>
                </a:moveTo>
                <a:lnTo>
                  <a:pt x="8174932" y="6858000"/>
                </a:lnTo>
                <a:lnTo>
                  <a:pt x="8174932" y="0"/>
                </a:lnTo>
                <a:lnTo>
                  <a:pt x="2944847" y="0"/>
                </a:lnTo>
                <a:lnTo>
                  <a:pt x="2646373" y="196447"/>
                </a:lnTo>
                <a:cubicBezTo>
                  <a:pt x="1044779" y="1335395"/>
                  <a:pt x="0" y="3206327"/>
                  <a:pt x="0" y="5321277"/>
                </a:cubicBezTo>
                <a:cubicBezTo>
                  <a:pt x="0" y="5727999"/>
                  <a:pt x="38639" y="6125696"/>
                  <a:pt x="112445" y="6510898"/>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slov 1">
            <a:extLst>
              <a:ext uri="{FF2B5EF4-FFF2-40B4-BE49-F238E27FC236}">
                <a16:creationId xmlns:a16="http://schemas.microsoft.com/office/drawing/2014/main" xmlns="" id="{3EB732ED-DC64-482A-B22E-37D9FD8D4641}"/>
              </a:ext>
            </a:extLst>
          </p:cNvPr>
          <p:cNvSpPr>
            <a:spLocks noGrp="1"/>
          </p:cNvSpPr>
          <p:nvPr>
            <p:ph type="ctrTitle"/>
          </p:nvPr>
        </p:nvSpPr>
        <p:spPr>
          <a:xfrm>
            <a:off x="804672" y="234110"/>
            <a:ext cx="5936370" cy="3466213"/>
          </a:xfrm>
        </p:spPr>
        <p:txBody>
          <a:bodyPr anchor="b">
            <a:normAutofit/>
          </a:bodyPr>
          <a:lstStyle/>
          <a:p>
            <a:pPr algn="l"/>
            <a:r>
              <a:rPr lang="hr-HR" sz="7200">
                <a:solidFill>
                  <a:srgbClr val="FFFFFF"/>
                </a:solidFill>
              </a:rPr>
              <a:t>Protestantizam</a:t>
            </a:r>
          </a:p>
        </p:txBody>
      </p:sp>
      <p:sp>
        <p:nvSpPr>
          <p:cNvPr id="3" name="Podnaslov 2">
            <a:extLst>
              <a:ext uri="{FF2B5EF4-FFF2-40B4-BE49-F238E27FC236}">
                <a16:creationId xmlns:a16="http://schemas.microsoft.com/office/drawing/2014/main" xmlns="" id="{81E0C3A9-1DC7-418D-842D-7FB075B8826A}"/>
              </a:ext>
            </a:extLst>
          </p:cNvPr>
          <p:cNvSpPr>
            <a:spLocks noGrp="1"/>
          </p:cNvSpPr>
          <p:nvPr>
            <p:ph type="subTitle" idx="1"/>
          </p:nvPr>
        </p:nvSpPr>
        <p:spPr>
          <a:xfrm>
            <a:off x="804672" y="4180354"/>
            <a:ext cx="5649289" cy="1279978"/>
          </a:xfrm>
        </p:spPr>
        <p:txBody>
          <a:bodyPr anchor="t">
            <a:normAutofit/>
          </a:bodyPr>
          <a:lstStyle/>
          <a:p>
            <a:pPr algn="l"/>
            <a:r>
              <a:rPr lang="hr-HR">
                <a:solidFill>
                  <a:srgbClr val="FFFFFF"/>
                </a:solidFill>
              </a:rPr>
              <a:t>Ivan Butorac 6.b</a:t>
            </a:r>
          </a:p>
        </p:txBody>
      </p:sp>
    </p:spTree>
    <p:extLst>
      <p:ext uri="{BB962C8B-B14F-4D97-AF65-F5344CB8AC3E}">
        <p14:creationId xmlns:p14="http://schemas.microsoft.com/office/powerpoint/2010/main" xmlns="" val="29817686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B9C1875C-B849-4180-AE5A-1752A9891F8C}"/>
              </a:ext>
            </a:extLst>
          </p:cNvPr>
          <p:cNvSpPr>
            <a:spLocks noGrp="1"/>
          </p:cNvSpPr>
          <p:nvPr>
            <p:ph type="title"/>
          </p:nvPr>
        </p:nvSpPr>
        <p:spPr>
          <a:xfrm>
            <a:off x="804673" y="1445494"/>
            <a:ext cx="3616856" cy="4376572"/>
          </a:xfrm>
        </p:spPr>
        <p:txBody>
          <a:bodyPr anchor="ctr">
            <a:normAutofit/>
          </a:bodyPr>
          <a:lstStyle/>
          <a:p>
            <a:r>
              <a:rPr lang="hr-HR" sz="4800" dirty="0"/>
              <a:t>Reformacija -  	uzrok</a:t>
            </a:r>
          </a:p>
        </p:txBody>
      </p:sp>
      <p:sp>
        <p:nvSpPr>
          <p:cNvPr id="12" name="Freeform: Shape 7">
            <a:extLst>
              <a:ext uri="{FF2B5EF4-FFF2-40B4-BE49-F238E27FC236}">
                <a16:creationId xmlns:a16="http://schemas.microsoft.com/office/drawing/2014/main" xmlns="" id="{DFF2AC85-FAA0-4844-813F-83C04D7382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9">
            <a:extLst>
              <a:ext uri="{FF2B5EF4-FFF2-40B4-BE49-F238E27FC236}">
                <a16:creationId xmlns:a16="http://schemas.microsoft.com/office/drawing/2014/main" xmlns="" id="{89CC0F1E-BAA2-47B1-8F83-7ECB9FD9E0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zervirano mjesto sadržaja 2">
            <a:extLst>
              <a:ext uri="{FF2B5EF4-FFF2-40B4-BE49-F238E27FC236}">
                <a16:creationId xmlns:a16="http://schemas.microsoft.com/office/drawing/2014/main" xmlns="" id="{67E7DCA7-F759-4616-AF7A-327F2FFB65A5}"/>
              </a:ext>
            </a:extLst>
          </p:cNvPr>
          <p:cNvSpPr>
            <a:spLocks noGrp="1"/>
          </p:cNvSpPr>
          <p:nvPr>
            <p:ph idx="1"/>
          </p:nvPr>
        </p:nvSpPr>
        <p:spPr>
          <a:xfrm>
            <a:off x="6096000" y="1233377"/>
            <a:ext cx="5501834" cy="4637071"/>
          </a:xfrm>
        </p:spPr>
        <p:txBody>
          <a:bodyPr anchor="ctr">
            <a:normAutofit lnSpcReduction="10000"/>
          </a:bodyPr>
          <a:lstStyle/>
          <a:p>
            <a:r>
              <a:rPr lang="hr-HR" sz="1700" dirty="0">
                <a:solidFill>
                  <a:schemeClr val="bg1"/>
                </a:solidFill>
              </a:rPr>
              <a:t>Rimokatolička Crkva je u srednjem vijeku bila najveći feudalni zemljoposjednik</a:t>
            </a:r>
          </a:p>
          <a:p>
            <a:r>
              <a:rPr lang="hr-HR" sz="1700" dirty="0">
                <a:solidFill>
                  <a:schemeClr val="bg1"/>
                </a:solidFill>
              </a:rPr>
              <a:t>Crkva nije plaćala porez, a kmetovi koji su radili na crkvenoj zemlji morali su davati desetinu uroda</a:t>
            </a:r>
          </a:p>
          <a:p>
            <a:r>
              <a:rPr lang="hr-HR" sz="1700" dirty="0">
                <a:solidFill>
                  <a:schemeClr val="bg1"/>
                </a:solidFill>
              </a:rPr>
              <a:t>Papa i redovnici su živjeli luksuzno i gradili crkvene palače</a:t>
            </a:r>
          </a:p>
          <a:p>
            <a:r>
              <a:rPr lang="hr-HR" sz="1700" dirty="0">
                <a:solidFill>
                  <a:schemeClr val="bg1"/>
                </a:solidFill>
              </a:rPr>
              <a:t>Visoki položaji u Crkvi su prodavani ili dodjeljivani članovima papine obitelji</a:t>
            </a:r>
          </a:p>
          <a:p>
            <a:r>
              <a:rPr lang="hr-HR" sz="1700" dirty="0">
                <a:solidFill>
                  <a:schemeClr val="bg1"/>
                </a:solidFill>
              </a:rPr>
              <a:t>Duhovni nauk se zapuštao</a:t>
            </a:r>
          </a:p>
          <a:p>
            <a:r>
              <a:rPr lang="hr-HR" sz="1700" dirty="0">
                <a:solidFill>
                  <a:schemeClr val="bg1"/>
                </a:solidFill>
              </a:rPr>
              <a:t>Javlja se sve veći broj protivnika među svećenicima zbog takvog stanja, među njima je bio i Franji Asiški, koji je kasnije proglašen svetim</a:t>
            </a:r>
          </a:p>
          <a:p>
            <a:endParaRPr lang="hr-HR" sz="1700" dirty="0">
              <a:solidFill>
                <a:schemeClr val="bg1"/>
              </a:solidFill>
            </a:endParaRPr>
          </a:p>
          <a:p>
            <a:endParaRPr lang="hr-HR" sz="1700" dirty="0">
              <a:solidFill>
                <a:schemeClr val="bg1"/>
              </a:solidFill>
            </a:endParaRPr>
          </a:p>
          <a:p>
            <a:pPr marL="0" indent="0">
              <a:buNone/>
            </a:pPr>
            <a:endParaRPr lang="hr-HR" sz="1700" dirty="0">
              <a:solidFill>
                <a:schemeClr val="bg1"/>
              </a:solidFill>
            </a:endParaRPr>
          </a:p>
          <a:p>
            <a:pPr marL="0" indent="0">
              <a:buNone/>
            </a:pPr>
            <a:r>
              <a:rPr lang="hr-HR" sz="1700" dirty="0">
                <a:solidFill>
                  <a:schemeClr val="bg1"/>
                </a:solidFill>
              </a:rPr>
              <a:t> </a:t>
            </a:r>
          </a:p>
          <a:p>
            <a:endParaRPr lang="hr-HR" sz="1700" dirty="0">
              <a:solidFill>
                <a:schemeClr val="bg1"/>
              </a:solidFill>
            </a:endParaRPr>
          </a:p>
        </p:txBody>
      </p:sp>
    </p:spTree>
    <p:extLst>
      <p:ext uri="{BB962C8B-B14F-4D97-AF65-F5344CB8AC3E}">
        <p14:creationId xmlns:p14="http://schemas.microsoft.com/office/powerpoint/2010/main" xmlns="" val="3499305976"/>
      </p:ext>
    </p:extLst>
  </p:cSld>
  <p:clrMapOvr>
    <a:overrideClrMapping bg1="dk1" tx1="lt1" bg2="dk2" tx2="lt2" accent1="accent1" accent2="accent2" accent3="accent3" accent4="accent4" accent5="accent5" accent6="accent6" hlink="hlink" folHlink="folHlink"/>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4BF2CEE4-044C-4125-9A2E-16ED034ACC99}"/>
              </a:ext>
            </a:extLst>
          </p:cNvPr>
          <p:cNvSpPr>
            <a:spLocks noGrp="1"/>
          </p:cNvSpPr>
          <p:nvPr>
            <p:ph type="title"/>
          </p:nvPr>
        </p:nvSpPr>
        <p:spPr>
          <a:xfrm>
            <a:off x="6782764" y="1435261"/>
            <a:ext cx="4653023" cy="3237811"/>
          </a:xfrm>
        </p:spPr>
        <p:txBody>
          <a:bodyPr vert="horz" lIns="91440" tIns="45720" rIns="91440" bIns="45720" rtlCol="0" anchor="b">
            <a:normAutofit/>
          </a:bodyPr>
          <a:lstStyle/>
          <a:p>
            <a:r>
              <a:rPr lang="hr-HR" sz="3200" dirty="0"/>
              <a:t>Papa Lav X</a:t>
            </a:r>
            <a:br>
              <a:rPr lang="hr-HR" sz="3200" dirty="0"/>
            </a:br>
            <a:r>
              <a:rPr lang="hr-HR" sz="3200" dirty="0"/>
              <a:t>raspisao prodaju oprosta 1517. g. da skupi novac za gradnju katedrale sv. Petra u Rimu - </a:t>
            </a:r>
            <a:r>
              <a:rPr lang="hr-HR" sz="3200" b="1" dirty="0"/>
              <a:t>to je jedan od </a:t>
            </a:r>
            <a:r>
              <a:rPr lang="hr-HR" sz="3200" b="1" dirty="0">
                <a:solidFill>
                  <a:srgbClr val="FF0000"/>
                </a:solidFill>
              </a:rPr>
              <a:t>većih povoda </a:t>
            </a:r>
            <a:r>
              <a:rPr lang="hr-HR" sz="3200" b="1" dirty="0"/>
              <a:t>koji je doveo do reformacije</a:t>
            </a:r>
            <a:endParaRPr lang="en-US" sz="3200" b="1" dirty="0"/>
          </a:p>
        </p:txBody>
      </p:sp>
      <p:sp>
        <p:nvSpPr>
          <p:cNvPr id="9" name="Freeform: Shape 8">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Rezervirano mjesto sadržaja 3">
            <a:extLst>
              <a:ext uri="{FF2B5EF4-FFF2-40B4-BE49-F238E27FC236}">
                <a16:creationId xmlns:a16="http://schemas.microsoft.com/office/drawing/2014/main" xmlns="" id="{C7400D45-DB92-4ADE-B1B7-31C9FD0FF723}"/>
              </a:ext>
            </a:extLst>
          </p:cNvPr>
          <p:cNvPicPr>
            <a:picLocks noGrp="1" noChangeAspect="1"/>
          </p:cNvPicPr>
          <p:nvPr>
            <p:ph idx="1"/>
          </p:nvPr>
        </p:nvPicPr>
        <p:blipFill rotWithShape="1">
          <a:blip r:embed="rId2"/>
          <a:srcRect t="1267" r="-1" b="16767"/>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xmlns="" val="1616897992"/>
      </p:ext>
    </p:extLst>
  </p:cSld>
  <p:clrMapOvr>
    <a:overrideClrMapping bg1="dk1" tx1="lt1" bg2="dk2" tx2="lt2" accent1="accent1" accent2="accent2" accent3="accent3" accent4="accent4" accent5="accent5" accent6="accent6" hlink="hlink" folHlink="folHlink"/>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zervirano mjesto sadržaja 3">
            <a:extLst>
              <a:ext uri="{FF2B5EF4-FFF2-40B4-BE49-F238E27FC236}">
                <a16:creationId xmlns:a16="http://schemas.microsoft.com/office/drawing/2014/main" xmlns="" id="{9A0B19E7-AA8F-4ABF-8413-91CBC5B82A7F}"/>
              </a:ext>
            </a:extLst>
          </p:cNvPr>
          <p:cNvPicPr>
            <a:picLocks noGrp="1" noChangeAspect="1"/>
          </p:cNvPicPr>
          <p:nvPr>
            <p:ph idx="1"/>
          </p:nvPr>
        </p:nvPicPr>
        <p:blipFill rotWithShape="1">
          <a:blip r:embed="rId2"/>
          <a:srcRect t="10658" b="4437"/>
          <a:stretch/>
        </p:blipFill>
        <p:spPr>
          <a:xfrm>
            <a:off x="20" y="10"/>
            <a:ext cx="12191980" cy="6857990"/>
          </a:xfrm>
          <a:prstGeom prst="rect">
            <a:avLst/>
          </a:prstGeom>
        </p:spPr>
      </p:pic>
      <p:sp>
        <p:nvSpPr>
          <p:cNvPr id="2" name="Naslov 1">
            <a:extLst>
              <a:ext uri="{FF2B5EF4-FFF2-40B4-BE49-F238E27FC236}">
                <a16:creationId xmlns:a16="http://schemas.microsoft.com/office/drawing/2014/main" xmlns="" id="{DEBE9743-E591-431F-966D-45729FFE1360}"/>
              </a:ext>
            </a:extLst>
          </p:cNvPr>
          <p:cNvSpPr>
            <a:spLocks noGrp="1"/>
          </p:cNvSpPr>
          <p:nvPr>
            <p:ph type="title"/>
          </p:nvPr>
        </p:nvSpPr>
        <p:spPr>
          <a:xfrm>
            <a:off x="640080" y="640080"/>
            <a:ext cx="2752354" cy="2709275"/>
          </a:xfrm>
          <a:prstGeom prst="ellipse">
            <a:avLst/>
          </a:prstGeom>
          <a:solidFill>
            <a:srgbClr val="231815"/>
          </a:solidFill>
          <a:ln w="174625" cmpd="thinThick">
            <a:solidFill>
              <a:srgbClr val="231815"/>
            </a:solidFill>
          </a:ln>
        </p:spPr>
        <p:txBody>
          <a:bodyPr vert="horz" lIns="91440" tIns="45720" rIns="91440" bIns="45720" rtlCol="0" anchor="ctr">
            <a:normAutofit/>
          </a:bodyPr>
          <a:lstStyle/>
          <a:p>
            <a:pPr algn="ctr"/>
            <a:r>
              <a:rPr lang="en-US" sz="2600" dirty="0" err="1">
                <a:solidFill>
                  <a:srgbClr val="FFFFFF"/>
                </a:solidFill>
              </a:rPr>
              <a:t>Crkva</a:t>
            </a:r>
            <a:r>
              <a:rPr lang="en-US" sz="2600" dirty="0">
                <a:solidFill>
                  <a:srgbClr val="FFFFFF"/>
                </a:solidFill>
              </a:rPr>
              <a:t> </a:t>
            </a:r>
            <a:r>
              <a:rPr lang="en-US" sz="2600" dirty="0" err="1">
                <a:solidFill>
                  <a:srgbClr val="FFFFFF"/>
                </a:solidFill>
              </a:rPr>
              <a:t>sv</a:t>
            </a:r>
            <a:r>
              <a:rPr lang="en-US" sz="2600" dirty="0">
                <a:solidFill>
                  <a:srgbClr val="FFFFFF"/>
                </a:solidFill>
              </a:rPr>
              <a:t>. Petra u </a:t>
            </a:r>
            <a:r>
              <a:rPr lang="en-US" sz="2600" dirty="0" err="1">
                <a:solidFill>
                  <a:srgbClr val="FFFFFF"/>
                </a:solidFill>
              </a:rPr>
              <a:t>Rimu</a:t>
            </a:r>
            <a:r>
              <a:rPr lang="en-US" sz="2600" dirty="0">
                <a:solidFill>
                  <a:srgbClr val="FFFFFF"/>
                </a:solidFill>
              </a:rPr>
              <a:t> – </a:t>
            </a:r>
            <a:r>
              <a:rPr lang="en-US" sz="2600" dirty="0" err="1">
                <a:solidFill>
                  <a:srgbClr val="FFFFFF"/>
                </a:solidFill>
              </a:rPr>
              <a:t>najveća</a:t>
            </a:r>
            <a:r>
              <a:rPr lang="en-US" sz="2600" dirty="0">
                <a:solidFill>
                  <a:srgbClr val="FFFFFF"/>
                </a:solidFill>
              </a:rPr>
              <a:t> </a:t>
            </a:r>
            <a:r>
              <a:rPr lang="en-US" sz="2600" dirty="0" err="1">
                <a:solidFill>
                  <a:srgbClr val="FFFFFF"/>
                </a:solidFill>
              </a:rPr>
              <a:t>na</a:t>
            </a:r>
            <a:r>
              <a:rPr lang="en-US" sz="2600" dirty="0">
                <a:solidFill>
                  <a:srgbClr val="FFFFFF"/>
                </a:solidFill>
              </a:rPr>
              <a:t> </a:t>
            </a:r>
            <a:r>
              <a:rPr lang="en-US" sz="2600">
                <a:solidFill>
                  <a:srgbClr val="FFFFFF"/>
                </a:solidFill>
              </a:rPr>
              <a:t>svijetu</a:t>
            </a:r>
            <a:endParaRPr lang="en-US" sz="2600" dirty="0">
              <a:solidFill>
                <a:srgbClr val="FFFFFF"/>
              </a:solidFill>
            </a:endParaRPr>
          </a:p>
        </p:txBody>
      </p:sp>
    </p:spTree>
    <p:extLst>
      <p:ext uri="{BB962C8B-B14F-4D97-AF65-F5344CB8AC3E}">
        <p14:creationId xmlns:p14="http://schemas.microsoft.com/office/powerpoint/2010/main" xmlns="" val="2664531417"/>
      </p:ext>
    </p:extLst>
  </p:cSld>
  <p:clrMapOvr>
    <a:overrideClrMapping bg1="dk1" tx1="lt1" bg2="dk2" tx2="lt2" accent1="accent1" accent2="accent2" accent3="accent3" accent4="accent4" accent5="accent5" accent6="accent6" hlink="hlink" folHlink="folHlink"/>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E4C6A124-64BD-46C8-8BDA-F04342DFC6E1}"/>
              </a:ext>
            </a:extLst>
          </p:cNvPr>
          <p:cNvSpPr>
            <a:spLocks noGrp="1"/>
          </p:cNvSpPr>
          <p:nvPr>
            <p:ph type="title"/>
          </p:nvPr>
        </p:nvSpPr>
        <p:spPr>
          <a:xfrm>
            <a:off x="6746627" y="837662"/>
            <a:ext cx="4645250" cy="2889114"/>
          </a:xfrm>
        </p:spPr>
        <p:txBody>
          <a:bodyPr vert="horz" lIns="91440" tIns="45720" rIns="91440" bIns="45720" rtlCol="0" anchor="b">
            <a:normAutofit/>
          </a:bodyPr>
          <a:lstStyle/>
          <a:p>
            <a:r>
              <a:rPr lang="en-US" sz="6000" dirty="0" err="1"/>
              <a:t>Reformacija</a:t>
            </a:r>
            <a:r>
              <a:rPr lang="hr-HR" sz="6000" dirty="0"/>
              <a:t> </a:t>
            </a:r>
            <a:r>
              <a:rPr lang="en-US" sz="6000" dirty="0"/>
              <a:t>-</a:t>
            </a:r>
            <a:r>
              <a:rPr lang="hr-HR" sz="6000" dirty="0"/>
              <a:t>  	</a:t>
            </a:r>
            <a:r>
              <a:rPr lang="en-US" sz="6000" dirty="0" err="1"/>
              <a:t>početak</a:t>
            </a:r>
            <a:endParaRPr lang="en-US" sz="6000" dirty="0"/>
          </a:p>
        </p:txBody>
      </p:sp>
      <p:sp>
        <p:nvSpPr>
          <p:cNvPr id="3" name="Rezervirano mjesto sadržaja 2">
            <a:extLst>
              <a:ext uri="{FF2B5EF4-FFF2-40B4-BE49-F238E27FC236}">
                <a16:creationId xmlns:a16="http://schemas.microsoft.com/office/drawing/2014/main" xmlns="" id="{F452A55C-A703-4CAE-92B1-68E71A88B2CE}"/>
              </a:ext>
            </a:extLst>
          </p:cNvPr>
          <p:cNvSpPr>
            <a:spLocks noGrp="1"/>
          </p:cNvSpPr>
          <p:nvPr>
            <p:ph idx="1"/>
          </p:nvPr>
        </p:nvSpPr>
        <p:spPr>
          <a:xfrm>
            <a:off x="6746627" y="3726776"/>
            <a:ext cx="4645250" cy="1823419"/>
          </a:xfrm>
        </p:spPr>
        <p:txBody>
          <a:bodyPr vert="horz" lIns="91440" tIns="45720" rIns="91440" bIns="45720" rtlCol="0" anchor="t">
            <a:normAutofit/>
          </a:bodyPr>
          <a:lstStyle/>
          <a:p>
            <a:r>
              <a:rPr lang="en-US" sz="2000" dirty="0"/>
              <a:t>Od lat. </a:t>
            </a:r>
            <a:r>
              <a:rPr lang="en-US" sz="2000" dirty="0" err="1"/>
              <a:t>reformare</a:t>
            </a:r>
            <a:r>
              <a:rPr lang="en-US" sz="2000" dirty="0"/>
              <a:t> = </a:t>
            </a:r>
            <a:r>
              <a:rPr lang="en-US" sz="2000" dirty="0" err="1"/>
              <a:t>mijenjati</a:t>
            </a:r>
            <a:r>
              <a:rPr lang="en-US" sz="2000" dirty="0"/>
              <a:t> </a:t>
            </a:r>
            <a:r>
              <a:rPr lang="en-US" sz="2000" dirty="0" err="1"/>
              <a:t>nabolje</a:t>
            </a:r>
            <a:r>
              <a:rPr lang="en-US" sz="2000" dirty="0"/>
              <a:t> </a:t>
            </a:r>
            <a:r>
              <a:rPr lang="en-US" sz="2000" dirty="0" err="1"/>
              <a:t>ili</a:t>
            </a:r>
            <a:r>
              <a:rPr lang="en-US" sz="2000" dirty="0"/>
              <a:t> </a:t>
            </a:r>
            <a:r>
              <a:rPr lang="en-US" sz="2000" dirty="0" err="1"/>
              <a:t>poboljšavati</a:t>
            </a:r>
            <a:r>
              <a:rPr lang="en-US" sz="2000" dirty="0"/>
              <a:t> </a:t>
            </a:r>
            <a:endParaRPr lang="hr-HR" sz="2000" dirty="0"/>
          </a:p>
          <a:p>
            <a:r>
              <a:rPr lang="hr-HR" sz="2000" dirty="0"/>
              <a:t>Na slici je prikazan Martin Luther njemački svećenik koji je započeo pokret reformacije 1517.g.</a:t>
            </a:r>
          </a:p>
          <a:p>
            <a:endParaRPr lang="en-US" sz="2000" dirty="0"/>
          </a:p>
        </p:txBody>
      </p:sp>
      <p:sp>
        <p:nvSpPr>
          <p:cNvPr id="9" name="Freeform: Shape 8">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Slika 3">
            <a:extLst>
              <a:ext uri="{FF2B5EF4-FFF2-40B4-BE49-F238E27FC236}">
                <a16:creationId xmlns:a16="http://schemas.microsoft.com/office/drawing/2014/main" xmlns="" id="{CFEC08D9-19B8-44C6-9794-555961347C9A}"/>
              </a:ext>
            </a:extLst>
          </p:cNvPr>
          <p:cNvPicPr>
            <a:picLocks noChangeAspect="1"/>
          </p:cNvPicPr>
          <p:nvPr/>
        </p:nvPicPr>
        <p:blipFill rotWithShape="1">
          <a:blip r:embed="rId2"/>
          <a:srcRect t="2134" b="19885"/>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xmlns="" val="2564192759"/>
      </p:ext>
    </p:extLst>
  </p:cSld>
  <p:clrMapOvr>
    <a:overrideClrMapping bg1="dk1" tx1="lt1" bg2="dk2" tx2="lt2" accent1="accent1" accent2="accent2" accent3="accent3" accent4="accent4" accent5="accent5" accent6="accent6" hlink="hlink" folHlink="folHlink"/>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4572000"/>
            <a:ext cx="7058307" cy="1964266"/>
          </a:xfrm>
          <a:prstGeom prst="rect">
            <a:avLst/>
          </a:prstGeom>
          <a:solidFill>
            <a:srgbClr val="2D514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slov 1">
            <a:extLst>
              <a:ext uri="{FF2B5EF4-FFF2-40B4-BE49-F238E27FC236}">
                <a16:creationId xmlns:a16="http://schemas.microsoft.com/office/drawing/2014/main" xmlns="" id="{AFEE2824-79EA-4351-99E3-BF6976F201BF}"/>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ctr"/>
            <a:r>
              <a:rPr lang="hr-HR" sz="3600" dirty="0">
                <a:solidFill>
                  <a:srgbClr val="FFFFFF"/>
                </a:solidFill>
              </a:rPr>
              <a:t>Iznošenjem svojih teza Luther je započeo pokret reformacije Katoličke Crkve</a:t>
            </a:r>
            <a:endParaRPr lang="en-US" sz="3600" dirty="0">
              <a:solidFill>
                <a:srgbClr val="FFFFFF"/>
              </a:solidFill>
            </a:endParaRPr>
          </a:p>
        </p:txBody>
      </p:sp>
      <p:pic>
        <p:nvPicPr>
          <p:cNvPr id="5" name="Rezervirano mjesto sadržaja 4">
            <a:extLst>
              <a:ext uri="{FF2B5EF4-FFF2-40B4-BE49-F238E27FC236}">
                <a16:creationId xmlns:a16="http://schemas.microsoft.com/office/drawing/2014/main" xmlns="" id="{EA8CE3E8-92B9-447B-BCA8-0491506CE0B0}"/>
              </a:ext>
            </a:extLst>
          </p:cNvPr>
          <p:cNvPicPr>
            <a:picLocks noGrp="1" noChangeAspect="1"/>
          </p:cNvPicPr>
          <p:nvPr>
            <p:ph sz="half" idx="2"/>
          </p:nvPr>
        </p:nvPicPr>
        <p:blipFill rotWithShape="1">
          <a:blip r:embed="rId2"/>
          <a:srcRect r="1" b="12494"/>
          <a:stretch/>
        </p:blipFill>
        <p:spPr>
          <a:xfrm>
            <a:off x="327547" y="321733"/>
            <a:ext cx="7058306" cy="4107392"/>
          </a:xfrm>
          <a:prstGeom prst="rect">
            <a:avLst/>
          </a:prstGeom>
        </p:spPr>
      </p:pic>
      <p:sp>
        <p:nvSpPr>
          <p:cNvPr id="19" name="Rectangle 18">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zervirano mjesto sadržaja 2">
            <a:extLst>
              <a:ext uri="{FF2B5EF4-FFF2-40B4-BE49-F238E27FC236}">
                <a16:creationId xmlns:a16="http://schemas.microsoft.com/office/drawing/2014/main" xmlns="" id="{CEF2CBC0-A2A0-4060-9D6F-C84A9070F74D}"/>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pPr marL="0" indent="0">
              <a:buNone/>
            </a:pPr>
            <a:r>
              <a:rPr lang="en-US" sz="2000" dirty="0">
                <a:solidFill>
                  <a:srgbClr val="FFFFFF"/>
                </a:solidFill>
              </a:rPr>
              <a:t>Na </a:t>
            </a:r>
            <a:r>
              <a:rPr lang="en-US" sz="2000" dirty="0" err="1">
                <a:solidFill>
                  <a:srgbClr val="FFFFFF"/>
                </a:solidFill>
              </a:rPr>
              <a:t>vrata</a:t>
            </a:r>
            <a:r>
              <a:rPr lang="en-US" sz="2000" dirty="0">
                <a:solidFill>
                  <a:srgbClr val="FFFFFF"/>
                </a:solidFill>
              </a:rPr>
              <a:t> </a:t>
            </a:r>
            <a:r>
              <a:rPr lang="en-US" sz="2000" dirty="0" err="1">
                <a:solidFill>
                  <a:srgbClr val="FFFFFF"/>
                </a:solidFill>
              </a:rPr>
              <a:t>svoje</a:t>
            </a:r>
            <a:r>
              <a:rPr lang="en-US" sz="2000" dirty="0">
                <a:solidFill>
                  <a:srgbClr val="FFFFFF"/>
                </a:solidFill>
              </a:rPr>
              <a:t> </a:t>
            </a:r>
            <a:r>
              <a:rPr lang="en-US" sz="2000" dirty="0" err="1">
                <a:solidFill>
                  <a:srgbClr val="FFFFFF"/>
                </a:solidFill>
              </a:rPr>
              <a:t>crkve</a:t>
            </a:r>
            <a:r>
              <a:rPr lang="en-US" sz="2000" dirty="0">
                <a:solidFill>
                  <a:srgbClr val="FFFFFF"/>
                </a:solidFill>
              </a:rPr>
              <a:t> u </a:t>
            </a:r>
            <a:r>
              <a:rPr lang="en-US" sz="2000" dirty="0" err="1">
                <a:solidFill>
                  <a:srgbClr val="FFFFFF"/>
                </a:solidFill>
              </a:rPr>
              <a:t>Wittenbergu</a:t>
            </a:r>
            <a:r>
              <a:rPr lang="hr-HR" sz="2000" dirty="0">
                <a:solidFill>
                  <a:srgbClr val="FFFFFF"/>
                </a:solidFill>
              </a:rPr>
              <a:t>, Njemačka</a:t>
            </a:r>
            <a:r>
              <a:rPr lang="en-US" sz="2000" dirty="0">
                <a:solidFill>
                  <a:srgbClr val="FFFFFF"/>
                </a:solidFill>
              </a:rPr>
              <a:t> je </a:t>
            </a:r>
            <a:r>
              <a:rPr lang="en-US" sz="2000" dirty="0" err="1">
                <a:solidFill>
                  <a:srgbClr val="FFFFFF"/>
                </a:solidFill>
              </a:rPr>
              <a:t>stavio</a:t>
            </a:r>
            <a:r>
              <a:rPr lang="en-US" sz="2000" dirty="0">
                <a:solidFill>
                  <a:srgbClr val="FFFFFF"/>
                </a:solidFill>
              </a:rPr>
              <a:t> </a:t>
            </a:r>
            <a:r>
              <a:rPr lang="hr-HR" sz="2000" dirty="0">
                <a:solidFill>
                  <a:srgbClr val="FFFFFF"/>
                </a:solidFill>
              </a:rPr>
              <a:t>95 teza u kojima je: </a:t>
            </a:r>
          </a:p>
          <a:p>
            <a:pPr>
              <a:buFontTx/>
              <a:buChar char="-"/>
            </a:pPr>
            <a:r>
              <a:rPr lang="hr-HR" sz="2000" dirty="0">
                <a:solidFill>
                  <a:srgbClr val="FFFFFF"/>
                </a:solidFill>
              </a:rPr>
              <a:t>napao postupke Crkve </a:t>
            </a:r>
          </a:p>
          <a:p>
            <a:pPr>
              <a:buFontTx/>
              <a:buChar char="-"/>
            </a:pPr>
            <a:r>
              <a:rPr lang="hr-HR" sz="2000" dirty="0">
                <a:solidFill>
                  <a:srgbClr val="FFFFFF"/>
                </a:solidFill>
              </a:rPr>
              <a:t>tražio javnu raspravu o prodaji oprosta i prodaji crkvenih položaja</a:t>
            </a:r>
          </a:p>
          <a:p>
            <a:pPr>
              <a:buFontTx/>
              <a:buChar char="-"/>
            </a:pPr>
            <a:r>
              <a:rPr lang="hr-HR" sz="2000" dirty="0">
                <a:solidFill>
                  <a:srgbClr val="FFFFFF"/>
                </a:solidFill>
              </a:rPr>
              <a:t>postavio pitanje odakle papi pravo da bude na vrhu crkve</a:t>
            </a:r>
          </a:p>
          <a:p>
            <a:pPr>
              <a:buFontTx/>
              <a:buChar char="-"/>
            </a:pPr>
            <a:r>
              <a:rPr lang="hr-HR" sz="2000" dirty="0">
                <a:solidFill>
                  <a:srgbClr val="FFFFFF"/>
                </a:solidFill>
              </a:rPr>
              <a:t>tvrdio da ljudi ne mogu doći u Raj dajući novac crkvi </a:t>
            </a:r>
            <a:endParaRPr lang="en-US" sz="2000" dirty="0">
              <a:solidFill>
                <a:srgbClr val="FFFFFF"/>
              </a:solidFill>
            </a:endParaRPr>
          </a:p>
        </p:txBody>
      </p:sp>
    </p:spTree>
    <p:extLst>
      <p:ext uri="{BB962C8B-B14F-4D97-AF65-F5344CB8AC3E}">
        <p14:creationId xmlns:p14="http://schemas.microsoft.com/office/powerpoint/2010/main" xmlns="" val="18422512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5C61D6CE-C005-479C-BE45-547DE481F23B}"/>
              </a:ext>
            </a:extLst>
          </p:cNvPr>
          <p:cNvSpPr>
            <a:spLocks noGrp="1"/>
          </p:cNvSpPr>
          <p:nvPr>
            <p:ph type="title"/>
          </p:nvPr>
        </p:nvSpPr>
        <p:spPr>
          <a:xfrm>
            <a:off x="6072445" y="850605"/>
            <a:ext cx="5319433" cy="4865983"/>
          </a:xfrm>
        </p:spPr>
        <p:txBody>
          <a:bodyPr vert="horz" lIns="91440" tIns="45720" rIns="91440" bIns="45720" rtlCol="0" anchor="t">
            <a:normAutofit fontScale="90000"/>
          </a:bodyPr>
          <a:lstStyle/>
          <a:p>
            <a:r>
              <a:rPr lang="hr-HR" sz="3200" dirty="0"/>
              <a:t>Luther je vjerovao da se sve što je bitno za vjeru nalazi u Bibliji i da ona mora biti dostupna svima.</a:t>
            </a:r>
            <a:br>
              <a:rPr lang="hr-HR" sz="3200" dirty="0"/>
            </a:br>
            <a:r>
              <a:rPr lang="hr-HR" sz="3200" dirty="0"/>
              <a:t/>
            </a:r>
            <a:br>
              <a:rPr lang="hr-HR" sz="3200" dirty="0"/>
            </a:br>
            <a:r>
              <a:rPr lang="hr-HR" sz="3200" dirty="0"/>
              <a:t>Zalagao se da svi trebaju moći čitati Bibliju na svojem jeziku.</a:t>
            </a:r>
            <a:br>
              <a:rPr lang="hr-HR" sz="3200" dirty="0"/>
            </a:br>
            <a:r>
              <a:rPr lang="hr-HR" sz="3200" dirty="0"/>
              <a:t/>
            </a:r>
            <a:br>
              <a:rPr lang="hr-HR" sz="3200" dirty="0"/>
            </a:br>
            <a:r>
              <a:rPr lang="hr-HR" sz="3200" dirty="0"/>
              <a:t>Do tada je Biblija bila pisana samo na latinskom jeziku, kojeg je znao manji broj ljudi.</a:t>
            </a:r>
            <a:br>
              <a:rPr lang="hr-HR" sz="3200" dirty="0"/>
            </a:br>
            <a:r>
              <a:rPr lang="hr-HR" sz="3200" dirty="0"/>
              <a:t/>
            </a:r>
            <a:br>
              <a:rPr lang="hr-HR" sz="3200" dirty="0"/>
            </a:br>
            <a:r>
              <a:rPr lang="hr-HR" sz="3200" dirty="0"/>
              <a:t>Prvi je preveo Bibliju na njemački jezik.</a:t>
            </a:r>
            <a:endParaRPr lang="en-US" sz="3200" dirty="0"/>
          </a:p>
        </p:txBody>
      </p:sp>
      <p:sp>
        <p:nvSpPr>
          <p:cNvPr id="10" name="Freeform: Shape 9">
            <a:extLst>
              <a:ext uri="{FF2B5EF4-FFF2-40B4-BE49-F238E27FC236}">
                <a16:creationId xmlns:a16="http://schemas.microsoft.com/office/drawing/2014/main" xmlns="" id="{2C6334C2-F73F-4B3B-A626-DD5F69DF6E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Rezervirano mjesto sadržaja 4">
            <a:extLst>
              <a:ext uri="{FF2B5EF4-FFF2-40B4-BE49-F238E27FC236}">
                <a16:creationId xmlns:a16="http://schemas.microsoft.com/office/drawing/2014/main" xmlns="" id="{712EF4FE-30F5-46E2-9DA8-787B2665DA99}"/>
              </a:ext>
            </a:extLst>
          </p:cNvPr>
          <p:cNvPicPr>
            <a:picLocks noGrp="1" noChangeAspect="1"/>
          </p:cNvPicPr>
          <p:nvPr>
            <p:ph sz="half" idx="1"/>
          </p:nvPr>
        </p:nvPicPr>
        <p:blipFill rotWithShape="1">
          <a:blip r:embed="rId2"/>
          <a:srcRect t="3522" r="-1" b="14017"/>
          <a:stretch/>
        </p:blipFill>
        <p:spPr>
          <a:xfrm>
            <a:off x="20" y="10"/>
            <a:ext cx="5234499" cy="6210619"/>
          </a:xfrm>
          <a:custGeom>
            <a:avLst/>
            <a:gdLst/>
            <a:ahLst/>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Tree>
    <p:extLst>
      <p:ext uri="{BB962C8B-B14F-4D97-AF65-F5344CB8AC3E}">
        <p14:creationId xmlns:p14="http://schemas.microsoft.com/office/powerpoint/2010/main" xmlns="" val="20933091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EBF06A5-4173-45DE-87B1-0791E098A3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zervirano mjesto sadržaja 4">
            <a:extLst>
              <a:ext uri="{FF2B5EF4-FFF2-40B4-BE49-F238E27FC236}">
                <a16:creationId xmlns:a16="http://schemas.microsoft.com/office/drawing/2014/main" xmlns="" id="{D8B87280-8217-4B78-9210-EEE62B0A9C8E}"/>
              </a:ext>
            </a:extLst>
          </p:cNvPr>
          <p:cNvPicPr>
            <a:picLocks noGrp="1" noChangeAspect="1"/>
          </p:cNvPicPr>
          <p:nvPr>
            <p:ph sz="half" idx="2"/>
          </p:nvPr>
        </p:nvPicPr>
        <p:blipFill rotWithShape="1">
          <a:blip r:embed="rId2"/>
          <a:srcRect r="4418" b="3"/>
          <a:stretch/>
        </p:blipFill>
        <p:spPr>
          <a:xfrm>
            <a:off x="5511589" y="523804"/>
            <a:ext cx="6680411" cy="5696039"/>
          </a:xfrm>
          <a:custGeom>
            <a:avLst/>
            <a:gdLst/>
            <a:ahLst/>
            <a:cxnLst/>
            <a:rect l="l" t="t" r="r" b="b"/>
            <a:pathLst>
              <a:path w="6680411" h="5696039">
                <a:moveTo>
                  <a:pt x="3592766" y="0"/>
                </a:moveTo>
                <a:lnTo>
                  <a:pt x="4718262" y="0"/>
                </a:lnTo>
                <a:lnTo>
                  <a:pt x="4718262" y="2"/>
                </a:lnTo>
                <a:lnTo>
                  <a:pt x="6680411" y="2"/>
                </a:lnTo>
                <a:lnTo>
                  <a:pt x="6680411" y="5696022"/>
                </a:lnTo>
                <a:lnTo>
                  <a:pt x="3888773" y="5696022"/>
                </a:lnTo>
                <a:lnTo>
                  <a:pt x="3888773" y="5696039"/>
                </a:lnTo>
                <a:lnTo>
                  <a:pt x="0" y="5696039"/>
                </a:lnTo>
                <a:lnTo>
                  <a:pt x="2763278" y="19"/>
                </a:lnTo>
                <a:lnTo>
                  <a:pt x="3447183" y="19"/>
                </a:lnTo>
                <a:lnTo>
                  <a:pt x="3447183" y="2"/>
                </a:lnTo>
                <a:lnTo>
                  <a:pt x="3592765" y="2"/>
                </a:lnTo>
                <a:close/>
              </a:path>
            </a:pathLst>
          </a:custGeom>
        </p:spPr>
      </p:pic>
      <p:sp>
        <p:nvSpPr>
          <p:cNvPr id="12" name="Freeform: Shape 11">
            <a:extLst>
              <a:ext uri="{FF2B5EF4-FFF2-40B4-BE49-F238E27FC236}">
                <a16:creationId xmlns:a16="http://schemas.microsoft.com/office/drawing/2014/main" xmlns="" id="{206E9F47-DC46-4A02-B5DB-26B56C39C9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523805"/>
            <a:ext cx="7800441" cy="5696020"/>
          </a:xfrm>
          <a:custGeom>
            <a:avLst/>
            <a:gdLst>
              <a:gd name="connsiteX0" fmla="*/ 0 w 7800441"/>
              <a:gd name="connsiteY0" fmla="*/ 0 h 5696020"/>
              <a:gd name="connsiteX1" fmla="*/ 7800441 w 7800441"/>
              <a:gd name="connsiteY1" fmla="*/ 0 h 5696020"/>
              <a:gd name="connsiteX2" fmla="*/ 5037161 w 7800441"/>
              <a:gd name="connsiteY2" fmla="*/ 5696020 h 5696020"/>
              <a:gd name="connsiteX3" fmla="*/ 0 w 7800441"/>
              <a:gd name="connsiteY3" fmla="*/ 5696020 h 5696020"/>
            </a:gdLst>
            <a:ahLst/>
            <a:cxnLst>
              <a:cxn ang="0">
                <a:pos x="connsiteX0" y="connsiteY0"/>
              </a:cxn>
              <a:cxn ang="0">
                <a:pos x="connsiteX1" y="connsiteY1"/>
              </a:cxn>
              <a:cxn ang="0">
                <a:pos x="connsiteX2" y="connsiteY2"/>
              </a:cxn>
              <a:cxn ang="0">
                <a:pos x="connsiteX3" y="connsiteY3"/>
              </a:cxn>
            </a:cxnLst>
            <a:rect l="l" t="t" r="r" b="b"/>
            <a:pathLst>
              <a:path w="7800441" h="5696020">
                <a:moveTo>
                  <a:pt x="0" y="0"/>
                </a:moveTo>
                <a:lnTo>
                  <a:pt x="7800441" y="0"/>
                </a:lnTo>
                <a:lnTo>
                  <a:pt x="5037161" y="5696020"/>
                </a:lnTo>
                <a:lnTo>
                  <a:pt x="0" y="569602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Naslov 1">
            <a:extLst>
              <a:ext uri="{FF2B5EF4-FFF2-40B4-BE49-F238E27FC236}">
                <a16:creationId xmlns:a16="http://schemas.microsoft.com/office/drawing/2014/main" xmlns="" id="{FC55B6D4-C33C-41F0-8BFA-5C08A8F1C050}"/>
              </a:ext>
            </a:extLst>
          </p:cNvPr>
          <p:cNvSpPr>
            <a:spLocks noGrp="1"/>
          </p:cNvSpPr>
          <p:nvPr>
            <p:ph type="title"/>
          </p:nvPr>
        </p:nvSpPr>
        <p:spPr>
          <a:xfrm>
            <a:off x="841247" y="914400"/>
            <a:ext cx="5111877" cy="1095375"/>
          </a:xfrm>
        </p:spPr>
        <p:txBody>
          <a:bodyPr vert="horz" lIns="91440" tIns="45720" rIns="91440" bIns="45720" rtlCol="0" anchor="ctr">
            <a:normAutofit/>
          </a:bodyPr>
          <a:lstStyle/>
          <a:p>
            <a:r>
              <a:rPr lang="en-US" sz="3400">
                <a:solidFill>
                  <a:srgbClr val="FFFFFF"/>
                </a:solidFill>
              </a:rPr>
              <a:t>Protestanti i Protestantizam</a:t>
            </a:r>
          </a:p>
        </p:txBody>
      </p:sp>
      <p:sp>
        <p:nvSpPr>
          <p:cNvPr id="3" name="Rezervirano mjesto sadržaja 2">
            <a:extLst>
              <a:ext uri="{FF2B5EF4-FFF2-40B4-BE49-F238E27FC236}">
                <a16:creationId xmlns:a16="http://schemas.microsoft.com/office/drawing/2014/main" xmlns="" id="{47B2C91F-B151-4DAF-AB7F-E0C8FA2D450F}"/>
              </a:ext>
            </a:extLst>
          </p:cNvPr>
          <p:cNvSpPr>
            <a:spLocks noGrp="1"/>
          </p:cNvSpPr>
          <p:nvPr>
            <p:ph sz="half" idx="1"/>
          </p:nvPr>
        </p:nvSpPr>
        <p:spPr>
          <a:xfrm>
            <a:off x="841248" y="2009775"/>
            <a:ext cx="4378452" cy="3867150"/>
          </a:xfrm>
        </p:spPr>
        <p:txBody>
          <a:bodyPr vert="horz" lIns="91440" tIns="45720" rIns="91440" bIns="45720" rtlCol="0" anchor="t">
            <a:normAutofit/>
          </a:bodyPr>
          <a:lstStyle/>
          <a:p>
            <a:pPr marL="0" indent="0">
              <a:buNone/>
            </a:pPr>
            <a:r>
              <a:rPr lang="hr-HR" sz="2000" dirty="0" err="1">
                <a:solidFill>
                  <a:srgbClr val="FFFFFF"/>
                </a:solidFill>
              </a:rPr>
              <a:t>Lutherove</a:t>
            </a:r>
            <a:r>
              <a:rPr lang="hr-HR" sz="2000" dirty="0">
                <a:solidFill>
                  <a:srgbClr val="FFFFFF"/>
                </a:solidFill>
              </a:rPr>
              <a:t> ideje su imale sve više pristaša i izvan Njemačke.</a:t>
            </a:r>
          </a:p>
          <a:p>
            <a:pPr marL="0" indent="0">
              <a:buNone/>
            </a:pPr>
            <a:r>
              <a:rPr lang="hr-HR" sz="2000" dirty="0">
                <a:solidFill>
                  <a:srgbClr val="FFFFFF"/>
                </a:solidFill>
              </a:rPr>
              <a:t>Katolička Crkva ga je zbog toga odlučila udaljiti.</a:t>
            </a:r>
          </a:p>
          <a:p>
            <a:pPr marL="0" indent="0">
              <a:buNone/>
            </a:pPr>
            <a:r>
              <a:rPr lang="hr-HR" sz="2000" dirty="0">
                <a:solidFill>
                  <a:srgbClr val="FFFFFF"/>
                </a:solidFill>
              </a:rPr>
              <a:t>Nakon odluke o zabrani širenja reformacije </a:t>
            </a:r>
            <a:r>
              <a:rPr lang="hr-HR" sz="2000" dirty="0" err="1">
                <a:solidFill>
                  <a:srgbClr val="FFFFFF"/>
                </a:solidFill>
              </a:rPr>
              <a:t>Lutherovi</a:t>
            </a:r>
            <a:r>
              <a:rPr lang="hr-HR" sz="2000" dirty="0">
                <a:solidFill>
                  <a:srgbClr val="FFFFFF"/>
                </a:solidFill>
              </a:rPr>
              <a:t> pristaše su protestirali i po tome dobili ime protestanti, a pokret protestantizam.</a:t>
            </a:r>
          </a:p>
          <a:p>
            <a:pPr marL="0" indent="0">
              <a:buNone/>
            </a:pPr>
            <a:endParaRPr lang="hr-HR" sz="2000" dirty="0">
              <a:solidFill>
                <a:srgbClr val="FFFFFF"/>
              </a:solidFill>
            </a:endParaRPr>
          </a:p>
          <a:p>
            <a:pPr marL="0" indent="0" algn="ctr">
              <a:buNone/>
            </a:pPr>
            <a:r>
              <a:rPr lang="hr-HR" sz="2000" dirty="0">
                <a:solidFill>
                  <a:srgbClr val="FFFFFF"/>
                </a:solidFill>
              </a:rPr>
              <a:t>PROTESTIRATI, LAT. PROTESTARI =JAVNO, GLASNO SE PROTIVITI NEČEMU</a:t>
            </a:r>
            <a:endParaRPr lang="en-US" sz="2000" dirty="0">
              <a:solidFill>
                <a:srgbClr val="FFFFFF"/>
              </a:solidFill>
            </a:endParaRPr>
          </a:p>
        </p:txBody>
      </p:sp>
    </p:spTree>
    <p:extLst>
      <p:ext uri="{BB962C8B-B14F-4D97-AF65-F5344CB8AC3E}">
        <p14:creationId xmlns:p14="http://schemas.microsoft.com/office/powerpoint/2010/main" xmlns="" val="16439454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FAD2ED5D-9EC9-4CF6-9753-0C57C368FA43}"/>
              </a:ext>
            </a:extLst>
          </p:cNvPr>
          <p:cNvSpPr>
            <a:spLocks noGrp="1"/>
          </p:cNvSpPr>
          <p:nvPr>
            <p:ph type="title"/>
          </p:nvPr>
        </p:nvSpPr>
        <p:spPr>
          <a:xfrm>
            <a:off x="762001" y="803325"/>
            <a:ext cx="5314536" cy="1325563"/>
          </a:xfrm>
        </p:spPr>
        <p:txBody>
          <a:bodyPr>
            <a:normAutofit/>
          </a:bodyPr>
          <a:lstStyle/>
          <a:p>
            <a:r>
              <a:rPr lang="hr-HR"/>
              <a:t>Hvala na pažnji!!!!</a:t>
            </a:r>
          </a:p>
        </p:txBody>
      </p:sp>
      <p:sp>
        <p:nvSpPr>
          <p:cNvPr id="13" name="Content Placeholder 7">
            <a:extLst>
              <a:ext uri="{FF2B5EF4-FFF2-40B4-BE49-F238E27FC236}">
                <a16:creationId xmlns:a16="http://schemas.microsoft.com/office/drawing/2014/main" xmlns="" id="{10440964-AFC1-44BE-AED6-6AD8E3B04EC1}"/>
              </a:ext>
            </a:extLst>
          </p:cNvPr>
          <p:cNvSpPr>
            <a:spLocks noGrp="1"/>
          </p:cNvSpPr>
          <p:nvPr>
            <p:ph idx="1"/>
          </p:nvPr>
        </p:nvSpPr>
        <p:spPr>
          <a:xfrm>
            <a:off x="762000" y="2279018"/>
            <a:ext cx="5314543" cy="3375920"/>
          </a:xfrm>
        </p:spPr>
        <p:txBody>
          <a:bodyPr anchor="t">
            <a:normAutofit/>
          </a:bodyPr>
          <a:lstStyle/>
          <a:p>
            <a:endParaRPr lang="en-US" sz="1800"/>
          </a:p>
        </p:txBody>
      </p:sp>
      <p:sp>
        <p:nvSpPr>
          <p:cNvPr id="18" name="Freeform: Shape 17">
            <a:extLst>
              <a:ext uri="{FF2B5EF4-FFF2-40B4-BE49-F238E27FC236}">
                <a16:creationId xmlns:a16="http://schemas.microsoft.com/office/drawing/2014/main" xmlns=""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Rezervirano mjesto sadržaja 3">
            <a:extLst>
              <a:ext uri="{FF2B5EF4-FFF2-40B4-BE49-F238E27FC236}">
                <a16:creationId xmlns:a16="http://schemas.microsoft.com/office/drawing/2014/main" xmlns="" id="{D4599F8F-626A-457E-A4BE-C2F784551277}"/>
              </a:ext>
            </a:extLst>
          </p:cNvPr>
          <p:cNvPicPr>
            <a:picLocks noChangeAspect="1"/>
          </p:cNvPicPr>
          <p:nvPr/>
        </p:nvPicPr>
        <p:blipFill rotWithShape="1">
          <a:blip r:embed="rId2"/>
          <a:srcRect l="15158" r="157"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xmlns="" val="15102771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266</Words>
  <Application>Microsoft Office PowerPoint</Application>
  <PresentationFormat>Custom</PresentationFormat>
  <Paragraphs>32</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Tema sustava Office</vt:lpstr>
      <vt:lpstr>Protestantizam</vt:lpstr>
      <vt:lpstr>Reformacija -   uzrok</vt:lpstr>
      <vt:lpstr>Papa Lav X raspisao prodaju oprosta 1517. g. da skupi novac za gradnju katedrale sv. Petra u Rimu - to je jedan od većih povoda koji je doveo do reformacije</vt:lpstr>
      <vt:lpstr>Crkva sv. Petra u Rimu – najveća na svijetu</vt:lpstr>
      <vt:lpstr>Reformacija -   početak</vt:lpstr>
      <vt:lpstr>Iznošenjem svojih teza Luther je započeo pokret reformacije Katoličke Crkve</vt:lpstr>
      <vt:lpstr>Luther je vjerovao da se sve što je bitno za vjeru nalazi u Bibliji i da ona mora biti dostupna svima.  Zalagao se da svi trebaju moći čitati Bibliju na svojem jeziku.  Do tada je Biblija bila pisana samo na latinskom jeziku, kojeg je znao manji broj ljudi.  Prvi je preveo Bibliju na njemački jezik.</vt:lpstr>
      <vt:lpstr>Protestanti i Protestantizam</vt:lpstr>
      <vt:lpstr>Hvala na pažnji!!!!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Protestantizam</dc:title>
  <dc:creator>Dražen Butorac</dc:creator>
  <cp:lastModifiedBy>Mešo mekentoš</cp:lastModifiedBy>
  <cp:revision>9</cp:revision>
  <dcterms:created xsi:type="dcterms:W3CDTF">2020-04-26T14:38:22Z</dcterms:created>
  <dcterms:modified xsi:type="dcterms:W3CDTF">2020-05-04T17:40:42Z</dcterms:modified>
</cp:coreProperties>
</file>