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5" r:id="rId1"/>
  </p:sldMasterIdLst>
  <p:sldIdLst>
    <p:sldId id="256" r:id="rId2"/>
    <p:sldId id="264" r:id="rId3"/>
    <p:sldId id="258" r:id="rId4"/>
    <p:sldId id="259" r:id="rId5"/>
    <p:sldId id="265" r:id="rId6"/>
    <p:sldId id="260" r:id="rId7"/>
    <p:sldId id="261" r:id="rId8"/>
    <p:sldId id="262" r:id="rId9"/>
    <p:sldId id="263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8562"/>
    <p:restoredTop sz="96327"/>
  </p:normalViewPr>
  <p:slideViewPr>
    <p:cSldViewPr snapToGrid="0" snapToObjects="1">
      <p:cViewPr varScale="1">
        <p:scale>
          <a:sx n="91" d="100"/>
          <a:sy n="91" d="100"/>
        </p:scale>
        <p:origin x="-36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81904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95985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0674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47778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62816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2582853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99375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4269864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01664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6353650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5/1/2020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64078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74470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tiff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9" Type="http://schemas.microsoft.com/office/2007/relationships/media" Target="../media/media1.m4a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tiff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tiff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hyperlink" Target="https://bs.wikipedia.org/wiki/Bo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enciklopedija.hr/natuknica.aspx?ID=30022" TargetMode="External"/><Relationship Id="rId5" Type="http://schemas.openxmlformats.org/officeDocument/2006/relationships/image" Target="../media/image13.tiff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tiff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6BB4D5-97F9-3F45-8E4C-333CCD865C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sz="13000" dirty="0"/>
              <a:t>Protestantizam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4ED91A6-2951-D94D-B9F3-EB52DF7F40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7535" y="5542059"/>
            <a:ext cx="7891272" cy="471115"/>
          </a:xfrm>
        </p:spPr>
        <p:txBody>
          <a:bodyPr/>
          <a:lstStyle/>
          <a:p>
            <a:pPr algn="r"/>
            <a:r>
              <a:rPr lang="hr-HR" dirty="0"/>
              <a:t>Izradio: Marko Dujmović, 6.c</a:t>
            </a:r>
          </a:p>
        </p:txBody>
      </p:sp>
    </p:spTree>
    <p:extLst>
      <p:ext uri="{BB962C8B-B14F-4D97-AF65-F5344CB8AC3E}">
        <p14:creationId xmlns:p14="http://schemas.microsoft.com/office/powerpoint/2010/main" xmlns="" val="93637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9">
            <a:extLst>
              <a:ext uri="{FF2B5EF4-FFF2-40B4-BE49-F238E27FC236}">
                <a16:creationId xmlns:a16="http://schemas.microsoft.com/office/drawing/2014/main" xmlns="" id="{16DBFAD4-B5FC-442B-A283-381B01B195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1" name="Oval 10">
              <a:extLst>
                <a:ext uri="{FF2B5EF4-FFF2-40B4-BE49-F238E27FC236}">
                  <a16:creationId xmlns:a16="http://schemas.microsoft.com/office/drawing/2014/main" xmlns="" id="{9B649DC7-8769-4383-A6F2-8F366BA7A1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2" name="Oval 11">
              <a:extLst>
                <a:ext uri="{FF2B5EF4-FFF2-40B4-BE49-F238E27FC236}">
                  <a16:creationId xmlns:a16="http://schemas.microsoft.com/office/drawing/2014/main" xmlns="" id="{0C67FD53-2686-4E0E-BA49-976F78F9AA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3" name="Rectangle 13">
            <a:extLst>
              <a:ext uri="{FF2B5EF4-FFF2-40B4-BE49-F238E27FC236}">
                <a16:creationId xmlns:a16="http://schemas.microsoft.com/office/drawing/2014/main" xmlns="" id="{5B057BAA-CAD8-42D7-8DDF-E2075435DA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66502" y="0"/>
            <a:ext cx="6125497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DAA9DC-08A3-D248-879E-A1A8B19ED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484632"/>
            <a:ext cx="5299586" cy="950977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Ulrich </a:t>
            </a:r>
            <a:r>
              <a:rPr lang="en-US" sz="4000" dirty="0" err="1"/>
              <a:t>zwingli</a:t>
            </a:r>
            <a:endParaRPr lang="en-US" sz="4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610C867-ABE4-9A48-8140-1EFFA1CE1F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r="1" b="3692"/>
          <a:stretch/>
        </p:blipFill>
        <p:spPr>
          <a:xfrm>
            <a:off x="633999" y="640080"/>
            <a:ext cx="4794199" cy="558810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911BF2D-16A2-6242-8EFD-5481BE0607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799" y="2121408"/>
            <a:ext cx="5299585" cy="4050792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Ulrich, Zwingli, (1484. – 1531.)</a:t>
            </a:r>
            <a:r>
              <a:rPr lang="en-US" sz="1800" dirty="0" err="1">
                <a:solidFill>
                  <a:schemeClr val="tx1"/>
                </a:solidFill>
              </a:rPr>
              <a:t>švicarski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reformator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vojnik-plaćenik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politički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aktivist</a:t>
            </a:r>
            <a:r>
              <a:rPr lang="en-US" sz="1800" dirty="0">
                <a:solidFill>
                  <a:schemeClr val="tx1"/>
                </a:solidFill>
              </a:rPr>
              <a:t>, humanist.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 err="1">
                <a:solidFill>
                  <a:schemeClr val="tx1"/>
                </a:solidFill>
              </a:rPr>
              <a:t>Naglašava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moralnu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društvenu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transformaciju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Htio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sjediniti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Crkvu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državu</a:t>
            </a:r>
            <a:r>
              <a:rPr lang="en-US" sz="1800" dirty="0">
                <a:solidFill>
                  <a:schemeClr val="tx1"/>
                </a:solidFill>
              </a:rPr>
              <a:t> u </a:t>
            </a:r>
            <a:r>
              <a:rPr lang="en-US" sz="1800" dirty="0" err="1">
                <a:solidFill>
                  <a:schemeClr val="tx1"/>
                </a:solidFill>
              </a:rPr>
              <a:t>Zurichu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Glavna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razlika</a:t>
            </a:r>
            <a:r>
              <a:rPr lang="en-US" sz="1800" dirty="0">
                <a:solidFill>
                  <a:schemeClr val="tx1"/>
                </a:solidFill>
              </a:rPr>
              <a:t> od </a:t>
            </a:r>
            <a:r>
              <a:rPr lang="en-US" sz="1800" dirty="0" err="1">
                <a:solidFill>
                  <a:schemeClr val="tx1"/>
                </a:solidFill>
              </a:rPr>
              <a:t>luteranskog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učenja</a:t>
            </a:r>
            <a:r>
              <a:rPr lang="en-US" sz="1800" dirty="0">
                <a:solidFill>
                  <a:schemeClr val="tx1"/>
                </a:solidFill>
              </a:rPr>
              <a:t>: </a:t>
            </a:r>
            <a:r>
              <a:rPr lang="en-US" sz="1800" dirty="0" err="1">
                <a:solidFill>
                  <a:schemeClr val="tx1"/>
                </a:solidFill>
              </a:rPr>
              <a:t>euharistija</a:t>
            </a:r>
            <a:r>
              <a:rPr lang="en-US" sz="1800" dirty="0">
                <a:solidFill>
                  <a:schemeClr val="tx1"/>
                </a:solidFill>
              </a:rPr>
              <a:t> je </a:t>
            </a:r>
            <a:r>
              <a:rPr lang="en-US" sz="1800" dirty="0" err="1">
                <a:solidFill>
                  <a:schemeClr val="tx1"/>
                </a:solidFill>
              </a:rPr>
              <a:t>samo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spomen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Isusove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smrti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ritualni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znak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koji</a:t>
            </a:r>
            <a:r>
              <a:rPr lang="en-US" sz="1800" dirty="0">
                <a:solidFill>
                  <a:schemeClr val="tx1"/>
                </a:solidFill>
              </a:rPr>
              <a:t> je </a:t>
            </a:r>
            <a:r>
              <a:rPr lang="en-US" sz="1800" dirty="0" err="1">
                <a:solidFill>
                  <a:schemeClr val="tx1"/>
                </a:solidFill>
              </a:rPr>
              <a:t>Isus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ostavio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svojoj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Crkvi</a:t>
            </a:r>
            <a:endParaRPr lang="en-US" sz="1800" dirty="0">
              <a:solidFill>
                <a:schemeClr val="tx1"/>
              </a:solidFill>
            </a:endParaRP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Poginuo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kod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Kappela</a:t>
            </a:r>
            <a:r>
              <a:rPr lang="en-US" sz="1800" dirty="0">
                <a:solidFill>
                  <a:schemeClr val="tx1"/>
                </a:solidFill>
              </a:rPr>
              <a:t>, a za </a:t>
            </a:r>
            <a:r>
              <a:rPr lang="en-US" sz="1800" dirty="0" err="1">
                <a:solidFill>
                  <a:schemeClr val="tx1"/>
                </a:solidFill>
              </a:rPr>
              <a:t>poraz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ciriške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vojske</a:t>
            </a:r>
            <a:r>
              <a:rPr lang="en-US" sz="1800" dirty="0">
                <a:solidFill>
                  <a:schemeClr val="tx1"/>
                </a:solidFill>
              </a:rPr>
              <a:t> je </a:t>
            </a:r>
            <a:r>
              <a:rPr lang="en-US" sz="1800" dirty="0" err="1">
                <a:solidFill>
                  <a:schemeClr val="tx1"/>
                </a:solidFill>
              </a:rPr>
              <a:t>bilo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krivo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odbijanje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njemačkog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luteranstva</a:t>
            </a:r>
            <a:r>
              <a:rPr lang="en-US" sz="1800" dirty="0">
                <a:solidFill>
                  <a:schemeClr val="tx1"/>
                </a:solidFill>
              </a:rPr>
              <a:t> da </a:t>
            </a:r>
            <a:r>
              <a:rPr lang="en-US" sz="1800" dirty="0" err="1">
                <a:solidFill>
                  <a:schemeClr val="tx1"/>
                </a:solidFill>
              </a:rPr>
              <a:t>ga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podupre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</a:p>
        </p:txBody>
      </p:sp>
      <p:grpSp>
        <p:nvGrpSpPr>
          <p:cNvPr id="24" name="Group 15">
            <a:extLst>
              <a:ext uri="{FF2B5EF4-FFF2-40B4-BE49-F238E27FC236}">
                <a16:creationId xmlns:a16="http://schemas.microsoft.com/office/drawing/2014/main" xmlns="" id="{ECBD3C71-5915-4215-B435-9334BCE4BE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5" name="Oval 16">
              <a:extLst>
                <a:ext uri="{FF2B5EF4-FFF2-40B4-BE49-F238E27FC236}">
                  <a16:creationId xmlns:a16="http://schemas.microsoft.com/office/drawing/2014/main" xmlns="" id="{118961C7-3F52-4908-BA1D-EE6B50734D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6" name="Oval 17">
              <a:extLst>
                <a:ext uri="{FF2B5EF4-FFF2-40B4-BE49-F238E27FC236}">
                  <a16:creationId xmlns:a16="http://schemas.microsoft.com/office/drawing/2014/main" xmlns="" id="{C640DAE0-FDB1-4C88-B414-A361A75EA2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52793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6DBFAD4-B5FC-442B-A283-381B01B195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9B649DC7-8769-4383-A6F2-8F366BA7A1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0C67FD53-2686-4E0E-BA49-976F78F9AA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xmlns="" id="{D8AFD15B-CF29-4306-884F-47675092F9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16">
            <a:extLst>
              <a:ext uri="{FF2B5EF4-FFF2-40B4-BE49-F238E27FC236}">
                <a16:creationId xmlns:a16="http://schemas.microsoft.com/office/drawing/2014/main" xmlns="" id="{96349AB3-1BD3-41E1-8979-1DBDCB5CDC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9866" y="401980"/>
            <a:ext cx="6115733" cy="6456021"/>
          </a:xfrm>
          <a:custGeom>
            <a:avLst/>
            <a:gdLst>
              <a:gd name="connsiteX0" fmla="*/ 2259477 w 6115733"/>
              <a:gd name="connsiteY0" fmla="*/ 433395 h 6456021"/>
              <a:gd name="connsiteX1" fmla="*/ 5681904 w 6115733"/>
              <a:gd name="connsiteY1" fmla="*/ 3852396 h 6456021"/>
              <a:gd name="connsiteX2" fmla="*/ 4679499 w 6115733"/>
              <a:gd name="connsiteY2" fmla="*/ 6269995 h 6456021"/>
              <a:gd name="connsiteX3" fmla="*/ 4474613 w 6115733"/>
              <a:gd name="connsiteY3" fmla="*/ 6456021 h 6456021"/>
              <a:gd name="connsiteX4" fmla="*/ 44341 w 6115733"/>
              <a:gd name="connsiteY4" fmla="*/ 6456021 h 6456021"/>
              <a:gd name="connsiteX5" fmla="*/ 0 w 6115733"/>
              <a:gd name="connsiteY5" fmla="*/ 6415762 h 6456021"/>
              <a:gd name="connsiteX6" fmla="*/ 0 w 6115733"/>
              <a:gd name="connsiteY6" fmla="*/ 1289029 h 6456021"/>
              <a:gd name="connsiteX7" fmla="*/ 82495 w 6115733"/>
              <a:gd name="connsiteY7" fmla="*/ 1214128 h 6456021"/>
              <a:gd name="connsiteX8" fmla="*/ 2259477 w 6115733"/>
              <a:gd name="connsiteY8" fmla="*/ 433395 h 6456021"/>
              <a:gd name="connsiteX9" fmla="*/ 2259477 w 6115733"/>
              <a:gd name="connsiteY9" fmla="*/ 0 h 6456021"/>
              <a:gd name="connsiteX10" fmla="*/ 6115733 w 6115733"/>
              <a:gd name="connsiteY10" fmla="*/ 3852396 h 6456021"/>
              <a:gd name="connsiteX11" fmla="*/ 5235152 w 6115733"/>
              <a:gd name="connsiteY11" fmla="*/ 6302877 h 6456021"/>
              <a:gd name="connsiteX12" fmla="*/ 5095826 w 6115733"/>
              <a:gd name="connsiteY12" fmla="*/ 6456021 h 6456021"/>
              <a:gd name="connsiteX13" fmla="*/ 4617788 w 6115733"/>
              <a:gd name="connsiteY13" fmla="*/ 6456021 h 6456021"/>
              <a:gd name="connsiteX14" fmla="*/ 4747668 w 6115733"/>
              <a:gd name="connsiteY14" fmla="*/ 6338096 h 6456021"/>
              <a:gd name="connsiteX15" fmla="*/ 5778311 w 6115733"/>
              <a:gd name="connsiteY15" fmla="*/ 3852396 h 6456021"/>
              <a:gd name="connsiteX16" fmla="*/ 2259477 w 6115733"/>
              <a:gd name="connsiteY16" fmla="*/ 337085 h 6456021"/>
              <a:gd name="connsiteX17" fmla="*/ 21172 w 6115733"/>
              <a:gd name="connsiteY17" fmla="*/ 1139811 h 6456021"/>
              <a:gd name="connsiteX18" fmla="*/ 0 w 6115733"/>
              <a:gd name="connsiteY18" fmla="*/ 1159034 h 6456021"/>
              <a:gd name="connsiteX19" fmla="*/ 0 w 6115733"/>
              <a:gd name="connsiteY19" fmla="*/ 735177 h 6456021"/>
              <a:gd name="connsiteX20" fmla="*/ 103407 w 6115733"/>
              <a:gd name="connsiteY20" fmla="*/ 657929 h 6456021"/>
              <a:gd name="connsiteX21" fmla="*/ 2259477 w 6115733"/>
              <a:gd name="connsiteY21" fmla="*/ 0 h 645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115733" h="6456021">
                <a:moveTo>
                  <a:pt x="2259477" y="433395"/>
                </a:moveTo>
                <a:cubicBezTo>
                  <a:pt x="4149632" y="433395"/>
                  <a:pt x="5681904" y="1964133"/>
                  <a:pt x="5681904" y="3852396"/>
                </a:cubicBezTo>
                <a:cubicBezTo>
                  <a:pt x="5681904" y="4796527"/>
                  <a:pt x="5298836" y="5651278"/>
                  <a:pt x="4679499" y="6269995"/>
                </a:cubicBezTo>
                <a:lnTo>
                  <a:pt x="4474613" y="6456021"/>
                </a:lnTo>
                <a:lnTo>
                  <a:pt x="44341" y="6456021"/>
                </a:lnTo>
                <a:lnTo>
                  <a:pt x="0" y="6415762"/>
                </a:lnTo>
                <a:lnTo>
                  <a:pt x="0" y="1289029"/>
                </a:lnTo>
                <a:lnTo>
                  <a:pt x="82495" y="1214128"/>
                </a:lnTo>
                <a:cubicBezTo>
                  <a:pt x="674092" y="726388"/>
                  <a:pt x="1432534" y="433395"/>
                  <a:pt x="2259477" y="433395"/>
                </a:cubicBezTo>
                <a:close/>
                <a:moveTo>
                  <a:pt x="2259477" y="0"/>
                </a:moveTo>
                <a:cubicBezTo>
                  <a:pt x="4389229" y="0"/>
                  <a:pt x="6115733" y="1724776"/>
                  <a:pt x="6115733" y="3852396"/>
                </a:cubicBezTo>
                <a:cubicBezTo>
                  <a:pt x="6115733" y="4783230"/>
                  <a:pt x="5785270" y="5636956"/>
                  <a:pt x="5235152" y="6302877"/>
                </a:cubicBezTo>
                <a:lnTo>
                  <a:pt x="5095826" y="6456021"/>
                </a:lnTo>
                <a:lnTo>
                  <a:pt x="4617788" y="6456021"/>
                </a:lnTo>
                <a:lnTo>
                  <a:pt x="4747668" y="6338096"/>
                </a:lnTo>
                <a:cubicBezTo>
                  <a:pt x="5384452" y="5701950"/>
                  <a:pt x="5778311" y="4823122"/>
                  <a:pt x="5778311" y="3852396"/>
                </a:cubicBezTo>
                <a:cubicBezTo>
                  <a:pt x="5778311" y="1910944"/>
                  <a:pt x="4202875" y="337085"/>
                  <a:pt x="2259477" y="337085"/>
                </a:cubicBezTo>
                <a:cubicBezTo>
                  <a:pt x="1409240" y="337085"/>
                  <a:pt x="629434" y="638331"/>
                  <a:pt x="21172" y="1139811"/>
                </a:cubicBezTo>
                <a:lnTo>
                  <a:pt x="0" y="1159034"/>
                </a:lnTo>
                <a:lnTo>
                  <a:pt x="0" y="735177"/>
                </a:lnTo>
                <a:lnTo>
                  <a:pt x="103407" y="657929"/>
                </a:lnTo>
                <a:cubicBezTo>
                  <a:pt x="718869" y="242547"/>
                  <a:pt x="1460820" y="0"/>
                  <a:pt x="2259477" y="0"/>
                </a:cubicBezTo>
                <a:close/>
              </a:path>
            </a:pathLst>
          </a:custGeom>
          <a:blipFill dpi="0" rotWithShape="1">
            <a:blip r:embed="rId6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6" name="Content Placeholder 5" descr="A person posing for the camera&#10;&#10;Description automatically generated">
            <a:extLst>
              <a:ext uri="{FF2B5EF4-FFF2-40B4-BE49-F238E27FC236}">
                <a16:creationId xmlns:a16="http://schemas.microsoft.com/office/drawing/2014/main" xmlns="" id="{04F31251-9B84-BF45-A2E7-24E5D1FAB6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/>
          <a:srcRect t="4200" r="1" b="1"/>
          <a:stretch/>
        </p:blipFill>
        <p:spPr>
          <a:xfrm>
            <a:off x="-9866" y="401980"/>
            <a:ext cx="6115733" cy="6456021"/>
          </a:xfrm>
          <a:custGeom>
            <a:avLst/>
            <a:gdLst/>
            <a:ahLst/>
            <a:cxnLst/>
            <a:rect l="l" t="t" r="r" b="b"/>
            <a:pathLst>
              <a:path w="6115733" h="6456021">
                <a:moveTo>
                  <a:pt x="2259477" y="433395"/>
                </a:moveTo>
                <a:cubicBezTo>
                  <a:pt x="4149632" y="433395"/>
                  <a:pt x="5681904" y="1964133"/>
                  <a:pt x="5681904" y="3852396"/>
                </a:cubicBezTo>
                <a:cubicBezTo>
                  <a:pt x="5681904" y="4796527"/>
                  <a:pt x="5298836" y="5651278"/>
                  <a:pt x="4679499" y="6269995"/>
                </a:cubicBezTo>
                <a:lnTo>
                  <a:pt x="4474613" y="6456021"/>
                </a:lnTo>
                <a:lnTo>
                  <a:pt x="44341" y="6456021"/>
                </a:lnTo>
                <a:lnTo>
                  <a:pt x="0" y="6415762"/>
                </a:lnTo>
                <a:lnTo>
                  <a:pt x="0" y="1289029"/>
                </a:lnTo>
                <a:lnTo>
                  <a:pt x="82495" y="1214128"/>
                </a:lnTo>
                <a:cubicBezTo>
                  <a:pt x="674092" y="726388"/>
                  <a:pt x="1432534" y="433395"/>
                  <a:pt x="2259477" y="433395"/>
                </a:cubicBezTo>
                <a:close/>
                <a:moveTo>
                  <a:pt x="2259477" y="0"/>
                </a:moveTo>
                <a:cubicBezTo>
                  <a:pt x="4389229" y="0"/>
                  <a:pt x="6115733" y="1724776"/>
                  <a:pt x="6115733" y="3852396"/>
                </a:cubicBezTo>
                <a:cubicBezTo>
                  <a:pt x="6115733" y="4783230"/>
                  <a:pt x="5785270" y="5636956"/>
                  <a:pt x="5235152" y="6302877"/>
                </a:cubicBezTo>
                <a:lnTo>
                  <a:pt x="5095826" y="6456021"/>
                </a:lnTo>
                <a:lnTo>
                  <a:pt x="4617788" y="6456021"/>
                </a:lnTo>
                <a:lnTo>
                  <a:pt x="4747668" y="6338096"/>
                </a:lnTo>
                <a:cubicBezTo>
                  <a:pt x="5384452" y="5701950"/>
                  <a:pt x="5778311" y="4823122"/>
                  <a:pt x="5778311" y="3852396"/>
                </a:cubicBezTo>
                <a:cubicBezTo>
                  <a:pt x="5778311" y="1910944"/>
                  <a:pt x="4202875" y="337085"/>
                  <a:pt x="2259477" y="337085"/>
                </a:cubicBezTo>
                <a:cubicBezTo>
                  <a:pt x="1409240" y="337085"/>
                  <a:pt x="629434" y="638331"/>
                  <a:pt x="21172" y="1139811"/>
                </a:cubicBezTo>
                <a:lnTo>
                  <a:pt x="0" y="1159034"/>
                </a:lnTo>
                <a:lnTo>
                  <a:pt x="0" y="735177"/>
                </a:lnTo>
                <a:lnTo>
                  <a:pt x="103407" y="657929"/>
                </a:lnTo>
                <a:cubicBezTo>
                  <a:pt x="718869" y="242547"/>
                  <a:pt x="1460820" y="0"/>
                  <a:pt x="2259477" y="0"/>
                </a:cubicBezTo>
                <a:close/>
              </a:path>
            </a:pathLst>
          </a:cu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54CA915D-BDF0-41F8-B00E-FB186EFF7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317AAC03-BF64-4E67-9032-3BD0249980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1A131397-5A45-4344-9983-5E400A3EA5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pic>
        <p:nvPicPr>
          <p:cNvPr id="7" name="Palačnik" descr="Palačnik">
            <a:hlinkClick r:id="" action="ppaction://media"/>
            <a:extLst>
              <a:ext uri="{FF2B5EF4-FFF2-40B4-BE49-F238E27FC236}">
                <a16:creationId xmlns:a16="http://schemas.microsoft.com/office/drawing/2014/main" xmlns="" id="{D0C683EE-A73C-E842-8231-FA73727D5FE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01734" y="12749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606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449089B-2C4B-894D-847C-5512A1D66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420" y="5020056"/>
            <a:ext cx="11039914" cy="1837944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hr-HR" sz="8000" cap="all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 NASTANAK PROTESTANTSKIH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hr-HR" sz="8000" cap="all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         CRKAVA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ABBECB6-3F12-1248-ACA1-625936657F24}"/>
              </a:ext>
            </a:extLst>
          </p:cNvPr>
          <p:cNvSpPr txBox="1"/>
          <p:nvPr/>
        </p:nvSpPr>
        <p:spPr>
          <a:xfrm>
            <a:off x="2351314" y="248194"/>
            <a:ext cx="9196252" cy="163121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hr-HR" sz="2000" b="1" dirty="0"/>
              <a:t>Protestantizam je općeniti naziv za sva kršćanska vjerska učenja koja su se odijelila  od </a:t>
            </a:r>
            <a:r>
              <a:rPr lang="hr-HR" sz="2000" b="1" dirty="0" err="1"/>
              <a:t>katolicizma,a</a:t>
            </a:r>
            <a:r>
              <a:rPr lang="hr-HR" sz="2000" b="1" dirty="0"/>
              <a:t> nakon reformacije u XVI. stoljeću.</a:t>
            </a:r>
          </a:p>
          <a:p>
            <a:r>
              <a:rPr lang="hr-HR" sz="2000" b="1" dirty="0"/>
              <a:t>Izvorno je bila obilježena naglašavanjem vjerovanja u opravdanje po vjeri, u svećenstvo svih svetih, odnosno vjernika i u autoritet Biblije.</a:t>
            </a:r>
          </a:p>
          <a:p>
            <a:r>
              <a:rPr lang="hr-HR" sz="2000" b="1" dirty="0"/>
              <a:t>Redom odbacuje autoritet Pape.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217ADA4-4FE1-BC40-8FA1-0F3A7774062A}"/>
              </a:ext>
            </a:extLst>
          </p:cNvPr>
          <p:cNvSpPr txBox="1"/>
          <p:nvPr/>
        </p:nvSpPr>
        <p:spPr>
          <a:xfrm>
            <a:off x="3931920" y="2033961"/>
            <a:ext cx="7615646" cy="23083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Kršćanska</a:t>
            </a:r>
            <a:r>
              <a:rPr lang="en-US" dirty="0"/>
              <a:t> </a:t>
            </a:r>
            <a:r>
              <a:rPr lang="en-US" dirty="0" err="1"/>
              <a:t>konfesija</a:t>
            </a:r>
            <a:r>
              <a:rPr lang="en-US" dirty="0"/>
              <a:t> </a:t>
            </a:r>
            <a:r>
              <a:rPr lang="en-US" dirty="0" err="1"/>
              <a:t>proizašla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reformacijskoga</a:t>
            </a:r>
            <a:r>
              <a:rPr lang="en-US" dirty="0"/>
              <a:t> </a:t>
            </a:r>
            <a:r>
              <a:rPr lang="en-US" dirty="0" err="1"/>
              <a:t>učenja</a:t>
            </a:r>
            <a:r>
              <a:rPr lang="en-US" dirty="0"/>
              <a:t> M. </a:t>
            </a:r>
            <a:r>
              <a:rPr lang="en-US" dirty="0" err="1"/>
              <a:t>Luthera</a:t>
            </a:r>
            <a:r>
              <a:rPr lang="en-US" dirty="0"/>
              <a:t>, J. </a:t>
            </a:r>
            <a:r>
              <a:rPr lang="en-US" dirty="0" err="1"/>
              <a:t>Calvina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U. </a:t>
            </a:r>
            <a:r>
              <a:rPr lang="en-US" dirty="0" err="1"/>
              <a:t>Zwinglija</a:t>
            </a:r>
            <a:r>
              <a:rPr lang="en-US" dirty="0"/>
              <a:t>.</a:t>
            </a:r>
          </a:p>
          <a:p>
            <a:r>
              <a:rPr lang="en-US" dirty="0"/>
              <a:t>Sam </a:t>
            </a:r>
            <a:r>
              <a:rPr lang="en-US" dirty="0" err="1"/>
              <a:t>naziv</a:t>
            </a:r>
            <a:r>
              <a:rPr lang="en-US" dirty="0"/>
              <a:t> </a:t>
            </a:r>
            <a:r>
              <a:rPr lang="en-US" dirty="0" err="1"/>
              <a:t>potječe</a:t>
            </a:r>
            <a:r>
              <a:rPr lang="en-US" dirty="0"/>
              <a:t> od </a:t>
            </a:r>
            <a:r>
              <a:rPr lang="en-US" dirty="0" err="1"/>
              <a:t>ukaza</a:t>
            </a:r>
            <a:r>
              <a:rPr lang="en-US" dirty="0"/>
              <a:t> </a:t>
            </a:r>
            <a:r>
              <a:rPr lang="en-US" dirty="0" err="1"/>
              <a:t>nazvanoga</a:t>
            </a:r>
            <a:r>
              <a:rPr lang="en-US" dirty="0"/>
              <a:t> </a:t>
            </a:r>
            <a:r>
              <a:rPr lang="en-US" dirty="0" err="1"/>
              <a:t>Protestatio</a:t>
            </a:r>
            <a:r>
              <a:rPr lang="en-US" dirty="0"/>
              <a:t> (</a:t>
            </a:r>
            <a:r>
              <a:rPr lang="en-US" dirty="0" err="1"/>
              <a:t>Prosvjed</a:t>
            </a:r>
            <a:r>
              <a:rPr lang="en-US" dirty="0"/>
              <a:t>), </a:t>
            </a:r>
            <a:r>
              <a:rPr lang="en-US" dirty="0" err="1"/>
              <a:t>koji</a:t>
            </a:r>
            <a:r>
              <a:rPr lang="en-US" dirty="0"/>
              <a:t> je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Drugom</a:t>
            </a:r>
            <a:r>
              <a:rPr lang="en-US" dirty="0"/>
              <a:t> </a:t>
            </a:r>
            <a:r>
              <a:rPr lang="en-US" dirty="0" err="1"/>
              <a:t>saboru</a:t>
            </a:r>
            <a:r>
              <a:rPr lang="en-US" dirty="0"/>
              <a:t> u </a:t>
            </a:r>
            <a:r>
              <a:rPr lang="en-US" dirty="0" err="1"/>
              <a:t>Speyeru</a:t>
            </a:r>
            <a:r>
              <a:rPr lang="en-US" dirty="0"/>
              <a:t> 1529. </a:t>
            </a:r>
            <a:r>
              <a:rPr lang="en-US" dirty="0" err="1"/>
              <a:t>objavilo</a:t>
            </a:r>
            <a:r>
              <a:rPr lang="en-US" dirty="0"/>
              <a:t> pet </a:t>
            </a:r>
            <a:r>
              <a:rPr lang="en-US" dirty="0" err="1"/>
              <a:t>njemačkih</a:t>
            </a:r>
            <a:r>
              <a:rPr lang="en-US" dirty="0"/>
              <a:t> </a:t>
            </a:r>
            <a:r>
              <a:rPr lang="en-US" dirty="0" err="1"/>
              <a:t>izbornih</a:t>
            </a:r>
            <a:r>
              <a:rPr lang="en-US" dirty="0"/>
              <a:t> </a:t>
            </a:r>
            <a:r>
              <a:rPr lang="en-US" dirty="0" err="1"/>
              <a:t>knezova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14 </a:t>
            </a:r>
            <a:r>
              <a:rPr lang="en-US" dirty="0" err="1"/>
              <a:t>gradova</a:t>
            </a:r>
            <a:r>
              <a:rPr lang="en-US" dirty="0"/>
              <a:t> </a:t>
            </a:r>
            <a:r>
              <a:rPr lang="en-US" dirty="0" err="1"/>
              <a:t>sklonih</a:t>
            </a:r>
            <a:r>
              <a:rPr lang="en-US" dirty="0"/>
              <a:t> </a:t>
            </a:r>
            <a:r>
              <a:rPr lang="en-US" dirty="0" err="1"/>
              <a:t>reformama</a:t>
            </a:r>
            <a:r>
              <a:rPr lang="en-US" dirty="0"/>
              <a:t> M. </a:t>
            </a:r>
            <a:r>
              <a:rPr lang="en-US" dirty="0" err="1"/>
              <a:t>Luthera</a:t>
            </a:r>
            <a:r>
              <a:rPr lang="en-US" dirty="0"/>
              <a:t>, a </a:t>
            </a:r>
            <a:r>
              <a:rPr lang="en-US" dirty="0" err="1"/>
              <a:t>koji</a:t>
            </a:r>
            <a:r>
              <a:rPr lang="en-US" dirty="0"/>
              <a:t> se </a:t>
            </a:r>
            <a:r>
              <a:rPr lang="en-US" dirty="0" err="1"/>
              <a:t>nisu</a:t>
            </a:r>
            <a:r>
              <a:rPr lang="en-US" dirty="0"/>
              <a:t> </a:t>
            </a:r>
            <a:r>
              <a:rPr lang="en-US" dirty="0" err="1"/>
              <a:t>slagali</a:t>
            </a:r>
            <a:r>
              <a:rPr lang="en-US" dirty="0"/>
              <a:t> s </a:t>
            </a:r>
            <a:r>
              <a:rPr lang="en-US" dirty="0" err="1"/>
              <a:t>katoličkom</a:t>
            </a:r>
            <a:r>
              <a:rPr lang="en-US" dirty="0"/>
              <a:t> </a:t>
            </a:r>
            <a:r>
              <a:rPr lang="en-US" dirty="0" err="1"/>
              <a:t>većinom</a:t>
            </a:r>
            <a:r>
              <a:rPr lang="en-US" dirty="0"/>
              <a:t>.</a:t>
            </a:r>
          </a:p>
          <a:p>
            <a:r>
              <a:rPr lang="en-US" dirty="0" err="1"/>
              <a:t>Uz</a:t>
            </a:r>
            <a:r>
              <a:rPr lang="en-US" dirty="0"/>
              <a:t> </a:t>
            </a:r>
            <a:r>
              <a:rPr lang="en-US" dirty="0" err="1"/>
              <a:t>katolicizam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pravoslavlje</a:t>
            </a:r>
            <a:r>
              <a:rPr lang="en-US" dirty="0"/>
              <a:t> </a:t>
            </a:r>
            <a:r>
              <a:rPr lang="en-US" dirty="0" err="1"/>
              <a:t>najbrojnija</a:t>
            </a:r>
            <a:r>
              <a:rPr lang="en-US" dirty="0"/>
              <a:t> </a:t>
            </a:r>
            <a:r>
              <a:rPr lang="en-US" dirty="0" err="1"/>
              <a:t>kršćanska</a:t>
            </a:r>
            <a:r>
              <a:rPr lang="en-US" dirty="0"/>
              <a:t> </a:t>
            </a:r>
            <a:r>
              <a:rPr lang="en-US" dirty="0" err="1"/>
              <a:t>konfesija</a:t>
            </a:r>
            <a:r>
              <a:rPr lang="en-US" dirty="0"/>
              <a:t>. </a:t>
            </a:r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61577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D13EE3-A2D7-264A-85D9-C6D0FC945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Protestantski nauk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4308DA-F08F-714A-84D4-F7BF24301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4480"/>
            <a:ext cx="6711696" cy="3220156"/>
          </a:xfrm>
        </p:spPr>
        <p:txBody>
          <a:bodyPr/>
          <a:lstStyle/>
          <a:p>
            <a:pPr marL="0" indent="0">
              <a:buNone/>
            </a:pPr>
            <a:r>
              <a:rPr lang="hr-HR" u="sng" dirty="0" err="1"/>
              <a:t>Protestanski</a:t>
            </a:r>
            <a:r>
              <a:rPr lang="hr-HR" u="sng" dirty="0"/>
              <a:t>  nauk ima tri temeljne postavke ili načela:</a:t>
            </a:r>
          </a:p>
          <a:p>
            <a:r>
              <a:rPr lang="hr-HR" dirty="0"/>
              <a:t>samo Sveto pismo- proglasili su ga jedinim najvećim autoritetom, a odbacili crkveno</a:t>
            </a:r>
          </a:p>
          <a:p>
            <a:r>
              <a:rPr lang="hr-HR" dirty="0"/>
              <a:t>samo vjera- samo onaj koji  vjeruje može se spasiti</a:t>
            </a:r>
          </a:p>
          <a:p>
            <a:r>
              <a:rPr lang="hr-HR" dirty="0"/>
              <a:t>samo milost- čovjek se spašava samo Božjom milošću i zato mu nije potrebno posredovanje crkve i primanje sakramenata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18D52F-2A30-3F41-AFB8-DFF82D9A5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9640" y="3429000"/>
            <a:ext cx="3638716" cy="224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228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C78E3E1-BBBA-4058-AAEB-714F04B02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86860FA5-CE2B-4019-8FD1-031D7D84EF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392DF474-2C37-4DC7-B889-E88EAADEA6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3AF35CD-DA30-4E34-B0F3-32C27766DA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36310" y="0"/>
            <a:ext cx="4355689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009C14-1ECB-DB43-8A76-353977D30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6350" y="484632"/>
            <a:ext cx="3544035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dirty="0" err="1"/>
              <a:t>Rasprostranjenost</a:t>
            </a:r>
            <a:r>
              <a:rPr lang="en-US" sz="3000" dirty="0"/>
              <a:t> </a:t>
            </a:r>
            <a:r>
              <a:rPr lang="en-US" sz="3000" dirty="0" err="1"/>
              <a:t>protestantizma</a:t>
            </a:r>
            <a:endParaRPr lang="en-US" sz="3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DAD785D-111C-9D4B-BFE1-33855A8348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999" y="1269742"/>
            <a:ext cx="6882269" cy="43287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7C71150-DBCC-C340-9957-4D6BEB53C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6351" y="2578608"/>
            <a:ext cx="3544034" cy="13075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 err="1"/>
              <a:t>Najviše</a:t>
            </a:r>
            <a:r>
              <a:rPr lang="en-US" sz="1600" dirty="0"/>
              <a:t> se </a:t>
            </a:r>
            <a:r>
              <a:rPr lang="en-US" sz="1600" dirty="0" err="1"/>
              <a:t>proširio</a:t>
            </a:r>
            <a:r>
              <a:rPr lang="en-US" sz="1600" dirty="0"/>
              <a:t> u </a:t>
            </a:r>
            <a:r>
              <a:rPr lang="en-US" sz="1600" dirty="0" err="1"/>
              <a:t>bivšim</a:t>
            </a:r>
            <a:r>
              <a:rPr lang="en-US" sz="1600" dirty="0"/>
              <a:t> </a:t>
            </a:r>
            <a:r>
              <a:rPr lang="en-US" sz="1600" dirty="0" err="1"/>
              <a:t>engleskim</a:t>
            </a:r>
            <a:r>
              <a:rPr lang="en-US" sz="1600" dirty="0"/>
              <a:t> </a:t>
            </a:r>
            <a:r>
              <a:rPr lang="en-US" sz="1600" dirty="0" err="1"/>
              <a:t>kolonijama</a:t>
            </a:r>
            <a:r>
              <a:rPr lang="en-US" sz="1600" dirty="0"/>
              <a:t> (SAD, </a:t>
            </a:r>
            <a:r>
              <a:rPr lang="en-US" sz="1600" dirty="0" err="1"/>
              <a:t>Južnoafrička</a:t>
            </a:r>
            <a:r>
              <a:rPr lang="en-US" sz="1600" dirty="0"/>
              <a:t> </a:t>
            </a:r>
            <a:r>
              <a:rPr lang="en-US" sz="1600" dirty="0" err="1"/>
              <a:t>Republika</a:t>
            </a:r>
            <a:r>
              <a:rPr lang="en-US" sz="1600" dirty="0"/>
              <a:t>, </a:t>
            </a:r>
            <a:r>
              <a:rPr lang="en-US" sz="1600" dirty="0" err="1"/>
              <a:t>Australija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Novi </a:t>
            </a:r>
            <a:r>
              <a:rPr lang="en-US" sz="1600" dirty="0" err="1"/>
              <a:t>zeland</a:t>
            </a:r>
            <a:r>
              <a:rPr lang="en-US" sz="1600" dirty="0"/>
              <a:t>)</a:t>
            </a:r>
          </a:p>
          <a:p>
            <a:endParaRPr lang="en-US" sz="16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CFC42DC-2C46-47C4-BC61-530557385D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54B91A37-AA1F-4966-8ACF-93023547DA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17B17AC5-0931-432F-9A4A-DDCFAA010AB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E89BA4D9-9722-A644-94EB-74B339E243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4549" y="4299043"/>
            <a:ext cx="2178219" cy="200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321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922DDC-546E-2C43-A5A8-1FF1E80C4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0618" y="222788"/>
            <a:ext cx="3200400" cy="926024"/>
          </a:xfrm>
        </p:spPr>
        <p:txBody>
          <a:bodyPr>
            <a:normAutofit fontScale="90000"/>
          </a:bodyPr>
          <a:lstStyle/>
          <a:p>
            <a:r>
              <a:rPr lang="hr-HR" dirty="0"/>
              <a:t>PROTESTANTIZAM U HRVATSKOJ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923F36-8B61-174A-A8A1-F4A0566EEC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49640" y="1275644"/>
            <a:ext cx="3484316" cy="5260623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-U </a:t>
            </a:r>
            <a:r>
              <a:rPr lang="en-US" sz="1800" dirty="0" err="1">
                <a:solidFill>
                  <a:schemeClr val="tx1"/>
                </a:solidFill>
              </a:rPr>
              <a:t>Hrvatskoj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nije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uhvatio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dubljih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korjena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</a:p>
          <a:p>
            <a:r>
              <a:rPr lang="en-US" sz="1800" dirty="0">
                <a:solidFill>
                  <a:schemeClr val="tx1"/>
                </a:solidFill>
              </a:rPr>
              <a:t>- </a:t>
            </a:r>
            <a:r>
              <a:rPr lang="en-US" sz="1800" dirty="0" err="1">
                <a:solidFill>
                  <a:schemeClr val="tx1"/>
                </a:solidFill>
              </a:rPr>
              <a:t>Nakon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osmanlijskih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osvajanja</a:t>
            </a:r>
            <a:r>
              <a:rPr lang="en-US" sz="1800" dirty="0">
                <a:solidFill>
                  <a:schemeClr val="tx1"/>
                </a:solidFill>
              </a:rPr>
              <a:t> Hrvatska </a:t>
            </a:r>
            <a:r>
              <a:rPr lang="en-US" sz="1800" dirty="0" err="1">
                <a:solidFill>
                  <a:schemeClr val="tx1"/>
                </a:solidFill>
              </a:rPr>
              <a:t>seokrenula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rimskoj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Crkvi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tražeći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pomoć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kako</a:t>
            </a:r>
            <a:r>
              <a:rPr lang="en-US" sz="1800" dirty="0">
                <a:solidFill>
                  <a:schemeClr val="tx1"/>
                </a:solidFill>
              </a:rPr>
              <a:t> bi </a:t>
            </a:r>
            <a:r>
              <a:rPr lang="en-US" sz="1800" dirty="0" err="1">
                <a:solidFill>
                  <a:schemeClr val="tx1"/>
                </a:solidFill>
              </a:rPr>
              <a:t>vratila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izgubljene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teritorije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</a:p>
          <a:p>
            <a:r>
              <a:rPr lang="en-US" sz="1800" dirty="0">
                <a:solidFill>
                  <a:schemeClr val="tx1"/>
                </a:solidFill>
              </a:rPr>
              <a:t>- </a:t>
            </a:r>
            <a:r>
              <a:rPr lang="en-US" sz="1800" dirty="0" err="1">
                <a:solidFill>
                  <a:schemeClr val="tx1"/>
                </a:solidFill>
              </a:rPr>
              <a:t>Širi</a:t>
            </a:r>
            <a:r>
              <a:rPr lang="en-US" sz="1800" dirty="0">
                <a:solidFill>
                  <a:schemeClr val="tx1"/>
                </a:solidFill>
              </a:rPr>
              <a:t> se </a:t>
            </a:r>
            <a:r>
              <a:rPr lang="en-US" sz="1800" dirty="0" err="1">
                <a:solidFill>
                  <a:schemeClr val="tx1"/>
                </a:solidFill>
              </a:rPr>
              <a:t>samo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rubnim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dijelovima</a:t>
            </a:r>
            <a:r>
              <a:rPr lang="en-US" sz="1800" dirty="0">
                <a:solidFill>
                  <a:schemeClr val="tx1"/>
                </a:solidFill>
              </a:rPr>
              <a:t> – </a:t>
            </a:r>
            <a:r>
              <a:rPr lang="en-US" sz="1800" dirty="0" err="1">
                <a:solidFill>
                  <a:schemeClr val="tx1"/>
                </a:solidFill>
              </a:rPr>
              <a:t>ponajviše</a:t>
            </a:r>
            <a:r>
              <a:rPr lang="en-US" sz="1800" dirty="0">
                <a:solidFill>
                  <a:schemeClr val="tx1"/>
                </a:solidFill>
              </a:rPr>
              <a:t> u </a:t>
            </a:r>
            <a:r>
              <a:rPr lang="en-US" sz="1800" dirty="0" err="1">
                <a:solidFill>
                  <a:schemeClr val="tx1"/>
                </a:solidFill>
              </a:rPr>
              <a:t>Istri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Primorju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Međimurju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</a:p>
          <a:p>
            <a:r>
              <a:rPr lang="en-US" sz="1800" dirty="0">
                <a:solidFill>
                  <a:schemeClr val="tx1"/>
                </a:solidFill>
              </a:rPr>
              <a:t>- </a:t>
            </a:r>
            <a:r>
              <a:rPr lang="en-US" sz="1800" dirty="0" err="1">
                <a:solidFill>
                  <a:schemeClr val="tx1"/>
                </a:solidFill>
              </a:rPr>
              <a:t>Reformisti</a:t>
            </a:r>
            <a:r>
              <a:rPr lang="en-US" sz="1800" dirty="0">
                <a:solidFill>
                  <a:schemeClr val="tx1"/>
                </a:solidFill>
              </a:rPr>
              <a:t>: Matija </a:t>
            </a:r>
            <a:r>
              <a:rPr lang="en-US" sz="1800" dirty="0" err="1">
                <a:solidFill>
                  <a:schemeClr val="tx1"/>
                </a:solidFill>
              </a:rPr>
              <a:t>Vlačić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Ilirik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Stjepan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Konzul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Istranin</a:t>
            </a:r>
            <a:r>
              <a:rPr lang="en-US" sz="1800" dirty="0">
                <a:solidFill>
                  <a:schemeClr val="tx1"/>
                </a:solidFill>
              </a:rPr>
              <a:t>,   </a:t>
            </a:r>
            <a:r>
              <a:rPr lang="en-US" sz="1800" dirty="0" err="1">
                <a:solidFill>
                  <a:schemeClr val="tx1"/>
                </a:solidFill>
              </a:rPr>
              <a:t>Antun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Dalmatin</a:t>
            </a:r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- </a:t>
            </a:r>
            <a:r>
              <a:rPr lang="en-US" sz="1800" dirty="0" err="1">
                <a:solidFill>
                  <a:schemeClr val="tx1"/>
                </a:solidFill>
              </a:rPr>
              <a:t>Djeluju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svojim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književnim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djelima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znanstvenim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radovima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</a:p>
          <a:p>
            <a:endParaRPr lang="hr-H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0341598-17FE-4B47-8A3B-9AE1C1617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44" y="222788"/>
            <a:ext cx="1983966" cy="29328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11287DB-9028-E14E-AF10-A90735AAA16A}"/>
              </a:ext>
            </a:extLst>
          </p:cNvPr>
          <p:cNvSpPr txBox="1"/>
          <p:nvPr/>
        </p:nvSpPr>
        <p:spPr>
          <a:xfrm>
            <a:off x="2244384" y="222788"/>
            <a:ext cx="2248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Matija </a:t>
            </a:r>
            <a:r>
              <a:rPr lang="hr-HR" dirty="0" err="1"/>
              <a:t>Vlačić</a:t>
            </a:r>
            <a:r>
              <a:rPr lang="hr-HR" dirty="0"/>
              <a:t> Ilirik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C30B65E-5CE0-EE42-9677-191A00105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9741"/>
            <a:ext cx="1965442" cy="31938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DA654BF-D4F3-D944-8D11-E97B231D7ADA}"/>
              </a:ext>
            </a:extLst>
          </p:cNvPr>
          <p:cNvSpPr txBox="1"/>
          <p:nvPr/>
        </p:nvSpPr>
        <p:spPr>
          <a:xfrm>
            <a:off x="5494944" y="3276698"/>
            <a:ext cx="2975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Stjepan Konzul Istranin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C14A2A2-8E55-854E-B8AA-F71FC81C6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4384" y="3093967"/>
            <a:ext cx="1680275" cy="25021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BC88DC1-AFBC-834D-A9AD-C90219DB286B}"/>
              </a:ext>
            </a:extLst>
          </p:cNvPr>
          <p:cNvSpPr txBox="1"/>
          <p:nvPr/>
        </p:nvSpPr>
        <p:spPr>
          <a:xfrm>
            <a:off x="238115" y="5226784"/>
            <a:ext cx="1903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Antun </a:t>
            </a:r>
            <a:r>
              <a:rPr lang="hr-HR" dirty="0" err="1"/>
              <a:t>Dalmatin</a:t>
            </a:r>
            <a:endParaRPr lang="hr-HR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7CCEB90-C242-6C40-A9A4-F817CD02B5C1}"/>
              </a:ext>
            </a:extLst>
          </p:cNvPr>
          <p:cNvSpPr txBox="1"/>
          <p:nvPr/>
        </p:nvSpPr>
        <p:spPr>
          <a:xfrm>
            <a:off x="148028" y="5596116"/>
            <a:ext cx="45410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  <a:r>
              <a:rPr lang="en-US" sz="1200" dirty="0" err="1"/>
              <a:t>Prevodilac</a:t>
            </a:r>
            <a:r>
              <a:rPr lang="en-US" sz="1200" dirty="0"/>
              <a:t>, </a:t>
            </a:r>
            <a:r>
              <a:rPr lang="en-US" sz="1200" dirty="0" err="1"/>
              <a:t>urednik</a:t>
            </a:r>
            <a:r>
              <a:rPr lang="en-US" sz="1200" dirty="0"/>
              <a:t>, </a:t>
            </a:r>
            <a:r>
              <a:rPr lang="en-US" sz="1200" dirty="0" err="1"/>
              <a:t>korektor</a:t>
            </a:r>
            <a:r>
              <a:rPr lang="en-US" sz="1200" dirty="0"/>
              <a:t>, a </a:t>
            </a:r>
            <a:r>
              <a:rPr lang="en-US" sz="1200" dirty="0" err="1"/>
              <a:t>prema</a:t>
            </a:r>
            <a:r>
              <a:rPr lang="en-US" sz="1200" dirty="0"/>
              <a:t> </a:t>
            </a:r>
            <a:r>
              <a:rPr lang="en-US" sz="1200" dirty="0" err="1"/>
              <a:t>potrebi</a:t>
            </a:r>
            <a:r>
              <a:rPr lang="en-US" sz="1200" dirty="0"/>
              <a:t> </a:t>
            </a:r>
            <a:r>
              <a:rPr lang="en-US" sz="1200" dirty="0" err="1"/>
              <a:t>slagar</a:t>
            </a:r>
            <a:r>
              <a:rPr lang="en-US" sz="1200" dirty="0"/>
              <a:t> </a:t>
            </a:r>
            <a:r>
              <a:rPr lang="en-US" sz="1200" dirty="0" err="1"/>
              <a:t>i</a:t>
            </a:r>
            <a:r>
              <a:rPr lang="en-US" sz="1200" dirty="0"/>
              <a:t> </a:t>
            </a:r>
            <a:r>
              <a:rPr lang="en-US" sz="1200" dirty="0" err="1"/>
              <a:t>tiskar</a:t>
            </a:r>
            <a:r>
              <a:rPr lang="en-US" sz="1200" dirty="0"/>
              <a:t> </a:t>
            </a:r>
            <a:r>
              <a:rPr lang="en-US" sz="1200" dirty="0" err="1"/>
              <a:t>vjerskih</a:t>
            </a:r>
            <a:r>
              <a:rPr lang="en-US" sz="1200" dirty="0"/>
              <a:t> </a:t>
            </a:r>
            <a:r>
              <a:rPr lang="en-US" sz="1200" dirty="0" err="1"/>
              <a:t>knjiga</a:t>
            </a:r>
            <a:r>
              <a:rPr lang="en-US" sz="1200" dirty="0"/>
              <a:t>, </a:t>
            </a:r>
            <a:r>
              <a:rPr lang="en-US" sz="1200" dirty="0" err="1"/>
              <a:t>koje</a:t>
            </a:r>
            <a:r>
              <a:rPr lang="en-US" sz="1200" dirty="0"/>
              <a:t> </a:t>
            </a:r>
            <a:r>
              <a:rPr lang="en-US" sz="1200" dirty="0" err="1"/>
              <a:t>su</a:t>
            </a:r>
            <a:r>
              <a:rPr lang="en-US" sz="1200" dirty="0"/>
              <a:t> bile »</a:t>
            </a:r>
            <a:r>
              <a:rPr lang="en-US" sz="1200" dirty="0" err="1"/>
              <a:t>iz</a:t>
            </a:r>
            <a:r>
              <a:rPr lang="en-US" sz="1200" dirty="0"/>
              <a:t> </a:t>
            </a:r>
            <a:r>
              <a:rPr lang="en-US" sz="1200" dirty="0" err="1"/>
              <a:t>vnozih</a:t>
            </a:r>
            <a:r>
              <a:rPr lang="en-US" sz="1200" dirty="0"/>
              <a:t> </a:t>
            </a:r>
            <a:r>
              <a:rPr lang="en-US" sz="1200" dirty="0" err="1"/>
              <a:t>jazikov</a:t>
            </a:r>
            <a:r>
              <a:rPr lang="en-US" sz="1200" dirty="0"/>
              <a:t> v </a:t>
            </a:r>
            <a:r>
              <a:rPr lang="en-US" sz="1200" dirty="0" err="1"/>
              <a:t>hrvacki</a:t>
            </a:r>
            <a:r>
              <a:rPr lang="en-US" sz="1200" dirty="0"/>
              <a:t> </a:t>
            </a:r>
            <a:r>
              <a:rPr lang="en-US" sz="1200" dirty="0" err="1"/>
              <a:t>tlmačene</a:t>
            </a:r>
            <a:r>
              <a:rPr lang="en-US" sz="1200" dirty="0"/>
              <a:t>« </a:t>
            </a:r>
            <a:r>
              <a:rPr lang="en-US" sz="1200" dirty="0" err="1"/>
              <a:t>i</a:t>
            </a:r>
            <a:r>
              <a:rPr lang="en-US" sz="1200" dirty="0"/>
              <a:t> </a:t>
            </a:r>
            <a:r>
              <a:rPr lang="en-US" sz="1200" dirty="0" err="1"/>
              <a:t>namijenjene</a:t>
            </a:r>
            <a:r>
              <a:rPr lang="en-US" sz="1200" dirty="0"/>
              <a:t> </a:t>
            </a:r>
            <a:r>
              <a:rPr lang="en-US" sz="1200" dirty="0" err="1"/>
              <a:t>širenju</a:t>
            </a:r>
            <a:r>
              <a:rPr lang="en-US" sz="1200" dirty="0"/>
              <a:t> </a:t>
            </a:r>
            <a:r>
              <a:rPr lang="en-US" sz="1200" dirty="0" err="1"/>
              <a:t>reformacijskih</a:t>
            </a:r>
            <a:r>
              <a:rPr lang="en-US" sz="1200" dirty="0"/>
              <a:t> </a:t>
            </a:r>
            <a:r>
              <a:rPr lang="en-US" sz="1200" dirty="0" err="1"/>
              <a:t>ideja</a:t>
            </a:r>
            <a:r>
              <a:rPr lang="en-US" sz="1200" dirty="0"/>
              <a:t> »v </a:t>
            </a:r>
            <a:r>
              <a:rPr lang="en-US" sz="1200" dirty="0" err="1"/>
              <a:t>Dalmaciji</a:t>
            </a:r>
            <a:r>
              <a:rPr lang="en-US" sz="1200" dirty="0"/>
              <a:t>, v </a:t>
            </a:r>
            <a:r>
              <a:rPr lang="en-US" sz="1200" dirty="0" err="1"/>
              <a:t>Hrvatih</a:t>
            </a:r>
            <a:r>
              <a:rPr lang="en-US" sz="1200" dirty="0"/>
              <a:t>, </a:t>
            </a:r>
            <a:r>
              <a:rPr lang="en-US" sz="1200" dirty="0" err="1"/>
              <a:t>Srvije</a:t>
            </a:r>
            <a:r>
              <a:rPr lang="en-US" sz="1200" dirty="0"/>
              <a:t>, </a:t>
            </a:r>
            <a:r>
              <a:rPr lang="en-US" sz="1200" dirty="0" err="1"/>
              <a:t>Bosne</a:t>
            </a:r>
            <a:r>
              <a:rPr lang="en-US" sz="1200" dirty="0"/>
              <a:t>, </a:t>
            </a:r>
            <a:r>
              <a:rPr lang="en-US" sz="1200" dirty="0" err="1"/>
              <a:t>Srimske</a:t>
            </a:r>
            <a:r>
              <a:rPr lang="en-US" sz="1200" dirty="0"/>
              <a:t> </a:t>
            </a:r>
            <a:r>
              <a:rPr lang="en-US" sz="1200" dirty="0" err="1"/>
              <a:t>zemle</a:t>
            </a:r>
            <a:r>
              <a:rPr lang="en-US" sz="1200" dirty="0"/>
              <a:t> </a:t>
            </a:r>
            <a:r>
              <a:rPr lang="en-US" sz="1200" dirty="0" err="1"/>
              <a:t>i</a:t>
            </a:r>
            <a:r>
              <a:rPr lang="en-US" sz="1200" dirty="0"/>
              <a:t> </a:t>
            </a:r>
            <a:r>
              <a:rPr lang="en-US" sz="1200" dirty="0" err="1"/>
              <a:t>va</a:t>
            </a:r>
            <a:r>
              <a:rPr lang="en-US" sz="1200" dirty="0"/>
              <a:t> </a:t>
            </a:r>
            <a:r>
              <a:rPr lang="en-US" sz="1200" dirty="0" err="1"/>
              <a:t>vsih</a:t>
            </a:r>
            <a:r>
              <a:rPr lang="en-US" sz="1200" dirty="0"/>
              <a:t>’ </a:t>
            </a:r>
            <a:r>
              <a:rPr lang="en-US" sz="1200" dirty="0" err="1"/>
              <a:t>inih</a:t>
            </a:r>
            <a:r>
              <a:rPr lang="en-US" sz="1200" dirty="0"/>
              <a:t>’ </a:t>
            </a:r>
            <a:r>
              <a:rPr lang="en-US" sz="1200" dirty="0" err="1"/>
              <a:t>ovoga</a:t>
            </a:r>
            <a:r>
              <a:rPr lang="en-US" sz="1200" dirty="0"/>
              <a:t> </a:t>
            </a:r>
            <a:r>
              <a:rPr lang="en-US" sz="1200" dirty="0" err="1"/>
              <a:t>jazika</a:t>
            </a:r>
            <a:r>
              <a:rPr lang="en-US" sz="1200" dirty="0"/>
              <a:t> </a:t>
            </a:r>
            <a:r>
              <a:rPr lang="en-US" sz="1200" dirty="0" err="1"/>
              <a:t>stranah</a:t>
            </a:r>
            <a:r>
              <a:rPr lang="en-US" sz="1200" dirty="0"/>
              <a:t> </a:t>
            </a:r>
            <a:r>
              <a:rPr lang="en-US" sz="1200" dirty="0" err="1"/>
              <a:t>ili</a:t>
            </a:r>
            <a:r>
              <a:rPr lang="en-US" sz="1200" dirty="0"/>
              <a:t> </a:t>
            </a:r>
            <a:r>
              <a:rPr lang="en-US" sz="1200" dirty="0" err="1"/>
              <a:t>zemljah</a:t>
            </a:r>
            <a:r>
              <a:rPr lang="en-US" sz="1200" dirty="0"/>
              <a:t>«.</a:t>
            </a:r>
            <a:endParaRPr lang="hr-HR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95A5246-02A3-5946-AB47-06A2B7630B85}"/>
              </a:ext>
            </a:extLst>
          </p:cNvPr>
          <p:cNvSpPr txBox="1"/>
          <p:nvPr/>
        </p:nvSpPr>
        <p:spPr>
          <a:xfrm>
            <a:off x="2174642" y="586220"/>
            <a:ext cx="30358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Uvjereni</a:t>
            </a:r>
            <a:r>
              <a:rPr lang="en-US" sz="1200" dirty="0"/>
              <a:t> protestant </a:t>
            </a:r>
            <a:r>
              <a:rPr lang="en-US" sz="1200" dirty="0" err="1"/>
              <a:t>te</a:t>
            </a:r>
            <a:r>
              <a:rPr lang="en-US" sz="1200" dirty="0"/>
              <a:t> </a:t>
            </a:r>
            <a:r>
              <a:rPr lang="en-US" sz="1200" dirty="0" err="1"/>
              <a:t>idejni</a:t>
            </a:r>
            <a:r>
              <a:rPr lang="en-US" sz="1200" dirty="0"/>
              <a:t> </a:t>
            </a:r>
            <a:r>
              <a:rPr lang="en-US" sz="1200" dirty="0" err="1"/>
              <a:t>pokretač</a:t>
            </a:r>
            <a:r>
              <a:rPr lang="en-US" sz="1200" dirty="0"/>
              <a:t> </a:t>
            </a:r>
            <a:r>
              <a:rPr lang="en-US" sz="1200" dirty="0" err="1"/>
              <a:t>borbe</a:t>
            </a:r>
            <a:r>
              <a:rPr lang="en-US" sz="1200" dirty="0"/>
              <a:t> </a:t>
            </a:r>
            <a:r>
              <a:rPr lang="en-US" sz="1200" dirty="0" err="1"/>
              <a:t>protiv</a:t>
            </a:r>
            <a:r>
              <a:rPr lang="en-US" sz="1200" dirty="0"/>
              <a:t> </a:t>
            </a:r>
            <a:r>
              <a:rPr lang="en-US" sz="1200" dirty="0" err="1"/>
              <a:t>pape</a:t>
            </a:r>
            <a:r>
              <a:rPr lang="en-US" sz="1200" dirty="0"/>
              <a:t> </a:t>
            </a:r>
            <a:r>
              <a:rPr lang="en-US" sz="1200" dirty="0" err="1"/>
              <a:t>i</a:t>
            </a:r>
            <a:r>
              <a:rPr lang="en-US" sz="1200" dirty="0"/>
              <a:t> </a:t>
            </a:r>
            <a:r>
              <a:rPr lang="en-US" sz="1200" dirty="0" err="1"/>
              <a:t>cara</a:t>
            </a:r>
            <a:r>
              <a:rPr lang="en-US" sz="1200" dirty="0"/>
              <a:t>. </a:t>
            </a:r>
            <a:r>
              <a:rPr lang="en-US" sz="1200" dirty="0" err="1"/>
              <a:t>Daje</a:t>
            </a:r>
            <a:r>
              <a:rPr lang="en-US" sz="1200" dirty="0"/>
              <a:t> </a:t>
            </a:r>
            <a:r>
              <a:rPr lang="en-US" sz="1200" dirty="0" err="1"/>
              <a:t>kritički</a:t>
            </a:r>
            <a:r>
              <a:rPr lang="en-US" sz="1200" dirty="0"/>
              <a:t> </a:t>
            </a:r>
            <a:r>
              <a:rPr lang="en-US" sz="1200" dirty="0" err="1"/>
              <a:t>prikaz</a:t>
            </a:r>
            <a:r>
              <a:rPr lang="en-US" sz="1200" dirty="0"/>
              <a:t> </a:t>
            </a:r>
            <a:r>
              <a:rPr lang="en-US" sz="1200" dirty="0" err="1"/>
              <a:t>povijest</a:t>
            </a:r>
            <a:r>
              <a:rPr lang="en-US" sz="1200" dirty="0"/>
              <a:t> </a:t>
            </a:r>
            <a:r>
              <a:rPr lang="en-US" sz="1200" dirty="0" err="1"/>
              <a:t>kršćanstva</a:t>
            </a:r>
            <a:r>
              <a:rPr lang="en-US" sz="1200" dirty="0"/>
              <a:t> (</a:t>
            </a:r>
            <a:r>
              <a:rPr lang="en-US" sz="1200" i="1" dirty="0" err="1"/>
              <a:t>Magdeburške</a:t>
            </a:r>
            <a:r>
              <a:rPr lang="en-US" sz="1200" i="1" dirty="0"/>
              <a:t> </a:t>
            </a:r>
            <a:r>
              <a:rPr lang="en-US" sz="1200" i="1" dirty="0" err="1"/>
              <a:t>centurije</a:t>
            </a:r>
            <a:r>
              <a:rPr lang="en-US" sz="1200" i="1" dirty="0"/>
              <a:t>) </a:t>
            </a:r>
            <a:r>
              <a:rPr lang="en-US" sz="1200" dirty="0"/>
              <a:t>u 12 </a:t>
            </a:r>
            <a:r>
              <a:rPr lang="en-US" sz="1200" dirty="0" err="1"/>
              <a:t>svezaka</a:t>
            </a:r>
            <a:r>
              <a:rPr lang="en-US" sz="1200" dirty="0"/>
              <a:t>, a </a:t>
            </a:r>
            <a:r>
              <a:rPr lang="en-US" sz="1200" dirty="0" err="1"/>
              <a:t>papu</a:t>
            </a:r>
            <a:r>
              <a:rPr lang="en-US" sz="1200" dirty="0"/>
              <a:t> </a:t>
            </a:r>
            <a:r>
              <a:rPr lang="en-US" sz="1200" dirty="0" err="1"/>
              <a:t>naziva</a:t>
            </a:r>
            <a:r>
              <a:rPr lang="en-US" sz="1200" dirty="0"/>
              <a:t> </a:t>
            </a:r>
            <a:r>
              <a:rPr lang="en-US" sz="1200" dirty="0" err="1"/>
              <a:t>antikristom</a:t>
            </a:r>
            <a:r>
              <a:rPr lang="en-US" sz="1200" dirty="0"/>
              <a:t> </a:t>
            </a:r>
            <a:r>
              <a:rPr lang="en-US" sz="1200" dirty="0" err="1"/>
              <a:t>zbog</a:t>
            </a:r>
            <a:r>
              <a:rPr lang="en-US" sz="1200" dirty="0"/>
              <a:t>, </a:t>
            </a:r>
            <a:r>
              <a:rPr lang="en-US" sz="1200" dirty="0" err="1"/>
              <a:t>između</a:t>
            </a:r>
            <a:r>
              <a:rPr lang="en-US" sz="1200" dirty="0"/>
              <a:t> </a:t>
            </a:r>
            <a:r>
              <a:rPr lang="en-US" sz="1200" dirty="0" err="1"/>
              <a:t>ostaloga</a:t>
            </a:r>
            <a:r>
              <a:rPr lang="en-US" sz="1200" dirty="0"/>
              <a:t>, </a:t>
            </a:r>
            <a:r>
              <a:rPr lang="en-US" sz="1200" dirty="0" err="1"/>
              <a:t>zloporabe</a:t>
            </a:r>
            <a:r>
              <a:rPr lang="en-US" sz="1200" dirty="0"/>
              <a:t> </a:t>
            </a:r>
            <a:r>
              <a:rPr lang="en-US" sz="1200" dirty="0" err="1"/>
              <a:t>položaja</a:t>
            </a:r>
            <a:r>
              <a:rPr lang="en-US" sz="1200" dirty="0"/>
              <a:t>. </a:t>
            </a:r>
            <a:r>
              <a:rPr lang="en-US" sz="1200" dirty="0" err="1"/>
              <a:t>Najvažnije</a:t>
            </a:r>
            <a:r>
              <a:rPr lang="en-US" sz="1200" dirty="0"/>
              <a:t> </a:t>
            </a:r>
            <a:r>
              <a:rPr lang="en-US" sz="1200" dirty="0" err="1"/>
              <a:t>njegovo</a:t>
            </a:r>
            <a:r>
              <a:rPr lang="en-US" sz="1200" dirty="0"/>
              <a:t> </a:t>
            </a:r>
            <a:r>
              <a:rPr lang="en-US" sz="1200" dirty="0" err="1"/>
              <a:t>djelo</a:t>
            </a:r>
            <a:r>
              <a:rPr lang="en-US" sz="1200" dirty="0"/>
              <a:t> </a:t>
            </a:r>
            <a:r>
              <a:rPr lang="en-US" sz="1200" dirty="0" err="1"/>
              <a:t>zove</a:t>
            </a:r>
            <a:r>
              <a:rPr lang="en-US" sz="1200" dirty="0"/>
              <a:t> se </a:t>
            </a:r>
            <a:r>
              <a:rPr lang="en-US" sz="1200" i="1" dirty="0" err="1"/>
              <a:t>Ključ</a:t>
            </a:r>
            <a:r>
              <a:rPr lang="en-US" sz="1200" i="1" dirty="0"/>
              <a:t> </a:t>
            </a:r>
            <a:r>
              <a:rPr lang="en-US" sz="1200" i="1" dirty="0" err="1"/>
              <a:t>Svetog</a:t>
            </a:r>
            <a:r>
              <a:rPr lang="en-US" sz="1200" i="1" dirty="0"/>
              <a:t> </a:t>
            </a:r>
            <a:r>
              <a:rPr lang="en-US" sz="1200" i="1" dirty="0" err="1"/>
              <a:t>Pisma</a:t>
            </a:r>
            <a:r>
              <a:rPr lang="en-US" sz="1200" i="1" dirty="0"/>
              <a:t>.</a:t>
            </a:r>
            <a:endParaRPr lang="hr-HR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C4D165E-2ABE-B545-80FE-E0776EEEE8F3}"/>
              </a:ext>
            </a:extLst>
          </p:cNvPr>
          <p:cNvSpPr txBox="1"/>
          <p:nvPr/>
        </p:nvSpPr>
        <p:spPr>
          <a:xfrm>
            <a:off x="5189349" y="3582789"/>
            <a:ext cx="2526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 </a:t>
            </a:r>
            <a:r>
              <a:rPr lang="en-US" sz="1200" i="1" dirty="0" err="1"/>
              <a:t>Prvi</a:t>
            </a:r>
            <a:r>
              <a:rPr lang="en-US" sz="1200" i="1" dirty="0"/>
              <a:t> </a:t>
            </a:r>
            <a:r>
              <a:rPr lang="en-US" sz="1200" i="1" dirty="0" err="1"/>
              <a:t>prevoditelj</a:t>
            </a:r>
            <a:r>
              <a:rPr lang="en-US" sz="1200" i="1" dirty="0"/>
              <a:t> </a:t>
            </a:r>
            <a:r>
              <a:rPr lang="en-US" sz="1200" i="1" dirty="0" err="1"/>
              <a:t>Novog</a:t>
            </a:r>
            <a:r>
              <a:rPr lang="en-US" sz="1200" i="1" dirty="0"/>
              <a:t> </a:t>
            </a:r>
            <a:r>
              <a:rPr lang="en-US" sz="1200" i="1" dirty="0" err="1"/>
              <a:t>zavjeta</a:t>
            </a:r>
            <a:r>
              <a:rPr lang="en-US" sz="1200" i="1" dirty="0"/>
              <a:t> </a:t>
            </a:r>
            <a:r>
              <a:rPr lang="en-US" sz="1200" i="1" dirty="0" err="1"/>
              <a:t>na</a:t>
            </a:r>
            <a:r>
              <a:rPr lang="en-US" sz="1200" i="1" dirty="0"/>
              <a:t> </a:t>
            </a:r>
            <a:r>
              <a:rPr lang="en-US" sz="1200" i="1" dirty="0" err="1"/>
              <a:t>hrvatski</a:t>
            </a:r>
            <a:r>
              <a:rPr lang="en-US" sz="1200" i="1" dirty="0"/>
              <a:t> </a:t>
            </a:r>
            <a:r>
              <a:rPr lang="en-US" sz="1200" i="1" dirty="0" err="1"/>
              <a:t>jezik</a:t>
            </a:r>
            <a:r>
              <a:rPr lang="en-US" sz="1200" i="1" dirty="0"/>
              <a:t>. </a:t>
            </a:r>
            <a:endParaRPr lang="hr-HR" sz="1200" i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58270FA-5023-2D41-BD96-7BF24A04AFE3}"/>
              </a:ext>
            </a:extLst>
          </p:cNvPr>
          <p:cNvSpPr txBox="1"/>
          <p:nvPr/>
        </p:nvSpPr>
        <p:spPr>
          <a:xfrm>
            <a:off x="4986302" y="4565106"/>
            <a:ext cx="34843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Rad </a:t>
            </a:r>
            <a:r>
              <a:rPr lang="en-US" sz="1400" dirty="0" err="1"/>
              <a:t>Stjepana</a:t>
            </a:r>
            <a:r>
              <a:rPr lang="en-US" sz="1400" dirty="0"/>
              <a:t> </a:t>
            </a:r>
            <a:r>
              <a:rPr lang="en-US" sz="1400" dirty="0" err="1"/>
              <a:t>Konzula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Antuna</a:t>
            </a:r>
            <a:r>
              <a:rPr lang="en-US" sz="1400" dirty="0"/>
              <a:t> </a:t>
            </a:r>
            <a:r>
              <a:rPr lang="en-US" sz="1400" dirty="0" err="1"/>
              <a:t>Dalmatina</a:t>
            </a:r>
            <a:r>
              <a:rPr lang="en-US" sz="1400" dirty="0"/>
              <a:t> u </a:t>
            </a:r>
            <a:r>
              <a:rPr lang="en-US" sz="1400" dirty="0" err="1"/>
              <a:t>Urachu</a:t>
            </a:r>
            <a:r>
              <a:rPr lang="en-US" sz="1400" dirty="0"/>
              <a:t> </a:t>
            </a:r>
            <a:r>
              <a:rPr lang="en-US" sz="1400" dirty="0" err="1"/>
              <a:t>toliko</a:t>
            </a:r>
            <a:r>
              <a:rPr lang="en-US" sz="1400" dirty="0"/>
              <a:t> se </a:t>
            </a:r>
            <a:r>
              <a:rPr lang="en-US" sz="1400" dirty="0" err="1"/>
              <a:t>prožimao</a:t>
            </a:r>
            <a:r>
              <a:rPr lang="en-US" sz="1400" dirty="0"/>
              <a:t>, </a:t>
            </a:r>
            <a:r>
              <a:rPr lang="en-US" sz="1400" dirty="0" err="1"/>
              <a:t>ispreplitao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toliko</a:t>
            </a:r>
            <a:r>
              <a:rPr lang="en-US" sz="1400" dirty="0"/>
              <a:t> </a:t>
            </a:r>
            <a:r>
              <a:rPr lang="en-US" sz="1400" dirty="0" err="1"/>
              <a:t>su</a:t>
            </a:r>
            <a:r>
              <a:rPr lang="en-US" sz="1400" dirty="0"/>
              <a:t> </a:t>
            </a:r>
            <a:r>
              <a:rPr lang="en-US" sz="1400" dirty="0" err="1"/>
              <a:t>mnogo</a:t>
            </a:r>
            <a:r>
              <a:rPr lang="en-US" sz="1400" dirty="0"/>
              <a:t> </a:t>
            </a:r>
            <a:r>
              <a:rPr lang="en-US" sz="1400" dirty="0" err="1"/>
              <a:t>zajednički</a:t>
            </a:r>
            <a:r>
              <a:rPr lang="en-US" sz="1400" dirty="0"/>
              <a:t> </a:t>
            </a:r>
            <a:r>
              <a:rPr lang="en-US" sz="1400" dirty="0" err="1"/>
              <a:t>napravili</a:t>
            </a:r>
            <a:r>
              <a:rPr lang="en-US" sz="1400" dirty="0"/>
              <a:t> da </a:t>
            </a:r>
            <a:r>
              <a:rPr lang="en-US" sz="1400" dirty="0" err="1"/>
              <a:t>su</a:t>
            </a:r>
            <a:r>
              <a:rPr lang="en-US" sz="1400" dirty="0"/>
              <a:t> </a:t>
            </a:r>
            <a:r>
              <a:rPr lang="en-US" sz="1400" dirty="0" err="1"/>
              <a:t>ih</a:t>
            </a:r>
            <a:r>
              <a:rPr lang="en-US" sz="1400" dirty="0"/>
              <a:t> </a:t>
            </a:r>
            <a:r>
              <a:rPr lang="en-US" sz="1400" dirty="0" err="1"/>
              <a:t>suvremenici</a:t>
            </a:r>
            <a:r>
              <a:rPr lang="en-US" sz="1400" dirty="0"/>
              <a:t> </a:t>
            </a:r>
            <a:r>
              <a:rPr lang="en-US" sz="1400" dirty="0" err="1"/>
              <a:t>sa</a:t>
            </a:r>
            <a:r>
              <a:rPr lang="en-US" sz="1400" dirty="0"/>
              <a:t> </a:t>
            </a:r>
            <a:r>
              <a:rPr lang="en-US" sz="1400" dirty="0" err="1"/>
              <a:t>zahvalnošću</a:t>
            </a:r>
            <a:r>
              <a:rPr lang="en-US" sz="1400" dirty="0"/>
              <a:t> </a:t>
            </a:r>
            <a:r>
              <a:rPr lang="en-US" sz="1400" dirty="0" err="1"/>
              <a:t>nazivali</a:t>
            </a:r>
            <a:r>
              <a:rPr lang="en-US" sz="1400" dirty="0"/>
              <a:t> </a:t>
            </a:r>
            <a:r>
              <a:rPr lang="en-US" sz="1400" dirty="0" err="1"/>
              <a:t>drugim</a:t>
            </a:r>
            <a:r>
              <a:rPr lang="en-US" sz="1400" dirty="0"/>
              <a:t> </a:t>
            </a:r>
            <a:r>
              <a:rPr lang="en-US" sz="1400" dirty="0" err="1"/>
              <a:t>Ćirilom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Metodom</a:t>
            </a:r>
            <a:r>
              <a:rPr lang="en-US" sz="1400" dirty="0"/>
              <a:t>.</a:t>
            </a:r>
            <a:endParaRPr lang="hr-HR" sz="1400" dirty="0"/>
          </a:p>
        </p:txBody>
      </p:sp>
    </p:spTree>
    <p:extLst>
      <p:ext uri="{BB962C8B-B14F-4D97-AF65-F5344CB8AC3E}">
        <p14:creationId xmlns:p14="http://schemas.microsoft.com/office/powerpoint/2010/main" xmlns="" val="41889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8" grpId="0"/>
      <p:bldP spid="12" grpId="0"/>
      <p:bldP spid="14" grpId="0"/>
      <p:bldP spid="15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54EDBB-4699-D147-AD4E-776A5D643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0" y="327378"/>
            <a:ext cx="3200400" cy="1106311"/>
          </a:xfrm>
        </p:spPr>
        <p:txBody>
          <a:bodyPr/>
          <a:lstStyle/>
          <a:p>
            <a:r>
              <a:rPr lang="hr-HR" dirty="0"/>
              <a:t>PROTESTANTSKE CRKVE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1AB93B-2021-A54A-BC25-81B8C4E16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889" y="1035755"/>
            <a:ext cx="6711696" cy="5020056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Protestantska reformacija već je u početku krenula u tri smjera (pokreta), a to su:</a:t>
            </a:r>
          </a:p>
          <a:p>
            <a:r>
              <a:rPr lang="hr-HR" dirty="0"/>
              <a:t>Luterani – slijede nauk </a:t>
            </a:r>
            <a:r>
              <a:rPr lang="hr-HR" dirty="0" err="1"/>
              <a:t>Lutheranova</a:t>
            </a:r>
            <a:r>
              <a:rPr lang="hr-HR" dirty="0"/>
              <a:t> nauka, a glavna su im obilježja Sveto pismo, vjera i milost;</a:t>
            </a:r>
          </a:p>
          <a:p>
            <a:r>
              <a:rPr lang="hr-HR" dirty="0"/>
              <a:t>Kalvinisti/Reformirani kršćani – sljedbenici učenja Jeana Calvina – prihvaćaju </a:t>
            </a:r>
            <a:r>
              <a:rPr lang="hr-HR" dirty="0" err="1"/>
              <a:t>Lutherove</a:t>
            </a:r>
            <a:r>
              <a:rPr lang="hr-HR" dirty="0"/>
              <a:t> postavke, zastupaju strogi moral, Božju veličinu i čovjekovu ništavnost i grješnost</a:t>
            </a:r>
          </a:p>
          <a:p>
            <a:r>
              <a:rPr lang="hr-HR" dirty="0"/>
              <a:t>Anglikanci – pripadnici engleske drevne crkve koji  nastaju kada je kralj Henrik VIII. proglašen poglavarom Crkve u Engleskoj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E668AB-7083-1C41-9092-514F28C17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7844" y="1975555"/>
            <a:ext cx="2822223" cy="282222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6EB7223-F130-F643-865D-693D6058EC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86707" y="5085645"/>
            <a:ext cx="2502182" cy="378178"/>
          </a:xfrm>
        </p:spPr>
        <p:txBody>
          <a:bodyPr/>
          <a:lstStyle/>
          <a:p>
            <a:r>
              <a:rPr lang="hr-HR" dirty="0" err="1">
                <a:solidFill>
                  <a:schemeClr val="tx1"/>
                </a:solidFill>
              </a:rPr>
              <a:t>Schlosskirsche</a:t>
            </a:r>
            <a:r>
              <a:rPr lang="hr-HR" dirty="0">
                <a:solidFill>
                  <a:schemeClr val="tx1"/>
                </a:solidFill>
              </a:rPr>
              <a:t>, </a:t>
            </a:r>
            <a:r>
              <a:rPr lang="hr-HR" dirty="0" err="1">
                <a:solidFill>
                  <a:schemeClr val="tx1"/>
                </a:solidFill>
              </a:rPr>
              <a:t>Wittenberg</a:t>
            </a:r>
            <a:endParaRPr lang="hr-H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643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16DBFAD4-B5FC-442B-A283-381B01B195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9B649DC7-8769-4383-A6F2-8F366BA7A1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0C67FD53-2686-4E0E-BA49-976F78F9AA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6" name="Rectangle 32">
            <a:extLst>
              <a:ext uri="{FF2B5EF4-FFF2-40B4-BE49-F238E27FC236}">
                <a16:creationId xmlns:a16="http://schemas.microsoft.com/office/drawing/2014/main" xmlns="" id="{5B057BAA-CAD8-42D7-8DDF-E2075435DA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66502" y="0"/>
            <a:ext cx="6125497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283F4F-A88C-8E46-BF6B-91207E18F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9" y="207190"/>
            <a:ext cx="5299586" cy="85351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MARTIN LUTHER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9AA223A7-BDAA-4245-B28D-020718881E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775" r="-1" b="19224"/>
          <a:stretch/>
        </p:blipFill>
        <p:spPr>
          <a:xfrm>
            <a:off x="633999" y="640080"/>
            <a:ext cx="4794199" cy="558810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1D757CC-050D-4A4B-A0C2-5832D555DE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799" y="959005"/>
            <a:ext cx="5299585" cy="5213195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Luther, Martin, </a:t>
            </a:r>
            <a:r>
              <a:rPr lang="en-US" sz="1800" dirty="0" err="1">
                <a:solidFill>
                  <a:schemeClr val="tx1"/>
                </a:solidFill>
              </a:rPr>
              <a:t>njemački</a:t>
            </a:r>
            <a:r>
              <a:rPr lang="en-US" sz="1800" dirty="0">
                <a:solidFill>
                  <a:schemeClr val="tx1"/>
                </a:solidFill>
              </a:rPr>
              <a:t> </a:t>
            </a:r>
            <a:r>
              <a:rPr lang="en-US" sz="1800" dirty="0" err="1">
                <a:solidFill>
                  <a:schemeClr val="tx1"/>
                </a:solidFill>
              </a:rPr>
              <a:t>vjerski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reformator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osnivač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protestantizma</a:t>
            </a:r>
            <a:r>
              <a:rPr lang="en-US" sz="1800" dirty="0">
                <a:solidFill>
                  <a:schemeClr val="tx1"/>
                </a:solidFill>
              </a:rPr>
              <a:t> (</a:t>
            </a:r>
            <a:r>
              <a:rPr lang="en-US" sz="1800" dirty="0" err="1">
                <a:solidFill>
                  <a:schemeClr val="tx1"/>
                </a:solidFill>
              </a:rPr>
              <a:t>luteranstva</a:t>
            </a:r>
            <a:r>
              <a:rPr lang="en-US" sz="1800" dirty="0">
                <a:solidFill>
                  <a:schemeClr val="tx1"/>
                </a:solidFill>
              </a:rPr>
              <a:t>) </a:t>
            </a:r>
            <a:r>
              <a:rPr lang="en-US" sz="1800" dirty="0" err="1">
                <a:solidFill>
                  <a:schemeClr val="tx1"/>
                </a:solidFill>
              </a:rPr>
              <a:t>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središnji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lik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reformacije</a:t>
            </a:r>
            <a:r>
              <a:rPr lang="en-US" sz="1800" dirty="0">
                <a:solidFill>
                  <a:schemeClr val="tx1"/>
                </a:solidFill>
              </a:rPr>
              <a:t> (Eisleben, 10. XI. 1483 – Eisleben, 18. II. 1546).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 err="1">
                <a:solidFill>
                  <a:schemeClr val="tx1"/>
                </a:solidFill>
              </a:rPr>
              <a:t>Svoje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naučavanje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sažeo</a:t>
            </a:r>
            <a:r>
              <a:rPr lang="en-US" sz="1800" dirty="0">
                <a:solidFill>
                  <a:schemeClr val="tx1"/>
                </a:solidFill>
              </a:rPr>
              <a:t> je u tri »sola«: </a:t>
            </a:r>
            <a:r>
              <a:rPr lang="en-US" sz="1800" dirty="0" err="1">
                <a:solidFill>
                  <a:schemeClr val="tx1"/>
                </a:solidFill>
              </a:rPr>
              <a:t>prednost</a:t>
            </a:r>
            <a:r>
              <a:rPr lang="en-US" sz="1800" dirty="0">
                <a:solidFill>
                  <a:schemeClr val="tx1"/>
                </a:solidFill>
              </a:rPr>
              <a:t> </a:t>
            </a:r>
            <a:r>
              <a:rPr lang="en-US" sz="1800" dirty="0" err="1">
                <a:solidFill>
                  <a:schemeClr val="tx1"/>
                </a:solidFill>
              </a:rPr>
              <a:t>Sv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dirty="0" err="1">
                <a:solidFill>
                  <a:schemeClr val="tx1"/>
                </a:solidFill>
              </a:rPr>
              <a:t>pisma</a:t>
            </a:r>
            <a:r>
              <a:rPr lang="en-US" sz="1800" dirty="0">
                <a:solidFill>
                  <a:schemeClr val="tx1"/>
                </a:solidFill>
              </a:rPr>
              <a:t> </a:t>
            </a:r>
            <a:r>
              <a:rPr lang="en-US" sz="1800" dirty="0" err="1">
                <a:solidFill>
                  <a:schemeClr val="tx1"/>
                </a:solidFill>
              </a:rPr>
              <a:t>pred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predajom</a:t>
            </a:r>
            <a:r>
              <a:rPr lang="en-US" sz="1800" dirty="0">
                <a:solidFill>
                  <a:schemeClr val="tx1"/>
                </a:solidFill>
              </a:rPr>
              <a:t> (sola Scriptura), </a:t>
            </a:r>
            <a:r>
              <a:rPr lang="en-US" sz="1800" dirty="0" err="1">
                <a:solidFill>
                  <a:schemeClr val="tx1"/>
                </a:solidFill>
              </a:rPr>
              <a:t>vjere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pred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djelima</a:t>
            </a:r>
            <a:r>
              <a:rPr lang="en-US" sz="1800" dirty="0">
                <a:solidFill>
                  <a:schemeClr val="tx1"/>
                </a:solidFill>
              </a:rPr>
              <a:t> (sola fides) </a:t>
            </a:r>
            <a:r>
              <a:rPr lang="en-US" sz="1800" dirty="0" err="1">
                <a:solidFill>
                  <a:schemeClr val="tx1"/>
                </a:solidFill>
              </a:rPr>
              <a:t>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milosti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pred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zaslugama</a:t>
            </a:r>
            <a:r>
              <a:rPr lang="en-US" sz="1800" dirty="0">
                <a:solidFill>
                  <a:schemeClr val="tx1"/>
                </a:solidFill>
              </a:rPr>
              <a:t> (sola gratia). To </a:t>
            </a:r>
            <a:r>
              <a:rPr lang="en-US" sz="1800" dirty="0" err="1">
                <a:solidFill>
                  <a:schemeClr val="tx1"/>
                </a:solidFill>
              </a:rPr>
              <a:t>naučavanje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postalo</a:t>
            </a:r>
            <a:r>
              <a:rPr lang="en-US" sz="1800" dirty="0">
                <a:solidFill>
                  <a:schemeClr val="tx1"/>
                </a:solidFill>
              </a:rPr>
              <a:t> je </a:t>
            </a:r>
            <a:r>
              <a:rPr lang="en-US" sz="1800" dirty="0" err="1">
                <a:solidFill>
                  <a:schemeClr val="tx1"/>
                </a:solidFill>
              </a:rPr>
              <a:t>središnje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načelo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reformacije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 err="1">
                <a:solidFill>
                  <a:schemeClr val="tx1"/>
                </a:solidFill>
              </a:rPr>
              <a:t>Želi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narodni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jezik</a:t>
            </a:r>
            <a:r>
              <a:rPr lang="en-US" sz="1800" dirty="0">
                <a:solidFill>
                  <a:schemeClr val="tx1"/>
                </a:solidFill>
              </a:rPr>
              <a:t> u </a:t>
            </a:r>
            <a:r>
              <a:rPr lang="en-US" sz="1800" dirty="0" err="1">
                <a:solidFill>
                  <a:schemeClr val="tx1"/>
                </a:solidFill>
              </a:rPr>
              <a:t>bogoslužju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protivi</a:t>
            </a:r>
            <a:r>
              <a:rPr lang="en-US" sz="1800" dirty="0">
                <a:solidFill>
                  <a:schemeClr val="tx1"/>
                </a:solidFill>
              </a:rPr>
              <a:t> se </a:t>
            </a:r>
            <a:r>
              <a:rPr lang="en-US" sz="1800" dirty="0" err="1">
                <a:solidFill>
                  <a:schemeClr val="tx1"/>
                </a:solidFill>
              </a:rPr>
              <a:t>bogaćenju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Crkve</a:t>
            </a:r>
            <a:r>
              <a:rPr lang="en-US" sz="1800" dirty="0">
                <a:solidFill>
                  <a:schemeClr val="tx1"/>
                </a:solidFill>
              </a:rPr>
              <a:t> i </a:t>
            </a:r>
            <a:r>
              <a:rPr lang="en-US" sz="1800" dirty="0" err="1">
                <a:solidFill>
                  <a:schemeClr val="tx1"/>
                </a:solidFill>
              </a:rPr>
              <a:t>prodaje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oprosta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te</a:t>
            </a:r>
            <a:r>
              <a:rPr lang="en-US" sz="1800" dirty="0">
                <a:solidFill>
                  <a:schemeClr val="tx1"/>
                </a:solidFill>
              </a:rPr>
              <a:t> se </a:t>
            </a:r>
            <a:r>
              <a:rPr lang="en-US" sz="1800" dirty="0" err="1">
                <a:solidFill>
                  <a:schemeClr val="tx1"/>
                </a:solidFill>
              </a:rPr>
              <a:t>protivi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papinskom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autoritetu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 err="1">
                <a:solidFill>
                  <a:schemeClr val="tx1"/>
                </a:solidFill>
              </a:rPr>
              <a:t>Bulom</a:t>
            </a:r>
            <a:r>
              <a:rPr lang="en-US" sz="1800" dirty="0">
                <a:solidFill>
                  <a:schemeClr val="tx1"/>
                </a:solidFill>
              </a:rPr>
              <a:t> </a:t>
            </a:r>
            <a:r>
              <a:rPr lang="en-US" sz="1800" dirty="0" err="1">
                <a:solidFill>
                  <a:schemeClr val="tx1"/>
                </a:solidFill>
              </a:rPr>
              <a:t>Decet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Romanum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Pontificem</a:t>
            </a:r>
            <a:r>
              <a:rPr lang="en-US" sz="1800" dirty="0">
                <a:solidFill>
                  <a:schemeClr val="tx1"/>
                </a:solidFill>
              </a:rPr>
              <a:t> papa </a:t>
            </a:r>
            <a:r>
              <a:rPr lang="en-US" sz="1800" dirty="0" err="1">
                <a:solidFill>
                  <a:schemeClr val="tx1"/>
                </a:solidFill>
              </a:rPr>
              <a:t>ga</a:t>
            </a:r>
            <a:r>
              <a:rPr lang="en-US" sz="1800" dirty="0">
                <a:solidFill>
                  <a:schemeClr val="tx1"/>
                </a:solidFill>
              </a:rPr>
              <a:t> je </a:t>
            </a:r>
            <a:r>
              <a:rPr lang="en-US" sz="1800" dirty="0" err="1">
                <a:solidFill>
                  <a:schemeClr val="tx1"/>
                </a:solidFill>
              </a:rPr>
              <a:t>izopćio</a:t>
            </a:r>
            <a:r>
              <a:rPr lang="en-US" sz="1800" dirty="0">
                <a:solidFill>
                  <a:schemeClr val="tx1"/>
                </a:solidFill>
              </a:rPr>
              <a:t> (1521). </a:t>
            </a:r>
            <a:r>
              <a:rPr lang="en-US" sz="1800" dirty="0" err="1">
                <a:solidFill>
                  <a:schemeClr val="tx1"/>
                </a:solidFill>
              </a:rPr>
              <a:t>Kada</a:t>
            </a:r>
            <a:r>
              <a:rPr lang="en-US" sz="1800" dirty="0">
                <a:solidFill>
                  <a:schemeClr val="tx1"/>
                </a:solidFill>
              </a:rPr>
              <a:t> je </a:t>
            </a:r>
            <a:r>
              <a:rPr lang="en-US" sz="1800" dirty="0" err="1">
                <a:solidFill>
                  <a:schemeClr val="tx1"/>
                </a:solidFill>
              </a:rPr>
              <a:t>na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saboru</a:t>
            </a:r>
            <a:r>
              <a:rPr lang="en-US" sz="1800" dirty="0">
                <a:solidFill>
                  <a:schemeClr val="tx1"/>
                </a:solidFill>
              </a:rPr>
              <a:t> u </a:t>
            </a:r>
            <a:r>
              <a:rPr lang="en-US" sz="1800" dirty="0" err="1">
                <a:solidFill>
                  <a:schemeClr val="tx1"/>
                </a:solidFill>
              </a:rPr>
              <a:t>Wormsu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odbio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odustati</a:t>
            </a:r>
            <a:r>
              <a:rPr lang="en-US" sz="1800" dirty="0">
                <a:solidFill>
                  <a:schemeClr val="tx1"/>
                </a:solidFill>
              </a:rPr>
              <a:t> od </a:t>
            </a:r>
            <a:r>
              <a:rPr lang="en-US" sz="1800" dirty="0" err="1">
                <a:solidFill>
                  <a:schemeClr val="tx1"/>
                </a:solidFill>
              </a:rPr>
              <a:t>svojih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stajališta</a:t>
            </a:r>
            <a:r>
              <a:rPr lang="en-US" sz="1800" dirty="0">
                <a:solidFill>
                  <a:schemeClr val="tx1"/>
                </a:solidFill>
              </a:rPr>
              <a:t>, car </a:t>
            </a:r>
            <a:r>
              <a:rPr lang="en-US" sz="1800" dirty="0" err="1">
                <a:solidFill>
                  <a:schemeClr val="tx1"/>
                </a:solidFill>
              </a:rPr>
              <a:t>ga</a:t>
            </a:r>
            <a:r>
              <a:rPr lang="en-US" sz="1800" dirty="0">
                <a:solidFill>
                  <a:schemeClr val="tx1"/>
                </a:solidFill>
              </a:rPr>
              <a:t> je </a:t>
            </a:r>
            <a:r>
              <a:rPr lang="en-US" sz="1800" dirty="0" err="1">
                <a:solidFill>
                  <a:schemeClr val="tx1"/>
                </a:solidFill>
              </a:rPr>
              <a:t>poslao</a:t>
            </a:r>
            <a:r>
              <a:rPr lang="en-US" sz="1800" dirty="0">
                <a:solidFill>
                  <a:schemeClr val="tx1"/>
                </a:solidFill>
              </a:rPr>
              <a:t> u </a:t>
            </a:r>
            <a:r>
              <a:rPr lang="en-US" sz="1800" dirty="0" err="1">
                <a:solidFill>
                  <a:schemeClr val="tx1"/>
                </a:solidFill>
              </a:rPr>
              <a:t>progonstvo</a:t>
            </a:r>
            <a:r>
              <a:rPr lang="en-US" sz="1800" dirty="0">
                <a:solidFill>
                  <a:schemeClr val="tx1"/>
                </a:solidFill>
              </a:rPr>
              <a:t>. 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 err="1">
                <a:solidFill>
                  <a:schemeClr val="tx1"/>
                </a:solidFill>
              </a:rPr>
              <a:t>Najprije</a:t>
            </a:r>
            <a:r>
              <a:rPr lang="en-US" sz="1800" dirty="0">
                <a:solidFill>
                  <a:schemeClr val="tx1"/>
                </a:solidFill>
              </a:rPr>
              <a:t> je </a:t>
            </a:r>
            <a:r>
              <a:rPr lang="en-US" sz="1800" dirty="0" err="1">
                <a:solidFill>
                  <a:schemeClr val="tx1"/>
                </a:solidFill>
              </a:rPr>
              <a:t>podupirao</a:t>
            </a:r>
            <a:r>
              <a:rPr lang="en-US" sz="1800" dirty="0">
                <a:solidFill>
                  <a:schemeClr val="tx1"/>
                </a:solidFill>
              </a:rPr>
              <a:t>, a </a:t>
            </a:r>
            <a:r>
              <a:rPr lang="en-US" sz="1800" dirty="0" err="1">
                <a:solidFill>
                  <a:schemeClr val="tx1"/>
                </a:solidFill>
              </a:rPr>
              <a:t>onda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oštro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osuđivao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ustanak</a:t>
            </a:r>
            <a:r>
              <a:rPr lang="en-US" sz="1800" dirty="0">
                <a:solidFill>
                  <a:schemeClr val="tx1"/>
                </a:solidFill>
              </a:rPr>
              <a:t> u </a:t>
            </a:r>
            <a:r>
              <a:rPr lang="en-US" sz="1800" dirty="0" err="1">
                <a:solidFill>
                  <a:schemeClr val="tx1"/>
                </a:solidFill>
              </a:rPr>
              <a:t>tzv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dirty="0" err="1">
                <a:solidFill>
                  <a:schemeClr val="tx1"/>
                </a:solidFill>
              </a:rPr>
              <a:t>seljačkom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ratu</a:t>
            </a:r>
            <a:r>
              <a:rPr lang="en-US" sz="1800" dirty="0">
                <a:solidFill>
                  <a:schemeClr val="tx1"/>
                </a:solidFill>
              </a:rPr>
              <a:t> (1525.)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endParaRPr lang="en-US" sz="1800" dirty="0">
              <a:solidFill>
                <a:schemeClr val="tx1"/>
              </a:solidFill>
            </a:endParaRPr>
          </a:p>
        </p:txBody>
      </p:sp>
      <p:grpSp>
        <p:nvGrpSpPr>
          <p:cNvPr id="27" name="Group 34">
            <a:extLst>
              <a:ext uri="{FF2B5EF4-FFF2-40B4-BE49-F238E27FC236}">
                <a16:creationId xmlns:a16="http://schemas.microsoft.com/office/drawing/2014/main" xmlns="" id="{ECBD3C71-5915-4215-B435-9334BCE4BE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118961C7-3F52-4908-BA1D-EE6B50734D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C640DAE0-FDB1-4C88-B414-A361A75EA2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08106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16DBFAD4-B5FC-442B-A283-381B01B195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9B649DC7-8769-4383-A6F2-8F366BA7A1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0C67FD53-2686-4E0E-BA49-976F78F9AA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B057BAA-CAD8-42D7-8DDF-E2075435DA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66502" y="0"/>
            <a:ext cx="6125497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B1D527-3852-D44E-9722-9E19E9574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8" y="82308"/>
            <a:ext cx="5299586" cy="775456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JEAN CALVIN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7C83721-7C04-D44A-BE35-6FCF0EE81E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1" b="11106"/>
          <a:stretch/>
        </p:blipFill>
        <p:spPr>
          <a:xfrm>
            <a:off x="633999" y="640080"/>
            <a:ext cx="4794199" cy="5588101"/>
          </a:xfrm>
          <a:prstGeom prst="rect">
            <a:avLst/>
          </a:prstGeom>
        </p:spPr>
      </p:pic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xmlns="" id="{7BBCB36B-E896-4556-A7FD-9688430F0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9" y="857764"/>
            <a:ext cx="5299585" cy="5644636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1800" dirty="0"/>
              <a:t>Calvin, Jean, </a:t>
            </a:r>
            <a:r>
              <a:rPr lang="en-US" sz="1800" dirty="0" err="1"/>
              <a:t>francuski</a:t>
            </a:r>
            <a:r>
              <a:rPr lang="en-US" sz="1800" dirty="0"/>
              <a:t> </a:t>
            </a:r>
            <a:r>
              <a:rPr lang="en-US" sz="1800" dirty="0" err="1"/>
              <a:t>vjerski</a:t>
            </a:r>
            <a:r>
              <a:rPr lang="en-US" sz="1800" dirty="0"/>
              <a:t> </a:t>
            </a:r>
            <a:r>
              <a:rPr lang="en-US" sz="1800" dirty="0" err="1"/>
              <a:t>reformator</a:t>
            </a:r>
            <a:r>
              <a:rPr lang="en-US" sz="1800" dirty="0"/>
              <a:t> (Noyon, 10.VII.1509. – </a:t>
            </a:r>
            <a:r>
              <a:rPr lang="en-US" sz="1800" dirty="0" err="1"/>
              <a:t>Ženeva</a:t>
            </a:r>
            <a:r>
              <a:rPr lang="en-US" sz="1800" dirty="0"/>
              <a:t>, 27.V.1564.)</a:t>
            </a:r>
          </a:p>
          <a:p>
            <a:r>
              <a:rPr lang="en-US" sz="1800" dirty="0" err="1"/>
              <a:t>Pristaša</a:t>
            </a:r>
            <a:r>
              <a:rPr lang="en-US" sz="1800" dirty="0"/>
              <a:t> </a:t>
            </a:r>
            <a:r>
              <a:rPr lang="en-US" sz="1800" dirty="0" err="1"/>
              <a:t>Lutherove</a:t>
            </a:r>
            <a:r>
              <a:rPr lang="en-US" sz="1800" dirty="0"/>
              <a:t> </a:t>
            </a:r>
            <a:r>
              <a:rPr lang="en-US" sz="1800" dirty="0" err="1"/>
              <a:t>reformacije</a:t>
            </a:r>
            <a:r>
              <a:rPr lang="en-US" sz="1800" dirty="0"/>
              <a:t>, </a:t>
            </a:r>
            <a:r>
              <a:rPr lang="en-US" sz="1800" dirty="0" err="1"/>
              <a:t>zbog</a:t>
            </a:r>
            <a:r>
              <a:rPr lang="en-US" sz="1800" dirty="0"/>
              <a:t> </a:t>
            </a:r>
            <a:r>
              <a:rPr lang="en-US" sz="1800" dirty="0" err="1"/>
              <a:t>čega</a:t>
            </a:r>
            <a:r>
              <a:rPr lang="en-US" sz="1800" dirty="0"/>
              <a:t> je 1534. </a:t>
            </a:r>
            <a:r>
              <a:rPr lang="en-US" sz="1800" dirty="0" err="1"/>
              <a:t>pobjegao</a:t>
            </a:r>
            <a:r>
              <a:rPr lang="en-US" sz="1800" dirty="0"/>
              <a:t> </a:t>
            </a:r>
            <a:r>
              <a:rPr lang="en-US" sz="1800" dirty="0" err="1"/>
              <a:t>iz</a:t>
            </a:r>
            <a:r>
              <a:rPr lang="en-US" sz="1800" dirty="0"/>
              <a:t> </a:t>
            </a:r>
            <a:r>
              <a:rPr lang="en-US" sz="1800" dirty="0" err="1"/>
              <a:t>Pariza</a:t>
            </a:r>
            <a:r>
              <a:rPr lang="en-US" sz="1800" dirty="0"/>
              <a:t> u </a:t>
            </a:r>
            <a:r>
              <a:rPr lang="en-US" sz="1800" dirty="0" err="1"/>
              <a:t>južnu</a:t>
            </a:r>
            <a:r>
              <a:rPr lang="en-US" sz="1800" dirty="0"/>
              <a:t> </a:t>
            </a:r>
            <a:r>
              <a:rPr lang="en-US" sz="1800" dirty="0" err="1"/>
              <a:t>Francusku</a:t>
            </a:r>
            <a:r>
              <a:rPr lang="en-US" sz="1800" dirty="0"/>
              <a:t>, </a:t>
            </a:r>
            <a:r>
              <a:rPr lang="en-US" sz="1800" dirty="0" err="1"/>
              <a:t>zatim</a:t>
            </a:r>
            <a:r>
              <a:rPr lang="en-US" sz="1800" dirty="0"/>
              <a:t> u Basel </a:t>
            </a:r>
            <a:r>
              <a:rPr lang="en-US" sz="1800" dirty="0" err="1"/>
              <a:t>i</a:t>
            </a:r>
            <a:r>
              <a:rPr lang="en-US" sz="1800" dirty="0"/>
              <a:t> 1536. u </a:t>
            </a:r>
            <a:r>
              <a:rPr lang="en-US" sz="1800" dirty="0" err="1"/>
              <a:t>Ženevu</a:t>
            </a:r>
            <a:r>
              <a:rPr lang="en-US" sz="1800" dirty="0"/>
              <a:t>, od </a:t>
            </a:r>
            <a:r>
              <a:rPr lang="en-US" sz="1800" dirty="0" err="1"/>
              <a:t>kuda</a:t>
            </a:r>
            <a:r>
              <a:rPr lang="en-US" sz="1800" dirty="0"/>
              <a:t> je </a:t>
            </a:r>
            <a:r>
              <a:rPr lang="en-US" sz="1800" dirty="0" err="1"/>
              <a:t>istjeran</a:t>
            </a:r>
            <a:r>
              <a:rPr lang="en-US" sz="1800" dirty="0"/>
              <a:t>. Od 1538. bio je </a:t>
            </a:r>
            <a:r>
              <a:rPr lang="en-US" sz="1800" dirty="0" err="1"/>
              <a:t>propovjednik</a:t>
            </a:r>
            <a:r>
              <a:rPr lang="en-US" sz="1800" dirty="0"/>
              <a:t> </a:t>
            </a:r>
            <a:r>
              <a:rPr lang="en-US" sz="1800" dirty="0" err="1"/>
              <a:t>vjerskih</a:t>
            </a:r>
            <a:r>
              <a:rPr lang="en-US" sz="1800" dirty="0"/>
              <a:t> </a:t>
            </a:r>
            <a:r>
              <a:rPr lang="en-US" sz="1800" dirty="0" err="1"/>
              <a:t>izbjeglica</a:t>
            </a:r>
            <a:r>
              <a:rPr lang="en-US" sz="1800" dirty="0"/>
              <a:t> u </a:t>
            </a:r>
            <a:r>
              <a:rPr lang="en-US" sz="1800" dirty="0" err="1"/>
              <a:t>Strasbourgu</a:t>
            </a:r>
            <a:r>
              <a:rPr lang="en-US" sz="1800" dirty="0"/>
              <a:t>.</a:t>
            </a:r>
          </a:p>
          <a:p>
            <a:r>
              <a:rPr lang="en-US" sz="1800" dirty="0"/>
              <a:t>1541. </a:t>
            </a:r>
            <a:r>
              <a:rPr lang="en-US" sz="1800" dirty="0" err="1"/>
              <a:t>vratio</a:t>
            </a:r>
            <a:r>
              <a:rPr lang="en-US" sz="1800" dirty="0"/>
              <a:t> se u </a:t>
            </a:r>
            <a:r>
              <a:rPr lang="en-US" sz="1800" dirty="0" err="1"/>
              <a:t>Ženevu</a:t>
            </a:r>
            <a:r>
              <a:rPr lang="en-US" sz="1800" dirty="0"/>
              <a:t>, </a:t>
            </a:r>
            <a:r>
              <a:rPr lang="en-US" sz="1800" dirty="0" err="1"/>
              <a:t>gdje</a:t>
            </a:r>
            <a:r>
              <a:rPr lang="en-US" sz="1800" dirty="0"/>
              <a:t> je </a:t>
            </a:r>
            <a:r>
              <a:rPr lang="en-US" sz="1800" dirty="0" err="1"/>
              <a:t>ostao</a:t>
            </a:r>
            <a:r>
              <a:rPr lang="en-US" sz="1800" dirty="0"/>
              <a:t> do </a:t>
            </a:r>
            <a:r>
              <a:rPr lang="en-US" sz="1800" dirty="0" err="1"/>
              <a:t>kraja</a:t>
            </a:r>
            <a:r>
              <a:rPr lang="en-US" sz="1800" dirty="0"/>
              <a:t> </a:t>
            </a:r>
            <a:r>
              <a:rPr lang="en-US" sz="1800" dirty="0" err="1"/>
              <a:t>života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osnovao</a:t>
            </a:r>
            <a:r>
              <a:rPr lang="en-US" sz="1800" dirty="0"/>
              <a:t> </a:t>
            </a:r>
            <a:r>
              <a:rPr lang="en-US" sz="1800" dirty="0" err="1"/>
              <a:t>novu</a:t>
            </a:r>
            <a:r>
              <a:rPr lang="en-US" sz="1800" dirty="0"/>
              <a:t> </a:t>
            </a:r>
            <a:r>
              <a:rPr lang="en-US" sz="1800" dirty="0" err="1"/>
              <a:t>frakciju</a:t>
            </a:r>
            <a:r>
              <a:rPr lang="en-US" sz="1800" dirty="0"/>
              <a:t> </a:t>
            </a:r>
            <a:r>
              <a:rPr lang="en-US" sz="1800" dirty="0" err="1"/>
              <a:t>reformacijskog</a:t>
            </a:r>
            <a:r>
              <a:rPr lang="en-US" sz="1800" dirty="0"/>
              <a:t> </a:t>
            </a:r>
            <a:r>
              <a:rPr lang="en-US" sz="1800" dirty="0" err="1"/>
              <a:t>pokreta</a:t>
            </a:r>
            <a:r>
              <a:rPr lang="en-US" sz="1800" dirty="0"/>
              <a:t> </a:t>
            </a:r>
            <a:r>
              <a:rPr lang="en-US" sz="1800" dirty="0"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kalvinizam</a:t>
            </a:r>
            <a:r>
              <a:rPr lang="en-US" sz="1800" dirty="0"/>
              <a:t>.</a:t>
            </a:r>
          </a:p>
          <a:p>
            <a:r>
              <a:rPr lang="en-US" sz="1800" dirty="0"/>
              <a:t> </a:t>
            </a:r>
            <a:r>
              <a:rPr lang="en-US" sz="1800" dirty="0" err="1"/>
              <a:t>Izrazito</a:t>
            </a:r>
            <a:r>
              <a:rPr lang="en-US" sz="1800" dirty="0"/>
              <a:t> </a:t>
            </a:r>
            <a:r>
              <a:rPr lang="en-US" sz="1800" dirty="0" err="1"/>
              <a:t>strogom</a:t>
            </a:r>
            <a:r>
              <a:rPr lang="en-US" sz="1800" dirty="0"/>
              <a:t> </a:t>
            </a:r>
            <a:r>
              <a:rPr lang="en-US" sz="1800" dirty="0" err="1"/>
              <a:t>vjerskom</a:t>
            </a:r>
            <a:r>
              <a:rPr lang="en-US" sz="1800" dirty="0"/>
              <a:t> </a:t>
            </a:r>
            <a:r>
              <a:rPr lang="en-US" sz="1800" dirty="0" err="1"/>
              <a:t>stegom</a:t>
            </a:r>
            <a:r>
              <a:rPr lang="en-US" sz="1800" dirty="0"/>
              <a:t>, </a:t>
            </a:r>
            <a:r>
              <a:rPr lang="en-US" sz="1800" dirty="0" err="1"/>
              <a:t>progonio</a:t>
            </a:r>
            <a:r>
              <a:rPr lang="en-US" sz="1800" dirty="0"/>
              <a:t> je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pogubljivao</a:t>
            </a:r>
            <a:r>
              <a:rPr lang="en-US" sz="1800" dirty="0"/>
              <a:t> </a:t>
            </a:r>
            <a:r>
              <a:rPr lang="en-US" sz="1800" dirty="0" err="1"/>
              <a:t>protivnike</a:t>
            </a:r>
            <a:r>
              <a:rPr lang="en-US" sz="1800" dirty="0"/>
              <a:t>, »</a:t>
            </a:r>
            <a:r>
              <a:rPr lang="en-US" sz="1800" dirty="0" err="1"/>
              <a:t>krivovjerce</a:t>
            </a:r>
            <a:r>
              <a:rPr lang="en-US" sz="1800" dirty="0"/>
              <a:t>«.</a:t>
            </a:r>
          </a:p>
          <a:p>
            <a:r>
              <a:rPr lang="en-US" sz="1800" dirty="0" err="1"/>
              <a:t>Naglašavao</a:t>
            </a:r>
            <a:r>
              <a:rPr lang="en-US" sz="1800" dirty="0"/>
              <a:t> </a:t>
            </a:r>
            <a:r>
              <a:rPr lang="en-US" sz="1800" dirty="0" err="1"/>
              <a:t>spasenje</a:t>
            </a:r>
            <a:r>
              <a:rPr lang="en-US" sz="1800" dirty="0"/>
              <a:t> po </a:t>
            </a:r>
            <a:r>
              <a:rPr lang="en-US" sz="1800" dirty="0" err="1"/>
              <a:t>vjeri</a:t>
            </a:r>
            <a:r>
              <a:rPr lang="en-US" sz="1800" dirty="0"/>
              <a:t> </a:t>
            </a:r>
            <a:r>
              <a:rPr lang="en-US" sz="1800" dirty="0" err="1"/>
              <a:t>neovisno</a:t>
            </a:r>
            <a:r>
              <a:rPr lang="en-US" sz="1800" dirty="0"/>
              <a:t> od </a:t>
            </a:r>
            <a:r>
              <a:rPr lang="en-US" sz="1800" dirty="0" err="1"/>
              <a:t>dijela</a:t>
            </a:r>
            <a:r>
              <a:rPr lang="en-US" sz="1800" dirty="0"/>
              <a:t>, </a:t>
            </a:r>
            <a:r>
              <a:rPr lang="en-US" sz="1800" dirty="0" err="1"/>
              <a:t>ali</a:t>
            </a:r>
            <a:r>
              <a:rPr lang="en-US" sz="1800" dirty="0"/>
              <a:t> je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reanimirao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pristao</a:t>
            </a:r>
            <a:r>
              <a:rPr lang="en-US" sz="1800" dirty="0"/>
              <a:t> </a:t>
            </a:r>
            <a:r>
              <a:rPr lang="en-US" sz="1800" dirty="0" err="1"/>
              <a:t>uz</a:t>
            </a:r>
            <a:r>
              <a:rPr lang="en-US" sz="1800" dirty="0"/>
              <a:t> </a:t>
            </a:r>
            <a:r>
              <a:rPr lang="en-US" sz="1800" dirty="0" err="1"/>
              <a:t>učenje</a:t>
            </a:r>
            <a:r>
              <a:rPr lang="en-US" sz="1800" dirty="0"/>
              <a:t> </a:t>
            </a:r>
            <a:r>
              <a:rPr lang="en-US" sz="1800" dirty="0" err="1"/>
              <a:t>temeljeno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sv</a:t>
            </a:r>
            <a:r>
              <a:rPr lang="en-US" sz="1800" dirty="0"/>
              <a:t>. </a:t>
            </a:r>
            <a:r>
              <a:rPr lang="en-US" sz="1800" dirty="0" err="1"/>
              <a:t>Pismu</a:t>
            </a:r>
            <a:r>
              <a:rPr lang="en-US" sz="1800" dirty="0"/>
              <a:t>. On je </a:t>
            </a:r>
            <a:r>
              <a:rPr lang="en-US" sz="1800" dirty="0" err="1"/>
              <a:t>također</a:t>
            </a:r>
            <a:r>
              <a:rPr lang="en-US" sz="1800" dirty="0"/>
              <a:t> </a:t>
            </a:r>
            <a:r>
              <a:rPr lang="en-US" sz="1800" dirty="0" err="1"/>
              <a:t>vjerovao</a:t>
            </a:r>
            <a:r>
              <a:rPr lang="en-US" sz="1800" dirty="0"/>
              <a:t> da je </a:t>
            </a:r>
            <a:r>
              <a:rPr lang="en-US" sz="1800" dirty="0" err="1"/>
              <a:t>Biblija</a:t>
            </a:r>
            <a:r>
              <a:rPr lang="en-US" sz="1800" dirty="0"/>
              <a:t> </a:t>
            </a:r>
            <a:r>
              <a:rPr lang="en-US" sz="1800" dirty="0" err="1"/>
              <a:t>jedini</a:t>
            </a:r>
            <a:r>
              <a:rPr lang="en-US" sz="1800" dirty="0"/>
              <a:t> </a:t>
            </a:r>
            <a:r>
              <a:rPr lang="en-US" sz="1800" dirty="0" err="1"/>
              <a:t>izvor</a:t>
            </a:r>
            <a:r>
              <a:rPr lang="en-US" sz="1800" dirty="0"/>
              <a:t> </a:t>
            </a:r>
            <a:r>
              <a:rPr lang="en-US" sz="1800" dirty="0" err="1"/>
              <a:t>Božjeg</a:t>
            </a:r>
            <a:r>
              <a:rPr lang="en-US" sz="1800" dirty="0"/>
              <a:t> </a:t>
            </a:r>
            <a:r>
              <a:rPr lang="en-US" sz="1800" dirty="0" err="1"/>
              <a:t>zakona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teologije</a:t>
            </a:r>
            <a:r>
              <a:rPr lang="en-US" sz="1800" dirty="0"/>
              <a:t>, a da </a:t>
            </a:r>
            <a:r>
              <a:rPr lang="en-US" sz="1800" dirty="0" err="1"/>
              <a:t>vjernici</a:t>
            </a:r>
            <a:r>
              <a:rPr lang="en-US" sz="1800" dirty="0"/>
              <a:t> </a:t>
            </a:r>
            <a:r>
              <a:rPr lang="en-US" sz="1800" dirty="0" err="1"/>
              <a:t>trebaju</a:t>
            </a:r>
            <a:r>
              <a:rPr lang="en-US" sz="1800" dirty="0"/>
              <a:t> </a:t>
            </a:r>
            <a:r>
              <a:rPr lang="en-US" sz="1800" dirty="0" err="1"/>
              <a:t>interpretirati</a:t>
            </a:r>
            <a:r>
              <a:rPr lang="en-US" sz="1800" dirty="0"/>
              <a:t> </a:t>
            </a:r>
            <a:r>
              <a:rPr lang="en-US" sz="1800" dirty="0" err="1"/>
              <a:t>ali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očuvati</a:t>
            </a:r>
            <a:r>
              <a:rPr lang="en-US" sz="1800" dirty="0"/>
              <a:t> u </a:t>
            </a:r>
            <a:r>
              <a:rPr lang="en-US" sz="1800" dirty="0" err="1"/>
              <a:t>njenom</a:t>
            </a:r>
            <a:r>
              <a:rPr lang="en-US" sz="1800" dirty="0"/>
              <a:t> </a:t>
            </a:r>
            <a:r>
              <a:rPr lang="en-US" sz="1800" dirty="0" err="1"/>
              <a:t>izvornom</a:t>
            </a:r>
            <a:r>
              <a:rPr lang="en-US" sz="1800" dirty="0"/>
              <a:t> </a:t>
            </a:r>
            <a:r>
              <a:rPr lang="en-US" sz="1800" dirty="0" err="1"/>
              <a:t>naučavanju</a:t>
            </a:r>
            <a:r>
              <a:rPr lang="en-US" sz="1800" dirty="0"/>
              <a:t>, </a:t>
            </a:r>
            <a:r>
              <a:rPr lang="en-US" sz="1800" dirty="0" err="1"/>
              <a:t>isto</a:t>
            </a:r>
            <a:r>
              <a:rPr lang="en-US" sz="1800" dirty="0"/>
              <a:t> </a:t>
            </a:r>
            <a:r>
              <a:rPr lang="en-US" sz="1800" dirty="0" err="1"/>
              <a:t>tako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svijet</a:t>
            </a:r>
            <a:r>
              <a:rPr lang="en-US" sz="1800" dirty="0"/>
              <a:t> </a:t>
            </a:r>
            <a:r>
              <a:rPr lang="en-US" sz="1800" dirty="0" err="1"/>
              <a:t>koji</a:t>
            </a:r>
            <a:r>
              <a:rPr lang="en-US" sz="1800" dirty="0"/>
              <a:t> je </a:t>
            </a:r>
            <a:r>
              <a:rPr lang="en-US" sz="1800" dirty="0">
                <a:hlinkClick r:id="rId7" tooltip="Bog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Bog</a:t>
            </a:r>
            <a:r>
              <a:rPr lang="en-US" sz="1800" dirty="0"/>
              <a:t> </a:t>
            </a:r>
            <a:r>
              <a:rPr lang="en-US" sz="1800" dirty="0" err="1"/>
              <a:t>stvorio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uspostavio</a:t>
            </a:r>
            <a:r>
              <a:rPr lang="en-US" sz="1800" dirty="0"/>
              <a:t> </a:t>
            </a:r>
            <a:r>
              <a:rPr lang="en-US" sz="1800" dirty="0" err="1"/>
              <a:t>zakonitosti</a:t>
            </a:r>
            <a:r>
              <a:rPr lang="en-US" sz="1800" dirty="0"/>
              <a:t>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ECBD3C71-5915-4215-B435-9334BCE4BE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118961C7-3F52-4908-BA1D-EE6B50734D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C640DAE0-FDB1-4C88-B414-A361A75EA2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07519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C78E3E1-BBBA-4058-AAEB-714F04B02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86860FA5-CE2B-4019-8FD1-031D7D84EF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392DF474-2C37-4DC7-B889-E88EAADEA6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C7FF924-8DA0-4BE9-8C7E-095B0EC13A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66502" y="0"/>
            <a:ext cx="6125497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33643B-543B-EC4D-BF7E-36B4B348C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281375"/>
            <a:ext cx="5299586" cy="795528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/>
              <a:t>HENrIK</a:t>
            </a:r>
            <a:r>
              <a:rPr lang="en-US" sz="4000" dirty="0"/>
              <a:t> VIII.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1E48A6D-C9D8-AE41-8BC1-470D3B7CF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19867" y="640080"/>
            <a:ext cx="4740725" cy="558810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5567A50-58A5-EB40-8AC0-6FD892401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21530" y="1195716"/>
            <a:ext cx="5458126" cy="5372352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 err="1">
                <a:solidFill>
                  <a:schemeClr val="tx1"/>
                </a:solidFill>
              </a:rPr>
              <a:t>HenrikVIII</a:t>
            </a:r>
            <a:r>
              <a:rPr lang="en-US" sz="1800" dirty="0">
                <a:solidFill>
                  <a:schemeClr val="tx1"/>
                </a:solidFill>
              </a:rPr>
              <a:t>., </a:t>
            </a:r>
            <a:r>
              <a:rPr lang="en-US" sz="1800" dirty="0" err="1">
                <a:solidFill>
                  <a:schemeClr val="tx1"/>
                </a:solidFill>
              </a:rPr>
              <a:t>engleski</a:t>
            </a:r>
            <a:r>
              <a:rPr lang="en-US" sz="1800" dirty="0">
                <a:solidFill>
                  <a:schemeClr val="tx1"/>
                </a:solidFill>
              </a:rPr>
              <a:t> </a:t>
            </a:r>
            <a:r>
              <a:rPr lang="en-US" sz="1800" dirty="0" err="1">
                <a:solidFill>
                  <a:schemeClr val="tx1"/>
                </a:solidFill>
              </a:rPr>
              <a:t>kralj</a:t>
            </a:r>
            <a:r>
              <a:rPr lang="en-US" sz="1800" dirty="0">
                <a:solidFill>
                  <a:schemeClr val="tx1"/>
                </a:solidFill>
              </a:rPr>
              <a:t> (Greenwich, 28. VI.1491 – Westminster, London, 28. I. 1547).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 err="1">
                <a:solidFill>
                  <a:schemeClr val="tx1"/>
                </a:solidFill>
              </a:rPr>
              <a:t>Samodopadljiv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brutalan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željan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moći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i</a:t>
            </a:r>
            <a:r>
              <a:rPr lang="en-US" sz="1800" dirty="0">
                <a:solidFill>
                  <a:schemeClr val="tx1"/>
                </a:solidFill>
              </a:rPr>
              <a:t> slave,  </a:t>
            </a:r>
            <a:r>
              <a:rPr lang="en-US" sz="1800" dirty="0" err="1">
                <a:solidFill>
                  <a:schemeClr val="tx1"/>
                </a:solidFill>
              </a:rPr>
              <a:t>isticao</a:t>
            </a:r>
            <a:r>
              <a:rPr lang="en-US" sz="1800" dirty="0">
                <a:solidFill>
                  <a:schemeClr val="tx1"/>
                </a:solidFill>
              </a:rPr>
              <a:t> se </a:t>
            </a:r>
            <a:r>
              <a:rPr lang="en-US" sz="1800" dirty="0" err="1">
                <a:solidFill>
                  <a:schemeClr val="tx1"/>
                </a:solidFill>
              </a:rPr>
              <a:t>inteligencijom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izobrazbom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autoritetom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bezobzirnošću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U </a:t>
            </a:r>
            <a:r>
              <a:rPr lang="en-US" sz="1800" dirty="0" err="1">
                <a:solidFill>
                  <a:schemeClr val="tx1"/>
                </a:solidFill>
              </a:rPr>
              <a:t>zemlji</a:t>
            </a:r>
            <a:r>
              <a:rPr lang="en-US" sz="1800" dirty="0">
                <a:solidFill>
                  <a:schemeClr val="tx1"/>
                </a:solidFill>
              </a:rPr>
              <a:t> je </a:t>
            </a:r>
            <a:r>
              <a:rPr lang="en-US" sz="1800" dirty="0" err="1">
                <a:solidFill>
                  <a:schemeClr val="tx1"/>
                </a:solidFill>
              </a:rPr>
              <a:t>vladao</a:t>
            </a:r>
            <a:r>
              <a:rPr lang="en-US" sz="1800" dirty="0">
                <a:solidFill>
                  <a:schemeClr val="tx1"/>
                </a:solidFill>
              </a:rPr>
              <a:t> (od 1509) </a:t>
            </a:r>
            <a:r>
              <a:rPr lang="en-US" sz="1800" dirty="0" err="1">
                <a:solidFill>
                  <a:schemeClr val="tx1"/>
                </a:solidFill>
              </a:rPr>
              <a:t>apsolutistički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nametao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narodu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teške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porezne</a:t>
            </a:r>
            <a:r>
              <a:rPr lang="en-US" sz="1800" dirty="0">
                <a:solidFill>
                  <a:schemeClr val="tx1"/>
                </a:solidFill>
              </a:rPr>
              <a:t> terete.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Henrik je u </a:t>
            </a:r>
            <a:r>
              <a:rPr lang="en-US" sz="1800" dirty="0" err="1">
                <a:solidFill>
                  <a:schemeClr val="tx1"/>
                </a:solidFill>
              </a:rPr>
              <a:t>početku</a:t>
            </a:r>
            <a:r>
              <a:rPr lang="en-US" sz="1800" dirty="0">
                <a:solidFill>
                  <a:schemeClr val="tx1"/>
                </a:solidFill>
              </a:rPr>
              <a:t> bio </a:t>
            </a:r>
            <a:r>
              <a:rPr lang="en-US" sz="1800" dirty="0" err="1">
                <a:solidFill>
                  <a:schemeClr val="tx1"/>
                </a:solidFill>
              </a:rPr>
              <a:t>Lutherov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protivnik</a:t>
            </a:r>
            <a:r>
              <a:rPr lang="en-US" sz="1800" dirty="0">
                <a:solidFill>
                  <a:schemeClr val="tx1"/>
                </a:solidFill>
              </a:rPr>
              <a:t>. No </a:t>
            </a:r>
            <a:r>
              <a:rPr lang="en-US" sz="1800" dirty="0" err="1">
                <a:solidFill>
                  <a:schemeClr val="tx1"/>
                </a:solidFill>
              </a:rPr>
              <a:t>uskoro</a:t>
            </a:r>
            <a:r>
              <a:rPr lang="en-US" sz="1800" dirty="0">
                <a:solidFill>
                  <a:schemeClr val="tx1"/>
                </a:solidFill>
              </a:rPr>
              <a:t> se </a:t>
            </a:r>
            <a:r>
              <a:rPr lang="en-US" sz="1800" dirty="0" err="1">
                <a:solidFill>
                  <a:schemeClr val="tx1"/>
                </a:solidFill>
              </a:rPr>
              <a:t>sukobio</a:t>
            </a:r>
            <a:r>
              <a:rPr lang="en-US" sz="1800" dirty="0">
                <a:solidFill>
                  <a:schemeClr val="tx1"/>
                </a:solidFill>
              </a:rPr>
              <a:t> s </a:t>
            </a:r>
            <a:r>
              <a:rPr lang="en-US" sz="1800" dirty="0" err="1">
                <a:solidFill>
                  <a:schemeClr val="tx1"/>
                </a:solidFill>
              </a:rPr>
              <a:t>papom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koji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nije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htio</a:t>
            </a:r>
            <a:r>
              <a:rPr lang="en-US" sz="1800" dirty="0">
                <a:solidFill>
                  <a:schemeClr val="tx1"/>
                </a:solidFill>
              </a:rPr>
              <a:t> </a:t>
            </a:r>
            <a:r>
              <a:rPr lang="en-US" sz="1800" dirty="0" err="1">
                <a:solidFill>
                  <a:schemeClr val="tx1"/>
                </a:solidFill>
              </a:rPr>
              <a:t>poništiti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njegov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brak</a:t>
            </a:r>
            <a:r>
              <a:rPr lang="en-US" sz="1800" dirty="0">
                <a:solidFill>
                  <a:schemeClr val="tx1"/>
                </a:solidFill>
              </a:rPr>
              <a:t> s </a:t>
            </a:r>
            <a:r>
              <a:rPr lang="en-US" sz="1800" dirty="0" err="1">
                <a:solidFill>
                  <a:schemeClr val="tx1"/>
                </a:solidFill>
              </a:rPr>
              <a:t>Katarinom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Aragonskom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ozakoniti</a:t>
            </a:r>
            <a:r>
              <a:rPr lang="en-US" sz="1800" dirty="0">
                <a:solidFill>
                  <a:schemeClr val="tx1"/>
                </a:solidFill>
              </a:rPr>
              <a:t>  </a:t>
            </a:r>
            <a:r>
              <a:rPr lang="en-US" sz="1800" dirty="0" err="1">
                <a:solidFill>
                  <a:schemeClr val="tx1"/>
                </a:solidFill>
              </a:rPr>
              <a:t>njegovu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vezu</a:t>
            </a:r>
            <a:r>
              <a:rPr lang="en-US" sz="1800" dirty="0">
                <a:solidFill>
                  <a:schemeClr val="tx1"/>
                </a:solidFill>
              </a:rPr>
              <a:t> s </a:t>
            </a:r>
            <a:r>
              <a:rPr lang="en-US" sz="1800" dirty="0" err="1">
                <a:solidFill>
                  <a:schemeClr val="tx1"/>
                </a:solidFill>
              </a:rPr>
              <a:t>Anom</a:t>
            </a:r>
            <a:r>
              <a:rPr lang="en-US" sz="1800" dirty="0">
                <a:solidFill>
                  <a:schemeClr val="tx1"/>
                </a:solidFill>
              </a:rPr>
              <a:t> Boleyn.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Potpomognut</a:t>
            </a:r>
            <a:r>
              <a:rPr lang="en-US" sz="1800" dirty="0">
                <a:solidFill>
                  <a:schemeClr val="tx1"/>
                </a:solidFill>
              </a:rPr>
              <a:t> od </a:t>
            </a:r>
            <a:r>
              <a:rPr lang="en-US" sz="1800" dirty="0" err="1">
                <a:solidFill>
                  <a:schemeClr val="tx1"/>
                </a:solidFill>
              </a:rPr>
              <a:t>Parlamenta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porekao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papi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vlast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nad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Crkvom</a:t>
            </a:r>
            <a:r>
              <a:rPr lang="en-US" sz="1800" dirty="0">
                <a:solidFill>
                  <a:schemeClr val="tx1"/>
                </a:solidFill>
              </a:rPr>
              <a:t> u </a:t>
            </a:r>
            <a:r>
              <a:rPr lang="en-US" sz="1800" dirty="0" err="1">
                <a:solidFill>
                  <a:schemeClr val="tx1"/>
                </a:solidFill>
              </a:rPr>
              <a:t>Engleskoj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proglasio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sebe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vrhovnim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glavarom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Crkve</a:t>
            </a:r>
            <a:r>
              <a:rPr lang="en-US" sz="1800" dirty="0">
                <a:solidFill>
                  <a:schemeClr val="tx1"/>
                </a:solidFill>
              </a:rPr>
              <a:t> (1534).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 err="1">
                <a:solidFill>
                  <a:schemeClr val="tx1"/>
                </a:solidFill>
              </a:rPr>
              <a:t>Zatim</a:t>
            </a:r>
            <a:r>
              <a:rPr lang="en-US" sz="1800" dirty="0">
                <a:solidFill>
                  <a:schemeClr val="tx1"/>
                </a:solidFill>
              </a:rPr>
              <a:t> je </a:t>
            </a:r>
            <a:r>
              <a:rPr lang="en-US" sz="1800" dirty="0" err="1">
                <a:solidFill>
                  <a:schemeClr val="tx1"/>
                </a:solidFill>
              </a:rPr>
              <a:t>naredio</a:t>
            </a:r>
            <a:r>
              <a:rPr lang="en-US" sz="1800" dirty="0">
                <a:solidFill>
                  <a:schemeClr val="tx1"/>
                </a:solidFill>
              </a:rPr>
              <a:t> da se </a:t>
            </a:r>
            <a:r>
              <a:rPr lang="en-US" sz="1800" dirty="0" err="1">
                <a:solidFill>
                  <a:schemeClr val="tx1"/>
                </a:solidFill>
              </a:rPr>
              <a:t>zatvore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samostani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i</a:t>
            </a:r>
            <a:r>
              <a:rPr lang="en-US" sz="1800" dirty="0">
                <a:solidFill>
                  <a:schemeClr val="tx1"/>
                </a:solidFill>
              </a:rPr>
              <a:t> u </a:t>
            </a:r>
            <a:r>
              <a:rPr lang="en-US" sz="1800" dirty="0" err="1">
                <a:solidFill>
                  <a:schemeClr val="tx1"/>
                </a:solidFill>
              </a:rPr>
              <a:t>korist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krune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zaplijene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crkvena</a:t>
            </a:r>
            <a:r>
              <a:rPr lang="en-US" sz="1800" dirty="0">
                <a:solidFill>
                  <a:schemeClr val="tx1"/>
                </a:solidFill>
              </a:rPr>
              <a:t> dobra, a one </a:t>
            </a:r>
            <a:r>
              <a:rPr lang="en-US" sz="1800" dirty="0" err="1">
                <a:solidFill>
                  <a:schemeClr val="tx1"/>
                </a:solidFill>
              </a:rPr>
              <a:t>koji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su</a:t>
            </a:r>
            <a:r>
              <a:rPr lang="en-US" sz="1800" dirty="0">
                <a:solidFill>
                  <a:schemeClr val="tx1"/>
                </a:solidFill>
              </a:rPr>
              <a:t> se </a:t>
            </a:r>
            <a:r>
              <a:rPr lang="en-US" sz="1800" dirty="0" err="1">
                <a:solidFill>
                  <a:schemeClr val="tx1"/>
                </a:solidFill>
              </a:rPr>
              <a:t>tim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naredbama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protivili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nemilosrdno</a:t>
            </a:r>
            <a:r>
              <a:rPr lang="en-US" sz="1800" dirty="0">
                <a:solidFill>
                  <a:schemeClr val="tx1"/>
                </a:solidFill>
              </a:rPr>
              <a:t> je gonio.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endParaRPr lang="en-US" sz="1800" dirty="0">
              <a:solidFill>
                <a:schemeClr val="tx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5029B4A8-2CF0-48DC-B29E-F3B62EDDC4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F71DA811-F7AE-460D-9891-57F221994B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3747795E-BBFD-44B4-892D-2054745A84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11386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486</Words>
  <Application>Microsoft Macintosh PowerPoint</Application>
  <PresentationFormat>Custom</PresentationFormat>
  <Paragraphs>61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Wood Type</vt:lpstr>
      <vt:lpstr>Protestantizam</vt:lpstr>
      <vt:lpstr>Slide 2</vt:lpstr>
      <vt:lpstr>Protestantski nauk</vt:lpstr>
      <vt:lpstr>Rasprostranjenost protestantizma</vt:lpstr>
      <vt:lpstr>PROTESTANTIZAM U HRVATSKOJ</vt:lpstr>
      <vt:lpstr>PROTESTANTSKE CRKVE</vt:lpstr>
      <vt:lpstr>MARTIN LUTHER</vt:lpstr>
      <vt:lpstr>JEAN CALVIN</vt:lpstr>
      <vt:lpstr>HENrIK VIII.</vt:lpstr>
      <vt:lpstr>Ulrich zwingli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Protestantizam</dc:title>
  <dc:creator>Ana Dujmović</dc:creator>
  <cp:lastModifiedBy>Mešo mekentoš</cp:lastModifiedBy>
  <cp:revision>2</cp:revision>
  <dcterms:created xsi:type="dcterms:W3CDTF">2020-04-28T08:30:55Z</dcterms:created>
  <dcterms:modified xsi:type="dcterms:W3CDTF">2020-05-01T11:23:36Z</dcterms:modified>
</cp:coreProperties>
</file>