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760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3977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50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1360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534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4282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3496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9729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014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593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900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753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398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103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6538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902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0856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989DC7-94E3-4F2F-BB0F-197AAC5B9747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8E15F0-959E-45AF-AF37-1986518A3A0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2769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85851"/>
            <a:ext cx="9144000" cy="2387600"/>
          </a:xfrm>
        </p:spPr>
        <p:txBody>
          <a:bodyPr/>
          <a:lstStyle/>
          <a:p>
            <a:r>
              <a:rPr lang="hr-HR" dirty="0" smtClean="0"/>
              <a:t>Ignacije Loyola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Marta Hržić, 6.a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42" y="2697700"/>
            <a:ext cx="3148664" cy="369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39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       Životopis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Ignacije Loyola je španjolski svetac i utemeljitelj Družbe Isusove.</a:t>
            </a:r>
            <a:r>
              <a:rPr lang="pl-PL" dirty="0"/>
              <a:t>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Ignacija </a:t>
            </a:r>
            <a:r>
              <a:rPr lang="pl-PL" dirty="0"/>
              <a:t>je 24. lipnja 1537. godine rapski biskup zaredio za svećenika.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Rođen je godine 1491. u dvorcu Loyola, Gipuskoa na sjeveru današnje Španjolske.</a:t>
            </a:r>
          </a:p>
          <a:p>
            <a:pPr marL="0" indent="0">
              <a:buNone/>
            </a:pPr>
            <a:r>
              <a:rPr lang="hr-HR" dirty="0" smtClean="0"/>
              <a:t>Bio je posljedni od dvanaestero djece.</a:t>
            </a:r>
          </a:p>
          <a:p>
            <a:pPr marL="0" indent="0">
              <a:buNone/>
            </a:pPr>
            <a:r>
              <a:rPr lang="hr-HR" dirty="0" smtClean="0"/>
              <a:t>Preminuo je 1556 godine u Rimu.</a:t>
            </a:r>
          </a:p>
          <a:p>
            <a:pPr marL="0" indent="0">
              <a:buNone/>
            </a:pPr>
            <a:r>
              <a:rPr lang="hr-HR" dirty="0" smtClean="0"/>
              <a:t>Spomendan mu je 31. srpnja.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79" y="3945083"/>
            <a:ext cx="3186000" cy="23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Njegova karijera i povod u njegov život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Njegova vojnička karijera strjelovito se kretala ka vrhuncu, ali ne zadugo. Na Duhove 1521., u bitci s trupama francuskog kralja Franje I, braneći tvrđavu Pamplonu, biva teško </a:t>
            </a:r>
            <a:r>
              <a:rPr lang="hr-HR" dirty="0" smtClean="0"/>
              <a:t>ranjen </a:t>
            </a:r>
            <a:r>
              <a:rPr lang="hr-HR" dirty="0"/>
              <a:t>u koljeno. Nakon ranjavanja odlazi na dugotrajno </a:t>
            </a:r>
            <a:r>
              <a:rPr lang="hr-HR" dirty="0" smtClean="0"/>
              <a:t>liječenje.</a:t>
            </a:r>
          </a:p>
          <a:p>
            <a:pPr marL="0" indent="0">
              <a:buNone/>
            </a:pPr>
            <a:r>
              <a:rPr lang="hr-HR" dirty="0"/>
              <a:t> Nalazeći se na bolesničkoj postelji čeznuo je za zabavnim knjigama, ali na dvoru su bile samo dvije: </a:t>
            </a:r>
            <a:r>
              <a:rPr lang="hr-HR" dirty="0" smtClean="0"/>
              <a:t>„Život </a:t>
            </a:r>
            <a:r>
              <a:rPr lang="hr-HR" dirty="0"/>
              <a:t>Isusa </a:t>
            </a:r>
            <a:r>
              <a:rPr lang="hr-HR" dirty="0" smtClean="0"/>
              <a:t>Krista” od </a:t>
            </a:r>
            <a:r>
              <a:rPr lang="hr-HR" dirty="0"/>
              <a:t>Ludolfa kartuzijanca i </a:t>
            </a:r>
            <a:r>
              <a:rPr lang="hr-HR" dirty="0" smtClean="0"/>
              <a:t>„Zlatne legende”Jakova </a:t>
            </a:r>
            <a:r>
              <a:rPr lang="hr-HR" dirty="0"/>
              <a:t>de </a:t>
            </a:r>
            <a:r>
              <a:rPr lang="hr-HR" dirty="0" smtClean="0"/>
              <a:t>Voragine.Knjige </a:t>
            </a:r>
            <a:r>
              <a:rPr lang="hr-HR" dirty="0"/>
              <a:t>su ga svakim danom sve više osvajale i u njemu započinje proces obraćenja i upoznavanja s Božjom </a:t>
            </a:r>
            <a:r>
              <a:rPr lang="hr-HR" dirty="0" smtClean="0"/>
              <a:t>providnošću.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434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 Nakon ozdravljenja odlučuje se na dugo hodočašće preko Španjolske i Italije do Svete Zemlje, gdje se namjeravao povući u jedan od pustinjačkih </a:t>
            </a:r>
            <a:r>
              <a:rPr lang="hr-HR" dirty="0" smtClean="0"/>
              <a:t>samostana.</a:t>
            </a:r>
          </a:p>
          <a:p>
            <a:pPr marL="0" indent="0">
              <a:buNone/>
            </a:pPr>
            <a:r>
              <a:rPr lang="hr-HR" dirty="0"/>
              <a:t>Nakon posjeta Gospinim svetištima Aranzazu i Montserratu odlazi u grad Manresu i ondje se u jednoj špilji blizu grada neplanirano zadržava gotovo </a:t>
            </a:r>
            <a:r>
              <a:rPr lang="hr-HR" dirty="0" smtClean="0"/>
              <a:t>godinu </a:t>
            </a:r>
            <a:r>
              <a:rPr lang="hr-HR" dirty="0"/>
              <a:t>dana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dirty="0"/>
              <a:t>U tom razdoblju molitve i razmišljanja došlo je konačno do prave preobrazbe. Kasnije o tome zapisuje: "Bog je sa mnom postupao kao učitelj s djetetom i ja bih uvrijedio Božje veličanstvo kad bih o tom posumnjao…".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649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/>
              <a:t>Nakon boravka u Manresi posjećuje Rim, Veneciju i Svetu Zemlju. U Svetoj je Zemlji želio pomagati i obraćati nevjernike, ali mu želja ostaje neispunjena; vraća se u Europu i nastavlja s naukama u Barceloni, a kasnije i u Parizu gdje postaje doktor </a:t>
            </a:r>
            <a:r>
              <a:rPr lang="hr-HR" dirty="0" smtClean="0"/>
              <a:t>filozofije.</a:t>
            </a:r>
          </a:p>
          <a:p>
            <a:pPr marL="0" indent="0">
              <a:buNone/>
            </a:pPr>
            <a:r>
              <a:rPr lang="hr-HR" dirty="0"/>
              <a:t>Tijekom boravka u Parizu okuplja nekolicinu istomišljenika i 1535. godine osniva </a:t>
            </a:r>
            <a:r>
              <a:rPr lang="hr-HR" dirty="0" smtClean="0"/>
              <a:t>„Družbu Isusovu”.</a:t>
            </a:r>
          </a:p>
          <a:p>
            <a:pPr marL="0" indent="0">
              <a:buNone/>
            </a:pPr>
            <a:r>
              <a:rPr lang="hr-HR" dirty="0" smtClean="0"/>
              <a:t>Kako </a:t>
            </a:r>
            <a:r>
              <a:rPr lang="hr-HR" dirty="0"/>
              <a:t>kasnije kaže, u La Storti doživio viđenje.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Naime</a:t>
            </a:r>
            <a:r>
              <a:rPr lang="hr-HR" dirty="0"/>
              <a:t>, Isus mu </a:t>
            </a:r>
            <a:r>
              <a:rPr lang="hr-HR" dirty="0" smtClean="0"/>
              <a:t>je </a:t>
            </a:r>
            <a:r>
              <a:rPr lang="hr-HR" dirty="0"/>
              <a:t>rekao da ga želi za slugu. Tako je zadobio veliku pobožnost prema Spasiteljevom imenu i htio da se Družba nazove Isusovom. </a:t>
            </a:r>
          </a:p>
        </p:txBody>
      </p:sp>
    </p:spTree>
    <p:extLst>
      <p:ext uri="{BB962C8B-B14F-4D97-AF65-F5344CB8AC3E}">
        <p14:creationId xmlns:p14="http://schemas.microsoft.com/office/powerpoint/2010/main" xmlns="" val="1333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/>
              <a:t> Ignacije služi svoju prvu svetu misu na oltaru jaslica u bazilici Santa Maria Maggiore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dirty="0"/>
              <a:t>27. rujna 1540</a:t>
            </a:r>
            <a:r>
              <a:rPr lang="hr-HR" dirty="0" smtClean="0"/>
              <a:t>. </a:t>
            </a:r>
            <a:r>
              <a:rPr lang="hr-HR" dirty="0"/>
              <a:t>godine papa Pavao III bulom “Regimini militantis ecclesiae”, proglašava Družbu Isusovu novim </a:t>
            </a:r>
            <a:r>
              <a:rPr lang="hr-HR" dirty="0" smtClean="0"/>
              <a:t>redom. </a:t>
            </a:r>
            <a:r>
              <a:rPr lang="hr-HR" dirty="0"/>
              <a:t>Prvi suradnici i braća Družbe jednoglasno izabraše Ignacija za generalnoga poglavara, koji će to ostati sve do </a:t>
            </a:r>
            <a:r>
              <a:rPr lang="hr-HR" dirty="0" smtClean="0"/>
              <a:t>smrti.</a:t>
            </a:r>
          </a:p>
          <a:p>
            <a:pPr marL="0" indent="0">
              <a:buNone/>
            </a:pPr>
            <a:r>
              <a:rPr lang="hr-HR" dirty="0" smtClean="0"/>
              <a:t>Ignacije </a:t>
            </a:r>
            <a:r>
              <a:rPr lang="hr-HR" dirty="0"/>
              <a:t>umire 31. srpnja 1556. godine, a taj se dan i danas slavi kao spomendan na neumornu i čvrstu osobu koja je za sobom ostavila razgranat i discipliniran red s brojnim kolegijima i ustanovama.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18" y="672569"/>
            <a:ext cx="3849978" cy="161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28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Hvala na pažnji!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189" y="1221090"/>
            <a:ext cx="2987898" cy="4854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332" y="267694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6239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468</Words>
  <Application>Microsoft Office PowerPoint</Application>
  <PresentationFormat>Custom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Ignacije Loyola</vt:lpstr>
      <vt:lpstr>                                Životopis </vt:lpstr>
      <vt:lpstr>      Njegova karijera i povod u njegov život</vt:lpstr>
      <vt:lpstr>Slide 4</vt:lpstr>
      <vt:lpstr>Slide 5</vt:lpstr>
      <vt:lpstr>Slide 6</vt:lpstr>
      <vt:lpstr> 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Ignacije Loyola</dc:title>
  <dc:creator>Brancho</dc:creator>
  <cp:lastModifiedBy>Mešo mekentoš</cp:lastModifiedBy>
  <cp:revision>8</cp:revision>
  <dcterms:created xsi:type="dcterms:W3CDTF">2020-05-01T10:14:08Z</dcterms:created>
  <dcterms:modified xsi:type="dcterms:W3CDTF">2020-05-04T11:00:01Z</dcterms:modified>
</cp:coreProperties>
</file>