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56" r:id="rId11"/>
    <p:sldId id="257" r:id="rId12"/>
    <p:sldId id="267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85" r:id="rId22"/>
    <p:sldId id="277" r:id="rId23"/>
    <p:sldId id="278" r:id="rId24"/>
    <p:sldId id="291" r:id="rId25"/>
    <p:sldId id="279" r:id="rId26"/>
    <p:sldId id="280" r:id="rId27"/>
    <p:sldId id="281" r:id="rId28"/>
    <p:sldId id="282" r:id="rId29"/>
    <p:sldId id="283" r:id="rId30"/>
    <p:sldId id="284" r:id="rId31"/>
    <p:sldId id="293" r:id="rId32"/>
    <p:sldId id="294" r:id="rId33"/>
    <p:sldId id="295" r:id="rId34"/>
    <p:sldId id="28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3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carnet-my.sharepoint.com/:p:/g/personal/lovro_vrancic_skole_hr/Eb9brR-N4F1Ev9whwttECgUBvjJIlrt18Di96yct9xKipA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2663" y="571501"/>
            <a:ext cx="907203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2800" cap="all" dirty="0">
                <a:latin typeface="+mj-lt"/>
              </a:rPr>
              <a:t>Industrijsko doba</a:t>
            </a:r>
          </a:p>
        </p:txBody>
      </p:sp>
      <p:pic>
        <p:nvPicPr>
          <p:cNvPr id="6147" name="Picture 5" descr="G:\ŠK\RGB\socie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3867" y="1052515"/>
            <a:ext cx="4284133" cy="220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" descr="G:\ŠK\RGB\lo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226" y="1388845"/>
            <a:ext cx="4189320" cy="444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G:\ŠK\RGB\javna_kuhinj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3868" y="3789365"/>
            <a:ext cx="4326174" cy="216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CA153BF-3D28-40E3-AE02-0925ADD26C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INDUSTRIJSKO DOBA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90A1217D-1B4E-4AC8-A259-F867CE0F4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1" y="4996070"/>
            <a:ext cx="9142275" cy="795130"/>
          </a:xfrm>
        </p:spPr>
        <p:txBody>
          <a:bodyPr/>
          <a:lstStyle/>
          <a:p>
            <a:r>
              <a:rPr lang="hr-HR" dirty="0"/>
              <a:t>                         autor: Laura Babić, 7.b                        </a:t>
            </a:r>
          </a:p>
        </p:txBody>
      </p:sp>
    </p:spTree>
    <p:extLst>
      <p:ext uri="{BB962C8B-B14F-4D97-AF65-F5344CB8AC3E}">
        <p14:creationId xmlns="" xmlns:p14="http://schemas.microsoft.com/office/powerpoint/2010/main" val="176379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A859319-7F08-4C47-B2B5-65447BFF4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98783"/>
            <a:ext cx="9905998" cy="1113183"/>
          </a:xfrm>
        </p:spPr>
        <p:txBody>
          <a:bodyPr/>
          <a:lstStyle/>
          <a:p>
            <a:r>
              <a:rPr lang="hr-HR" dirty="0"/>
              <a:t>Gospodarstvo i društvo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43169369-BE5D-4518-A220-FA3E134F5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22783"/>
            <a:ext cx="9905998" cy="45256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Druga </a:t>
            </a:r>
            <a:r>
              <a:rPr lang="hr-HR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polovica XIX. stoljeća razdoblje je velikog napretka u gospodarstvu Europe i Sjeverne Amerike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Sirovine (rude, drvna građa) iz Azije i Afrike  se brodovima prevoze u Europu gdje se prerađuju u sve brojnijim tvornicama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b="1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Zbog industrijalizacije </a:t>
            </a:r>
            <a:r>
              <a:rPr lang="hr-HR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broj seljaka (zemljoradnika) u industrijski razvijenim zemljama zapadne Europe </a:t>
            </a:r>
            <a:r>
              <a:rPr lang="hr-HR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naglo se smanjivao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Sela su gubila stanovništvo te su se postepeno pretvarala u gradove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Seljaci su nastojali raditi oba posla (zemljoradnički i radnički) istodobno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Uglavnom su muškarci odlazili raditi u tvornice, a zemljoradnički poslovi su prepušteni ženama i djeci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329355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140C2C7-535B-4D47-AA1A-7990B8C62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93913"/>
          </a:xfrm>
        </p:spPr>
        <p:txBody>
          <a:bodyPr/>
          <a:lstStyle/>
          <a:p>
            <a:r>
              <a:rPr lang="hr-HR" dirty="0"/>
              <a:t>INDUSTRIJSKO DOBA U SVAKIDAŠNJEM ŽIVOTU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4DC5FA86-8C5B-4435-975A-4C7EFBE7B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2" y="2160105"/>
            <a:ext cx="4876800" cy="3882886"/>
          </a:xfrm>
        </p:spPr>
        <p:txBody>
          <a:bodyPr>
            <a:normAutofit lnSpcReduction="10000"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 err="1"/>
              <a:t>Alexanderplatz</a:t>
            </a:r>
            <a:r>
              <a:rPr lang="hr-HR" dirty="0"/>
              <a:t> u Berlinu 1830. godine</a:t>
            </a:r>
          </a:p>
          <a:p>
            <a:r>
              <a:rPr lang="hr-HR" i="1" dirty="0"/>
              <a:t>Slika preuzeta sa</a:t>
            </a:r>
            <a:r>
              <a:rPr lang="hr-HR" dirty="0"/>
              <a:t>: pinterest.com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3D6090C8-4C2B-4D48-B9D2-5B7A0DCA4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2" y="2160103"/>
            <a:ext cx="4876800" cy="3882885"/>
          </a:xfrm>
        </p:spPr>
        <p:txBody>
          <a:bodyPr>
            <a:normAutofit lnSpcReduction="10000"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Isti trg 1903. godine</a:t>
            </a:r>
          </a:p>
          <a:p>
            <a:r>
              <a:rPr lang="hr-HR" i="1" dirty="0"/>
              <a:t>Slika preuzeta sa: berlinpoche.de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E5B5ABB3-717B-47B5-8876-C5A9965CB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16" y="2197501"/>
            <a:ext cx="3511600" cy="246299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BBA51BC0-3EBE-4E2D-8D04-C5AB2731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820" y="2223049"/>
            <a:ext cx="3389670" cy="25544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096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FC0F292-44E1-4923-9BA0-2DAFEF6C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84924"/>
            <a:ext cx="9905998" cy="1133060"/>
          </a:xfrm>
        </p:spPr>
        <p:txBody>
          <a:bodyPr/>
          <a:lstStyle/>
          <a:p>
            <a:r>
              <a:rPr lang="hr-HR" dirty="0"/>
              <a:t>INDUSTRIJSKA BAŠTINA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49AAD0D4-B7CD-4A3F-ACB0-EF2E0AD56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17984"/>
            <a:ext cx="9905998" cy="5155093"/>
          </a:xfrm>
        </p:spPr>
        <p:txBody>
          <a:bodyPr>
            <a:normAutofit lnSpcReduction="10000"/>
          </a:bodyPr>
          <a:lstStyle/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pPr marL="0" indent="0">
              <a:buNone/>
            </a:pPr>
            <a:r>
              <a:rPr lang="hr-HR" sz="2400" dirty="0"/>
              <a:t>                           </a:t>
            </a:r>
          </a:p>
          <a:p>
            <a:endParaRPr lang="hr-HR" sz="2400" dirty="0"/>
          </a:p>
          <a:p>
            <a:pPr marL="0" indent="0">
              <a:buNone/>
            </a:pPr>
            <a:r>
              <a:rPr lang="hr-HR" sz="2400" dirty="0"/>
              <a:t>                              ostaci zagrebačkog Paromlina</a:t>
            </a:r>
          </a:p>
          <a:p>
            <a:pPr marL="0" indent="0">
              <a:buNone/>
            </a:pPr>
            <a:r>
              <a:rPr lang="hr-HR" sz="2400" dirty="0"/>
              <a:t>                     </a:t>
            </a:r>
            <a:r>
              <a:rPr lang="hr-HR" sz="2400" i="1" dirty="0"/>
              <a:t>slika preuzeta sa: </a:t>
            </a:r>
            <a:r>
              <a:rPr lang="hr-HR" sz="2400" u="sng" dirty="0"/>
              <a:t>tajnezagreba.blogspot.com</a:t>
            </a:r>
          </a:p>
          <a:p>
            <a:endParaRPr lang="hr-HR" sz="2400" dirty="0"/>
          </a:p>
          <a:p>
            <a:r>
              <a:rPr lang="hr-HR" sz="2400" dirty="0"/>
              <a:t>U Hrvatskoj je razvoj industrije počeo u drugoj polovici xix. Stoljeća, ali bio je ograničen na velike gradove sjevernoga djela zemlje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6DEC553-434A-45CC-A6FE-85153D914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565" y="1417984"/>
            <a:ext cx="5009321" cy="23524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79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BE53257-54D5-4107-B42D-6481231B2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41413" y="563881"/>
            <a:ext cx="9905998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B6D057BE-DC71-4737-86AC-37C1C6A1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543216"/>
            <a:ext cx="9905998" cy="4798611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                                    sirotinja u javnim kuhinjama</a:t>
            </a:r>
          </a:p>
          <a:p>
            <a:pPr marL="0" indent="0">
              <a:buNone/>
            </a:pPr>
            <a:r>
              <a:rPr lang="hr-HR" dirty="0"/>
              <a:t>                            </a:t>
            </a:r>
            <a:r>
              <a:rPr lang="hr-HR" i="1" dirty="0"/>
              <a:t>slika preuzeta iz</a:t>
            </a:r>
            <a:r>
              <a:rPr lang="hr-HR" dirty="0"/>
              <a:t>: udžbenika ,,tragom prošlosti 7’’</a:t>
            </a:r>
          </a:p>
          <a:p>
            <a:endParaRPr lang="hr-HR" dirty="0"/>
          </a:p>
          <a:p>
            <a:r>
              <a:rPr lang="hr-HR" dirty="0"/>
              <a:t>Siromašno stanovništvo u gradu hranilo se u javnim kuhinjama   </a:t>
            </a:r>
          </a:p>
          <a:p>
            <a:r>
              <a:rPr lang="hr-HR" dirty="0"/>
              <a:t>Sirotinji se teže bilo prehraniti u gradu nego na selu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4723F812-2342-483E-A61C-45393516E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881" y="274154"/>
            <a:ext cx="6179931" cy="36683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28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198FDBE-C3A2-452C-8AE9-D30452750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85530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3B03B7A-3284-4365-BF72-03DC98DC9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84243"/>
            <a:ext cx="9905998" cy="5261114"/>
          </a:xfrm>
        </p:spPr>
        <p:txBody>
          <a:bodyPr>
            <a:norm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sz="2400" dirty="0"/>
          </a:p>
          <a:p>
            <a:pPr marL="0" indent="0">
              <a:buNone/>
            </a:pPr>
            <a:r>
              <a:rPr lang="hr-HR" sz="2400" dirty="0"/>
              <a:t>         božićna kupovina u Engleskoj sedamdesetih godina  xix. St.     </a:t>
            </a:r>
          </a:p>
          <a:p>
            <a:pPr marL="0" indent="0">
              <a:buNone/>
            </a:pPr>
            <a:r>
              <a:rPr lang="hr-HR" sz="2400" dirty="0"/>
              <a:t>                    </a:t>
            </a:r>
            <a:r>
              <a:rPr lang="hr-HR" sz="2400" i="1" dirty="0"/>
              <a:t>slika preuzeta iz: </a:t>
            </a:r>
            <a:r>
              <a:rPr lang="hr-HR" sz="2400" dirty="0"/>
              <a:t>udžbenika ,,tragom prošlosti 7’’           </a:t>
            </a:r>
          </a:p>
          <a:p>
            <a:r>
              <a:rPr lang="hr-HR" sz="2400" dirty="0"/>
              <a:t>Slojevi društva koji su si to mogli priuštiti pred Božić, bavili su se     božićnom kupovinom, izlascima…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FF5299FA-401B-418F-8E1D-A1D74B1C8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60523" y="487019"/>
            <a:ext cx="4147932" cy="33991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434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9F397C-2A8D-4489-A16E-E499C8F7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278296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627BD502-7EDC-43FC-A4CF-38D4002F1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285461"/>
            <a:ext cx="9905998" cy="4505739"/>
          </a:xfrm>
        </p:spPr>
        <p:txBody>
          <a:bodyPr/>
          <a:lstStyle/>
          <a:p>
            <a:r>
              <a:rPr lang="hr-HR" dirty="0"/>
              <a:t>Siromašnije građanstvo je sve više postajalo </a:t>
            </a:r>
            <a:r>
              <a:rPr lang="hr-HR" b="1" dirty="0"/>
              <a:t>slično plemstvu</a:t>
            </a:r>
          </a:p>
          <a:p>
            <a:r>
              <a:rPr lang="hr-HR" dirty="0"/>
              <a:t>U sve više razvijenijem gospodarstvu rastao je i broj radnika</a:t>
            </a:r>
          </a:p>
          <a:p>
            <a:r>
              <a:rPr lang="hr-HR" dirty="0"/>
              <a:t>Tijekom jednog perioda radnici su se izborili za bolje radne uvjete i veće plaće, no njihov položaj je ostao još uvijek vrlo nepovoljan</a:t>
            </a:r>
          </a:p>
          <a:p>
            <a:endParaRPr lang="hr-HR" dirty="0"/>
          </a:p>
          <a:p>
            <a:r>
              <a:rPr lang="hr-HR" dirty="0"/>
              <a:t>Zbog prevelike napučenosti, u gradovima se počela pojavljivati potreba za gradnjom visokih zgrada – </a:t>
            </a:r>
            <a:r>
              <a:rPr lang="hr-HR" b="1" dirty="0"/>
              <a:t>nebodera</a:t>
            </a:r>
          </a:p>
          <a:p>
            <a:r>
              <a:rPr lang="hr-HR" dirty="0"/>
              <a:t>Masovna izgradnja nebodera prvo se pojavila u američkim gradovima te se u xx. Stoljeću neboderi šire i </a:t>
            </a:r>
            <a:r>
              <a:rPr lang="hr-HR" b="1" dirty="0"/>
              <a:t>postaju simbolom gospodarskog napretka</a:t>
            </a:r>
          </a:p>
        </p:txBody>
      </p:sp>
    </p:spTree>
    <p:extLst>
      <p:ext uri="{BB962C8B-B14F-4D97-AF65-F5344CB8AC3E}">
        <p14:creationId xmlns="" xmlns:p14="http://schemas.microsoft.com/office/powerpoint/2010/main" val="33496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8C16ADA-925D-4BD4-BE22-F4E2D93B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9270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84F2760F-0F97-445F-BD53-D54F5DE34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43270"/>
            <a:ext cx="9905998" cy="473102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                </a:t>
            </a:r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                 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                     </a:t>
            </a:r>
            <a:r>
              <a:rPr lang="hr-HR" dirty="0" err="1"/>
              <a:t>Woolworth</a:t>
            </a:r>
            <a:r>
              <a:rPr lang="hr-HR" dirty="0"/>
              <a:t> Building u New Yorku 1913. godine:</a:t>
            </a:r>
          </a:p>
          <a:p>
            <a:pPr marL="0" indent="0">
              <a:buNone/>
            </a:pPr>
            <a:r>
              <a:rPr lang="hr-HR" dirty="0"/>
              <a:t>                           jedan od najstarijih vrlo visokih nebodera</a:t>
            </a:r>
          </a:p>
          <a:p>
            <a:pPr marL="0" indent="0">
              <a:buNone/>
            </a:pPr>
            <a:r>
              <a:rPr lang="hr-HR" dirty="0"/>
              <a:t>                             </a:t>
            </a:r>
            <a:r>
              <a:rPr lang="hr-HR" i="1" dirty="0"/>
              <a:t>slika preuzeta sa</a:t>
            </a:r>
            <a:r>
              <a:rPr lang="hr-HR" dirty="0"/>
              <a:t>: </a:t>
            </a:r>
            <a:r>
              <a:rPr lang="hr-HR" u="sng" dirty="0"/>
              <a:t>archdaily.com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41720AE3-0F1B-4CE0-892F-1CE080A3D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15" y="483705"/>
            <a:ext cx="3870653" cy="37437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859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DC955D4-66A0-4CC2-A496-95BE22CE5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245704"/>
            <a:ext cx="9905998" cy="1073426"/>
          </a:xfrm>
        </p:spPr>
        <p:txBody>
          <a:bodyPr/>
          <a:lstStyle/>
          <a:p>
            <a:r>
              <a:rPr lang="hr-HR" dirty="0"/>
              <a:t>PROMET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B761906-E96F-4304-A13B-18B7F3D11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84244"/>
            <a:ext cx="9905998" cy="5168348"/>
          </a:xfrm>
        </p:spPr>
        <p:txBody>
          <a:bodyPr/>
          <a:lstStyle/>
          <a:p>
            <a:r>
              <a:rPr lang="hr-HR" dirty="0"/>
              <a:t>1859. godine započela je izgradnja Sueskog kanala pod vodstvom francuskog diplomata i inženjera Ferdinanda de </a:t>
            </a:r>
            <a:r>
              <a:rPr lang="hr-HR" dirty="0" err="1"/>
              <a:t>Lessepsa</a:t>
            </a:r>
            <a:r>
              <a:rPr lang="hr-HR" dirty="0"/>
              <a:t>, a otvoren je 1869. godine</a:t>
            </a:r>
          </a:p>
          <a:p>
            <a:r>
              <a:rPr lang="hr-HR" dirty="0"/>
              <a:t>Njime je skraćen plovni put iz Europe u Aziju</a:t>
            </a:r>
          </a:p>
          <a:p>
            <a:r>
              <a:rPr lang="hr-HR" dirty="0"/>
              <a:t>Zahvaljujući poboljšanjima, danas kanalom prolaze brodovi nosivosti veće od 200 000 tona, a kada je otvoren, granica je bila 5 000 tona</a:t>
            </a:r>
          </a:p>
          <a:p>
            <a:r>
              <a:rPr lang="hr-HR" dirty="0"/>
              <a:t>Procjenjuje se da je zbog teških radnih uvjeta poginulo približno 20 000 radnika</a:t>
            </a:r>
          </a:p>
        </p:txBody>
      </p:sp>
    </p:spTree>
    <p:extLst>
      <p:ext uri="{BB962C8B-B14F-4D97-AF65-F5344CB8AC3E}">
        <p14:creationId xmlns="" xmlns:p14="http://schemas.microsoft.com/office/powerpoint/2010/main" val="229754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6EE55E3-0615-4015-A5CF-462AA74F6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66261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DD7DEDFD-317E-4B79-889E-AFAF75C41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126435"/>
            <a:ext cx="9905998" cy="4664765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                           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                                                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                                                  Sueski kanal</a:t>
            </a:r>
          </a:p>
          <a:p>
            <a:pPr marL="0" indent="0">
              <a:buNone/>
            </a:pPr>
            <a:r>
              <a:rPr lang="hr-HR" dirty="0"/>
              <a:t>                                        </a:t>
            </a:r>
            <a:r>
              <a:rPr lang="hr-HR" i="1" dirty="0"/>
              <a:t>slika preuzeta sa: </a:t>
            </a:r>
            <a:r>
              <a:rPr lang="hr-HR" dirty="0"/>
              <a:t>hr.wikipedia.org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46EBCB0B-B1EF-4AED-BF34-7F669E9FB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57" y="1232452"/>
            <a:ext cx="5641014" cy="30490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42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151924" y="399393"/>
            <a:ext cx="9905998" cy="140838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Nakon današnje lekcije moći ćeš: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sz="quarter" idx="1"/>
          </p:nvPr>
        </p:nvSpPr>
        <p:spPr>
          <a:xfrm>
            <a:off x="1141413" y="1660634"/>
            <a:ext cx="9905998" cy="4130567"/>
          </a:xfrm>
        </p:spPr>
        <p:txBody>
          <a:bodyPr>
            <a:noAutofit/>
          </a:bodyPr>
          <a:lstStyle/>
          <a:p>
            <a:r>
              <a:rPr lang="hr-HR" dirty="0" smtClean="0"/>
              <a:t>objasniti pojam industrijska baština </a:t>
            </a:r>
          </a:p>
          <a:p>
            <a:r>
              <a:rPr lang="hr-HR" dirty="0" smtClean="0"/>
              <a:t>usporediti izgled gradova u predindustrijsko i industrijsko doba</a:t>
            </a:r>
          </a:p>
          <a:p>
            <a:r>
              <a:rPr lang="hr-HR" dirty="0" smtClean="0"/>
              <a:t>predložiti novu namjenu devastiranih objekata industrijske baštine </a:t>
            </a:r>
          </a:p>
          <a:p>
            <a:r>
              <a:rPr lang="hr-HR" dirty="0" smtClean="0"/>
              <a:t>uočiti promjene na selu i u gradu </a:t>
            </a:r>
          </a:p>
          <a:p>
            <a:r>
              <a:rPr lang="hr-HR" dirty="0" smtClean="0"/>
              <a:t>Saznati zanimljivosti o gradnji i otvorenju Sueskoga i Panamskoga kanala</a:t>
            </a:r>
          </a:p>
          <a:p>
            <a:pPr>
              <a:buNone/>
            </a:pPr>
            <a:endParaRPr lang="hr-HR" dirty="0" smtClean="0"/>
          </a:p>
          <a:p>
            <a:r>
              <a:rPr lang="hr-HR" dirty="0" smtClean="0"/>
              <a:t>Prouči uvod u ovu nastavnu cjelinu na stranicama 164 i 165 (otvori ‘’plahtu’’)</a:t>
            </a:r>
          </a:p>
          <a:p>
            <a:r>
              <a:rPr lang="hr-HR" dirty="0" smtClean="0"/>
              <a:t>Današnja lekcija nalazi se u udžbeniku na stranicama od 166 do 170</a:t>
            </a:r>
          </a:p>
          <a:p>
            <a:r>
              <a:rPr lang="hr-HR" dirty="0" smtClean="0"/>
              <a:t>Pogledaj slike na idućim slajdovima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0142AD8-F234-4CF7-95BA-8BC4DC895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265043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28CF2E8-0FAF-4A09-824B-4205DB77B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563755"/>
            <a:ext cx="9905998" cy="5181601"/>
          </a:xfrm>
        </p:spPr>
        <p:txBody>
          <a:bodyPr>
            <a:normAutofit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                                               Panamski kanal</a:t>
            </a:r>
          </a:p>
          <a:p>
            <a:pPr marL="0" indent="0">
              <a:buNone/>
            </a:pPr>
            <a:r>
              <a:rPr lang="hr-HR" dirty="0"/>
              <a:t>                                       slika preuzeta sa: povijest.hr </a:t>
            </a:r>
          </a:p>
          <a:p>
            <a:r>
              <a:rPr lang="hr-HR" dirty="0"/>
              <a:t>1914. godine otvoren je još jedan kanal svjetskog značenja – Panamski kanal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4EEEFCE1-53D6-4127-95E2-219CE4739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245" y="1245704"/>
            <a:ext cx="4585253" cy="2782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406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26627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571501"/>
            <a:ext cx="10972800" cy="5554663"/>
          </a:xfrm>
        </p:spPr>
        <p:txBody>
          <a:bodyPr/>
          <a:lstStyle/>
          <a:p>
            <a:pPr>
              <a:buNone/>
            </a:pPr>
            <a:r>
              <a:rPr lang="hr-HR" sz="3200" dirty="0" smtClean="0"/>
              <a:t>Hvala laura, Evo mene natrag </a:t>
            </a:r>
            <a:r>
              <a:rPr lang="hr-HR" sz="3200" dirty="0" smtClean="0">
                <a:sym typeface="Wingdings" pitchFamily="2" charset="2"/>
              </a:rPr>
              <a:t></a:t>
            </a:r>
          </a:p>
          <a:p>
            <a:pPr>
              <a:buNone/>
            </a:pPr>
            <a:endParaRPr lang="hr-HR" sz="3200" dirty="0" smtClean="0"/>
          </a:p>
          <a:p>
            <a:pPr>
              <a:buNone/>
            </a:pPr>
            <a:r>
              <a:rPr lang="hr-HR" sz="3200" dirty="0" smtClean="0"/>
              <a:t>Zapiši (malim slovima,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hr-HR" sz="3200" dirty="0" smtClean="0"/>
              <a:t>ovaj </a:t>
            </a:r>
            <a:r>
              <a:rPr lang="hr-HR" sz="3200" dirty="0" err="1" smtClean="0"/>
              <a:t>desing</a:t>
            </a:r>
            <a:r>
              <a:rPr lang="hr-HR" sz="3200" dirty="0" smtClean="0"/>
              <a:t> automatski daje velika slova): </a:t>
            </a:r>
          </a:p>
          <a:p>
            <a:pPr eaLnBrk="1" hangingPunct="1">
              <a:buFont typeface="Wingdings 2" pitchFamily="18" charset="2"/>
              <a:buNone/>
            </a:pPr>
            <a:endParaRPr lang="hr-HR" sz="32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hr-HR" sz="3200" dirty="0" smtClean="0"/>
              <a:t>- gospodarski napredak u Europi i Sjevernoj Americi → sirovine iz kolonija</a:t>
            </a:r>
          </a:p>
          <a:p>
            <a:pPr eaLnBrk="1" hangingPunct="1">
              <a:buFont typeface="Wingdings 2" pitchFamily="18" charset="2"/>
              <a:buNone/>
            </a:pPr>
            <a:endParaRPr lang="hr-HR" sz="3200" dirty="0" smtClean="0"/>
          </a:p>
          <a:p>
            <a:pPr eaLnBrk="1" hangingPunct="1">
              <a:buFont typeface="Wingdings 2" pitchFamily="18" charset="2"/>
              <a:buNone/>
            </a:pPr>
            <a:endParaRPr lang="hr-H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"/>
          </p:nvPr>
        </p:nvSpPr>
        <p:spPr>
          <a:xfrm>
            <a:off x="1141413" y="609601"/>
            <a:ext cx="9905998" cy="5181600"/>
          </a:xfrm>
        </p:spPr>
        <p:txBody>
          <a:bodyPr>
            <a:norm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hr-HR" sz="3200" dirty="0" smtClean="0"/>
              <a:t>Razvoj industrije i prometa te povećanje broja stanovnika uzrokovali su naglo i potpuno mijenjanje izgleda gradova.</a:t>
            </a:r>
          </a:p>
          <a:p>
            <a:pPr eaLnBrk="1" hangingPunct="1"/>
            <a:r>
              <a:rPr lang="hr-HR" sz="3200" dirty="0" smtClean="0"/>
              <a:t>Razmisli:</a:t>
            </a:r>
          </a:p>
          <a:p>
            <a:pPr eaLnBrk="1" hangingPunct="1">
              <a:buFont typeface="Wingdings 2" pitchFamily="18" charset="2"/>
              <a:buNone/>
            </a:pPr>
            <a:r>
              <a:rPr lang="hr-HR" sz="3200" dirty="0" smtClean="0"/>
              <a:t>Što je industrijska baština? </a:t>
            </a:r>
          </a:p>
          <a:p>
            <a:pPr eaLnBrk="1" hangingPunct="1">
              <a:buFont typeface="Wingdings 2" pitchFamily="18" charset="2"/>
              <a:buNone/>
            </a:pPr>
            <a:r>
              <a:rPr lang="hr-HR" sz="3200" dirty="0" smtClean="0"/>
              <a:t>Što se sve smatra industrijskom baštinom?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1945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hr-HR" sz="3200" dirty="0" smtClean="0"/>
          </a:p>
          <a:p>
            <a:pPr eaLnBrk="1" hangingPunct="1">
              <a:buFont typeface="Wingdings 2" pitchFamily="18" charset="2"/>
              <a:buNone/>
            </a:pPr>
            <a:endParaRPr lang="hr-HR" sz="3200" dirty="0" smtClean="0"/>
          </a:p>
          <a:p>
            <a:pPr eaLnBrk="1" hangingPunct="1">
              <a:buFont typeface="Wingdings 2" pitchFamily="18" charset="2"/>
              <a:buNone/>
            </a:pPr>
            <a:endParaRPr lang="hr-HR" sz="32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hr-HR" sz="3200" dirty="0" smtClean="0"/>
              <a:t>                       </a:t>
            </a:r>
            <a:r>
              <a:rPr lang="hr-HR" sz="2400" dirty="0" smtClean="0"/>
              <a:t>Ostaci zagrebačkog paromlina</a:t>
            </a:r>
          </a:p>
        </p:txBody>
      </p:sp>
      <p:pic>
        <p:nvPicPr>
          <p:cNvPr id="19460" name="Picture 5" descr="G:\ŠK\RGB\Slika 12 - Paroml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4077" y="1419772"/>
            <a:ext cx="6704212" cy="333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620111"/>
            <a:ext cx="9905998" cy="51710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3200" dirty="0" smtClean="0"/>
              <a:t>Tako je, industrijska baština su Napuštene tvorničke zgrade, tvornički pogoni i strojevi koji su prestali s radom</a:t>
            </a:r>
          </a:p>
          <a:p>
            <a:pPr>
              <a:buNone/>
            </a:pPr>
            <a:endParaRPr lang="hr-HR" sz="3200" dirty="0" smtClean="0"/>
          </a:p>
          <a:p>
            <a:pPr>
              <a:buNone/>
            </a:pPr>
            <a:r>
              <a:rPr lang="hr-HR" sz="3200" dirty="0" smtClean="0"/>
              <a:t>Zapiši: </a:t>
            </a:r>
          </a:p>
          <a:p>
            <a:pPr>
              <a:buNone/>
            </a:pPr>
            <a:r>
              <a:rPr lang="hr-HR" sz="3200" dirty="0" smtClean="0"/>
              <a:t>- </a:t>
            </a:r>
            <a:r>
              <a:rPr lang="hr-HR" sz="3200" dirty="0" smtClean="0">
                <a:solidFill>
                  <a:srgbClr val="00B050"/>
                </a:solidFill>
              </a:rPr>
              <a:t>industrijska baština </a:t>
            </a:r>
            <a:r>
              <a:rPr lang="hr-HR" sz="3200" dirty="0" smtClean="0"/>
              <a:t>– tvorničke zgrade, pogoni i strojevi koji su prestali s radom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13"/>
          <p:cNvSpPr>
            <a:spLocks noGrp="1"/>
          </p:cNvSpPr>
          <p:nvPr>
            <p:ph sz="quarter" idx="1"/>
          </p:nvPr>
        </p:nvSpPr>
        <p:spPr>
          <a:xfrm>
            <a:off x="334434" y="756746"/>
            <a:ext cx="11857567" cy="5559971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hr-HR" sz="3200" dirty="0" smtClean="0"/>
              <a:t>Na idućim slajdovima Promotri prikaze pojedinih tvorničkih pogona u Hrvatskoj u XIX./XX. stoljeću i danas. Osmisli prenamjenu i uređenje devastiranih tvorničkih zgrada, odnosno čemu bi one mogle korisno poslužiti kad bi se uredile i zaštitile od propadanja.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7189"/>
            <a:ext cx="1219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BA" sz="2800" cap="all" dirty="0">
                <a:latin typeface="+mj-lt"/>
              </a:rPr>
              <a:t>Tvornica papira u Rijeci</a:t>
            </a:r>
          </a:p>
        </p:txBody>
      </p:sp>
      <p:pic>
        <p:nvPicPr>
          <p:cNvPr id="2662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6479117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3384" y="3141663"/>
            <a:ext cx="6288616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7189"/>
            <a:ext cx="1219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BA" sz="2800" cap="all" dirty="0">
                <a:latin typeface="+mj-lt"/>
              </a:rPr>
              <a:t>Zagrebački paromlin</a:t>
            </a:r>
          </a:p>
        </p:txBody>
      </p:sp>
      <p:pic>
        <p:nvPicPr>
          <p:cNvPr id="2253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982663"/>
            <a:ext cx="6576484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4933" y="3500438"/>
            <a:ext cx="658706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7189"/>
            <a:ext cx="1219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BA" sz="2800" cap="all" dirty="0">
                <a:latin typeface="+mj-lt"/>
              </a:rPr>
              <a:t>Tvornica koža Osijek</a:t>
            </a:r>
          </a:p>
        </p:txBody>
      </p:sp>
      <p:pic>
        <p:nvPicPr>
          <p:cNvPr id="2355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997201"/>
            <a:ext cx="7315200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http://www.h-alter.org/img/repository/2014/02/web_image/tvornica-koza-kraj-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6613"/>
            <a:ext cx="6282267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7189"/>
            <a:ext cx="1219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BA" sz="2800" cap="all" dirty="0">
                <a:latin typeface="+mj-lt"/>
              </a:rPr>
              <a:t>Tvornica šibica Osijek</a:t>
            </a:r>
          </a:p>
        </p:txBody>
      </p:sp>
      <p:pic>
        <p:nvPicPr>
          <p:cNvPr id="24579" name="Picture 4" descr="993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2400" y="2947988"/>
            <a:ext cx="6959600" cy="344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Osjecki-spomendan-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6614"/>
            <a:ext cx="6750051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http://rentomod.files.wordpress.com/2013/04/paxton-crystalpal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986" y="862452"/>
            <a:ext cx="11298621" cy="532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57655"/>
            <a:ext cx="1219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2800" cap="all" dirty="0">
                <a:latin typeface="+mj-lt"/>
              </a:rPr>
              <a:t>Kristalna palača, London 1851</a:t>
            </a:r>
            <a:r>
              <a:rPr lang="hr-HR" sz="2800" dirty="0">
                <a:latin typeface="+mj-lt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7189"/>
            <a:ext cx="1219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BA" sz="2800" cap="all" dirty="0">
                <a:latin typeface="+mj-lt"/>
              </a:rPr>
              <a:t>Tvornica Torpedo Rijeka</a:t>
            </a:r>
          </a:p>
        </p:txBody>
      </p:sp>
      <p:pic>
        <p:nvPicPr>
          <p:cNvPr id="25603" name="Picture 4" descr="Torpe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0267" y="3444876"/>
            <a:ext cx="6671733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 descr="Whitehead_torpedo_factory-495x2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908050"/>
            <a:ext cx="7296151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798786"/>
            <a:ext cx="9905998" cy="1905000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040525"/>
            <a:ext cx="9905998" cy="491884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sz="2400" dirty="0" smtClean="0"/>
              <a:t>Potraži u udžbeniku i Prisjeti se što je laura pisala pa usmeno odgovori na pitanja: </a:t>
            </a:r>
          </a:p>
          <a:p>
            <a:endParaRPr lang="hr-HR" sz="2400" dirty="0" smtClean="0"/>
          </a:p>
          <a:p>
            <a:pPr marL="274320" indent="-274320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hr-HR" sz="2400" i="1" dirty="0" smtClean="0"/>
              <a:t>Kako se promijenio izgled gradova u drugoj polovici XIX. stoljeća?</a:t>
            </a:r>
            <a:endParaRPr lang="hr-HR" sz="2400" dirty="0" smtClean="0"/>
          </a:p>
          <a:p>
            <a:pPr marL="274320" indent="-274320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hr-HR" sz="2400" i="1" dirty="0" smtClean="0"/>
              <a:t>Što se događa sa seoskim stanovništvom u razvijenim industrijskim zemljama?</a:t>
            </a:r>
            <a:endParaRPr lang="hr-HR" sz="2400" dirty="0" smtClean="0"/>
          </a:p>
          <a:p>
            <a:pPr marL="274320" indent="-274320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hr-HR" sz="2400" i="1" dirty="0" smtClean="0"/>
              <a:t>Kako žive imućni stanovnici gradova?</a:t>
            </a:r>
            <a:endParaRPr lang="hr-HR" sz="2400" dirty="0" smtClean="0"/>
          </a:p>
          <a:p>
            <a:pPr marL="274320" indent="-274320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hr-HR" sz="2400" i="1" dirty="0" smtClean="0"/>
              <a:t>Kako se promijenio život radnika? </a:t>
            </a:r>
            <a:endParaRPr lang="hr-HR" sz="2400" dirty="0" smtClean="0"/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798787"/>
            <a:ext cx="9905998" cy="4992414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Zapiši:</a:t>
            </a:r>
          </a:p>
          <a:p>
            <a:pPr>
              <a:buNone/>
            </a:pPr>
            <a:r>
              <a:rPr lang="hr-HR" dirty="0" smtClean="0">
                <a:solidFill>
                  <a:srgbClr val="00B050"/>
                </a:solidFill>
              </a:rPr>
              <a:t>GRAD</a:t>
            </a:r>
          </a:p>
          <a:p>
            <a:pPr>
              <a:buNone/>
            </a:pPr>
            <a:r>
              <a:rPr lang="hr-HR" dirty="0" smtClean="0"/>
              <a:t>- </a:t>
            </a:r>
            <a:r>
              <a:rPr lang="hr-HR" dirty="0" smtClean="0">
                <a:solidFill>
                  <a:srgbClr val="00B050"/>
                </a:solidFill>
              </a:rPr>
              <a:t>urbanizacija</a:t>
            </a:r>
          </a:p>
          <a:p>
            <a:pPr>
              <a:buNone/>
            </a:pPr>
            <a:r>
              <a:rPr lang="hr-HR" dirty="0" smtClean="0"/>
              <a:t>- </a:t>
            </a:r>
            <a:r>
              <a:rPr lang="hr-HR" dirty="0" smtClean="0">
                <a:solidFill>
                  <a:srgbClr val="00B050"/>
                </a:solidFill>
              </a:rPr>
              <a:t>radnici</a:t>
            </a:r>
            <a:r>
              <a:rPr lang="hr-HR" dirty="0" smtClean="0"/>
              <a:t> – bolji radni uvjeti</a:t>
            </a:r>
          </a:p>
          <a:p>
            <a:pPr>
              <a:buNone/>
            </a:pPr>
            <a:r>
              <a:rPr lang="hr-HR" dirty="0" smtClean="0"/>
              <a:t>               - veće plače</a:t>
            </a:r>
          </a:p>
          <a:p>
            <a:pPr>
              <a:buNone/>
            </a:pPr>
            <a:r>
              <a:rPr lang="hr-HR" dirty="0" smtClean="0"/>
              <a:t>               - još uvijek nepovoljan položaj</a:t>
            </a:r>
          </a:p>
          <a:p>
            <a:pPr>
              <a:buNone/>
            </a:pPr>
            <a:r>
              <a:rPr lang="hr-HR" dirty="0" smtClean="0"/>
              <a:t>- </a:t>
            </a:r>
            <a:r>
              <a:rPr lang="hr-HR" dirty="0" smtClean="0">
                <a:solidFill>
                  <a:srgbClr val="00B050"/>
                </a:solidFill>
              </a:rPr>
              <a:t>imućni</a:t>
            </a:r>
            <a:r>
              <a:rPr lang="hr-HR" dirty="0" smtClean="0"/>
              <a:t> – kupovina</a:t>
            </a:r>
          </a:p>
          <a:p>
            <a:pPr>
              <a:buNone/>
            </a:pPr>
            <a:r>
              <a:rPr lang="hr-HR" dirty="0" smtClean="0"/>
              <a:t>               - zabave</a:t>
            </a:r>
          </a:p>
          <a:p>
            <a:pPr>
              <a:buNone/>
            </a:pPr>
            <a:r>
              <a:rPr lang="hr-HR" dirty="0" smtClean="0"/>
              <a:t>               - izlasci</a:t>
            </a:r>
          </a:p>
          <a:p>
            <a:pPr>
              <a:buNone/>
            </a:pPr>
            <a:r>
              <a:rPr lang="hr-HR" dirty="0" smtClean="0"/>
              <a:t>- izgradnja </a:t>
            </a:r>
            <a:r>
              <a:rPr lang="hr-HR" dirty="0" smtClean="0">
                <a:solidFill>
                  <a:srgbClr val="00B050"/>
                </a:solidFill>
              </a:rPr>
              <a:t>nebodera</a:t>
            </a:r>
            <a:r>
              <a:rPr lang="hr-HR" dirty="0" smtClean="0"/>
              <a:t> – simboli gospodarskog napretka</a:t>
            </a:r>
          </a:p>
          <a:p>
            <a:pPr>
              <a:buNone/>
            </a:pPr>
            <a:r>
              <a:rPr lang="hr-HR" dirty="0" smtClean="0">
                <a:solidFill>
                  <a:srgbClr val="00B050"/>
                </a:solidFill>
              </a:rPr>
              <a:t>SELO</a:t>
            </a:r>
          </a:p>
          <a:p>
            <a:pPr>
              <a:buNone/>
            </a:pPr>
            <a:r>
              <a:rPr lang="hr-HR" dirty="0" smtClean="0"/>
              <a:t>- smanjenje broja zemljoradnika – odlazak u gradove (muškarci)</a:t>
            </a:r>
          </a:p>
          <a:p>
            <a:pPr>
              <a:buNone/>
            </a:pPr>
            <a:r>
              <a:rPr lang="hr-HR" dirty="0" smtClean="0"/>
              <a:t>- žene i djeca – obrađuju zemlju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599090"/>
            <a:ext cx="9905998" cy="5192111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Pogledaj zanimljivu prezentaciju o panamskom kanalu </a:t>
            </a:r>
            <a:r>
              <a:rPr lang="hr-HR" dirty="0" smtClean="0"/>
              <a:t>koju </a:t>
            </a:r>
            <a:r>
              <a:rPr lang="hr-HR" dirty="0" smtClean="0"/>
              <a:t>je napravio lovro vrančić, 7.b, klikni na ovu poveznicu (ili je kopiraj u tražilicu): </a:t>
            </a:r>
          </a:p>
          <a:p>
            <a:pPr>
              <a:buNone/>
            </a:pPr>
            <a:r>
              <a:rPr lang="hr-HR" dirty="0" smtClean="0">
                <a:hlinkClick r:id="rId2" tooltip="https://carnet-my.sharepoint.com/:p:/g/personal/lovro_vrancic_skole_hr/eb9brr-n4f1ev9whwttecgubvjjilrt18di96yct9xkipa"/>
              </a:rPr>
              <a:t>https://carnet-my.sharepoint.com/:p:/g/personal/lovro_vrancic_skole_hr/Eb9brR-N4F1Ev9whwttECgUBvjJIlrt18Di96yct9xKipA</a:t>
            </a:r>
            <a:endParaRPr lang="hr-HR" dirty="0" smtClean="0"/>
          </a:p>
          <a:p>
            <a:endParaRPr lang="hr-HR" dirty="0" smtClean="0"/>
          </a:p>
          <a:p>
            <a:pPr>
              <a:buNone/>
            </a:pPr>
            <a:r>
              <a:rPr lang="hr-HR" dirty="0" smtClean="0"/>
              <a:t>Zatim Zapiši i ovo:</a:t>
            </a:r>
          </a:p>
          <a:p>
            <a:pPr>
              <a:buNone/>
            </a:pPr>
            <a:r>
              <a:rPr lang="hr-HR" dirty="0" smtClean="0">
                <a:solidFill>
                  <a:srgbClr val="00B050"/>
                </a:solidFill>
              </a:rPr>
              <a:t>Promet</a:t>
            </a:r>
          </a:p>
          <a:p>
            <a:pPr>
              <a:buFontTx/>
              <a:buChar char="-"/>
            </a:pPr>
            <a:r>
              <a:rPr lang="hr-HR" dirty="0" smtClean="0">
                <a:solidFill>
                  <a:srgbClr val="00B050"/>
                </a:solidFill>
              </a:rPr>
              <a:t>Sueski kanal </a:t>
            </a:r>
            <a:r>
              <a:rPr lang="hr-HR" dirty="0" smtClean="0"/>
              <a:t>→ skraćen plovni put iz europe u aziju</a:t>
            </a:r>
          </a:p>
          <a:p>
            <a:pPr>
              <a:buFontTx/>
              <a:buChar char="-"/>
            </a:pPr>
            <a:r>
              <a:rPr lang="hr-HR" dirty="0" smtClean="0">
                <a:solidFill>
                  <a:srgbClr val="00B050"/>
                </a:solidFill>
              </a:rPr>
              <a:t>Panamski kanal </a:t>
            </a:r>
          </a:p>
          <a:p>
            <a:pPr>
              <a:buNone/>
            </a:pP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13"/>
          <p:cNvSpPr>
            <a:spLocks noGrp="1"/>
          </p:cNvSpPr>
          <p:nvPr>
            <p:ph sz="quarter" idx="1"/>
          </p:nvPr>
        </p:nvSpPr>
        <p:spPr>
          <a:xfrm>
            <a:off x="334434" y="500063"/>
            <a:ext cx="11857567" cy="5953125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None/>
            </a:pPr>
            <a:r>
              <a:rPr lang="hr-HR" sz="3200" dirty="0" smtClean="0"/>
              <a:t>domaća zadaća </a:t>
            </a:r>
          </a:p>
          <a:p>
            <a:pPr>
              <a:lnSpc>
                <a:spcPct val="150000"/>
              </a:lnSpc>
              <a:buNone/>
            </a:pPr>
            <a:r>
              <a:rPr lang="hr-HR" sz="3200" dirty="0" smtClean="0"/>
              <a:t>izaberi </a:t>
            </a:r>
            <a:r>
              <a:rPr lang="hr-HR" sz="3200" dirty="0" smtClean="0"/>
              <a:t>jedan primjer koji si osmislio/</a:t>
            </a:r>
            <a:r>
              <a:rPr lang="hr-HR" sz="3200" dirty="0" err="1" smtClean="0"/>
              <a:t>la</a:t>
            </a:r>
            <a:r>
              <a:rPr lang="hr-HR" sz="3200" dirty="0" smtClean="0"/>
              <a:t> za prenamjenu devastiranih tvorničkih zgrada, odnosno čemu bi one mogle korisno poslužiti kad bi se uredile i zaštitile od propadanja te zapiši u bilježnicu. </a:t>
            </a:r>
            <a:endParaRPr lang="hr-HR" sz="3200" dirty="0" smtClean="0"/>
          </a:p>
          <a:p>
            <a:pPr>
              <a:lnSpc>
                <a:spcPct val="150000"/>
              </a:lnSpc>
              <a:buNone/>
            </a:pPr>
            <a:r>
              <a:rPr lang="hr-HR" sz="3200" dirty="0" smtClean="0"/>
              <a:t>Riješi radnu bilježnicu na stranicama 86 i 87 (</a:t>
            </a:r>
            <a:r>
              <a:rPr lang="hr-HR" sz="3200" smtClean="0"/>
              <a:t>četiri zadatka).</a:t>
            </a:r>
            <a:endParaRPr lang="hr-HR" sz="3200" dirty="0" smtClean="0"/>
          </a:p>
          <a:p>
            <a:pPr>
              <a:lnSpc>
                <a:spcPct val="150000"/>
              </a:lnSpc>
              <a:buNone/>
            </a:pPr>
            <a:r>
              <a:rPr lang="hr-HR" sz="3200" dirty="0" smtClean="0"/>
              <a:t>Rok za izvršenje ovog zadatka je utorak, 12. svibnja. </a:t>
            </a:r>
          </a:p>
          <a:p>
            <a:pPr>
              <a:lnSpc>
                <a:spcPct val="150000"/>
              </a:lnSpc>
              <a:buNone/>
            </a:pPr>
            <a:r>
              <a:rPr lang="hr-HR" sz="3200" b="1" dirty="0" smtClean="0"/>
              <a:t>Lijep pozdrav </a:t>
            </a:r>
            <a:r>
              <a:rPr lang="hr-HR" sz="3200" b="1" dirty="0" smtClean="0">
                <a:sym typeface="Wingdings" pitchFamily="2" charset="2"/>
              </a:rPr>
              <a:t></a:t>
            </a:r>
            <a:endParaRPr lang="hr-HR" sz="32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ttp://upload.wikimedia.org/wikipedia/commons/f/fa/Palais_de_l%27Industrie,_vue_ext%C3%A9rieure,_18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71" y="801524"/>
            <a:ext cx="11222712" cy="537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26124"/>
            <a:ext cx="1219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2800" cap="all" dirty="0">
                <a:latin typeface="+mj-lt"/>
              </a:rPr>
              <a:t>Palača industrije, Pariz 1855.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http://jackscrap.files.wordpress.com/2011/05/royal-exhibition-buildi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193" y="808203"/>
            <a:ext cx="11151476" cy="543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36634"/>
            <a:ext cx="1219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2800" cap="all" dirty="0">
                <a:latin typeface="+mj-lt"/>
              </a:rPr>
              <a:t>Kraljevska izložbena palača, Melbourne 1880.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http://1.bp.blogspot.com/-pyrG6BYrvJk/Uzl9e0dwthI/AAAAAAAAiAk/9OMcEr4P-PE/s1600/Vintage+Photos+of+Eiffel+Tower+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0713" y="758663"/>
            <a:ext cx="9067797" cy="532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47145"/>
            <a:ext cx="1219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2800" cap="all" dirty="0">
                <a:latin typeface="+mj-lt"/>
              </a:rPr>
              <a:t>Eiffelov toranj, Pariz 1889.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12291" name="Content Placeholder 2"/>
          <p:cNvSpPr>
            <a:spLocks noGrp="1"/>
          </p:cNvSpPr>
          <p:nvPr>
            <p:ph sz="quarter" idx="1"/>
          </p:nvPr>
        </p:nvSpPr>
        <p:spPr>
          <a:xfrm>
            <a:off x="1141413" y="609601"/>
            <a:ext cx="9905998" cy="51816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hr-HR" sz="3600" dirty="0" smtClean="0"/>
              <a:t>Usmeno odgovori na pitanja:</a:t>
            </a:r>
          </a:p>
          <a:p>
            <a:pPr eaLnBrk="1" hangingPunct="1">
              <a:buFont typeface="Wingdings 2" pitchFamily="18" charset="2"/>
              <a:buNone/>
            </a:pPr>
            <a:endParaRPr lang="hr-HR" sz="36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hr-HR" sz="3600" dirty="0" smtClean="0"/>
              <a:t>Koje građevine si prepoznao/</a:t>
            </a:r>
            <a:r>
              <a:rPr lang="hr-HR" sz="3600" dirty="0" err="1" smtClean="0"/>
              <a:t>la</a:t>
            </a:r>
            <a:r>
              <a:rPr lang="hr-HR" sz="3600" dirty="0" smtClean="0"/>
              <a:t>?</a:t>
            </a:r>
          </a:p>
          <a:p>
            <a:pPr eaLnBrk="1" hangingPunct="1">
              <a:buFont typeface="Wingdings 2" pitchFamily="18" charset="2"/>
              <a:buNone/>
            </a:pPr>
            <a:endParaRPr lang="hr-HR" sz="36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hr-HR" sz="3600" dirty="0" smtClean="0"/>
              <a:t>Što je zajedničko većini građevina?</a:t>
            </a:r>
          </a:p>
          <a:p>
            <a:pPr eaLnBrk="1" hangingPunct="1"/>
            <a:endParaRPr lang="hr-HR" sz="3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 smtClean="0"/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"/>
          </p:nvPr>
        </p:nvSpPr>
        <p:spPr>
          <a:xfrm>
            <a:off x="1141413" y="630621"/>
            <a:ext cx="9905998" cy="5160579"/>
          </a:xfrm>
        </p:spPr>
        <p:txBody>
          <a:bodyPr>
            <a:norm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hr-HR" sz="3200" dirty="0" smtClean="0"/>
              <a:t>Sve građevine su „moderne“, odnosno izgrađene od željeza i stakla.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hr-HR" sz="3200" dirty="0" smtClean="0"/>
              <a:t>Navedenih godina (1851., 1855., 1880. i 1889.) održane su velike svjetske izložbe na kojima su razvijene zemlje pokazivale znanstvena i tehnološka dostignuća.</a:t>
            </a:r>
          </a:p>
          <a:p>
            <a:pPr eaLnBrk="1" hangingPunct="1">
              <a:buFont typeface="Wingdings 2" pitchFamily="18" charset="2"/>
              <a:buNone/>
            </a:pPr>
            <a:r>
              <a:rPr lang="hr-HR" sz="3200" dirty="0" smtClean="0"/>
              <a:t> Svjetske izložbe se održavaju i danas. </a:t>
            </a:r>
          </a:p>
          <a:p>
            <a:pPr eaLnBrk="1" hangingPunct="1"/>
            <a:endParaRPr lang="hr-HR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609600"/>
            <a:ext cx="9905998" cy="5181601"/>
          </a:xfrm>
        </p:spPr>
        <p:txBody>
          <a:bodyPr>
            <a:noAutofit/>
          </a:bodyPr>
          <a:lstStyle/>
          <a:p>
            <a:r>
              <a:rPr lang="hr-HR" sz="3200" dirty="0" smtClean="0"/>
              <a:t>U bilježnicu </a:t>
            </a:r>
            <a:r>
              <a:rPr lang="hr-HR" sz="3200" dirty="0" smtClean="0"/>
              <a:t>zapiši</a:t>
            </a:r>
            <a:r>
              <a:rPr lang="hr-HR" sz="3200" dirty="0" smtClean="0"/>
              <a:t> </a:t>
            </a:r>
            <a:r>
              <a:rPr lang="hr-HR" sz="3200" dirty="0" smtClean="0"/>
              <a:t>naslov:</a:t>
            </a:r>
          </a:p>
          <a:p>
            <a:pPr algn="ctr">
              <a:buNone/>
            </a:pPr>
            <a:r>
              <a:rPr lang="hr-HR" sz="3200" dirty="0" smtClean="0">
                <a:solidFill>
                  <a:srgbClr val="00B050"/>
                </a:solidFill>
              </a:rPr>
              <a:t>10. DRUŠTVO, KULTURA I PROMJENE U SVAKIDAŠNJEM ŽIVOTU U DRUGOJ POLOVICI XIX. I NA POČETKU XX. STOLJEĆA</a:t>
            </a:r>
          </a:p>
          <a:p>
            <a:endParaRPr lang="hr-HR" sz="3200" dirty="0" smtClean="0"/>
          </a:p>
          <a:p>
            <a:pPr algn="ctr">
              <a:buNone/>
            </a:pPr>
            <a:r>
              <a:rPr lang="hr-HR" sz="3200" dirty="0" smtClean="0">
                <a:solidFill>
                  <a:srgbClr val="00B050"/>
                </a:solidFill>
              </a:rPr>
              <a:t>INDUSTRIJSKO DOBA</a:t>
            </a:r>
          </a:p>
          <a:p>
            <a:endParaRPr lang="hr-HR" sz="3200" dirty="0" smtClean="0"/>
          </a:p>
          <a:p>
            <a:r>
              <a:rPr lang="hr-HR" sz="3200" dirty="0" smtClean="0"/>
              <a:t>U idućim slajdovima prouči prezentaciju koju je napravila laura babić, 7.b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rež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TM03457485[[fn=Mreža]]</Template>
  <TotalTime>384</TotalTime>
  <Words>1039</Words>
  <Application>Microsoft Office PowerPoint</Application>
  <PresentationFormat>Custom</PresentationFormat>
  <Paragraphs>177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Mreža</vt:lpstr>
      <vt:lpstr>Slide 1</vt:lpstr>
      <vt:lpstr>Nakon današnje lekcije moći ćeš:</vt:lpstr>
      <vt:lpstr>Slide 3</vt:lpstr>
      <vt:lpstr>Slide 4</vt:lpstr>
      <vt:lpstr>Slide 5</vt:lpstr>
      <vt:lpstr>Slide 6</vt:lpstr>
      <vt:lpstr>Slide 7</vt:lpstr>
      <vt:lpstr>Slide 8</vt:lpstr>
      <vt:lpstr>Slide 9</vt:lpstr>
      <vt:lpstr>INDUSTRIJSKO DOBA</vt:lpstr>
      <vt:lpstr>Gospodarstvo i društvo</vt:lpstr>
      <vt:lpstr>INDUSTRIJSKO DOBA U SVAKIDAŠNJEM ŽIVOTU</vt:lpstr>
      <vt:lpstr>INDUSTRIJSKA BAŠTINA</vt:lpstr>
      <vt:lpstr>Slide 14</vt:lpstr>
      <vt:lpstr>Slide 15</vt:lpstr>
      <vt:lpstr>Slide 16</vt:lpstr>
      <vt:lpstr>Slide 17</vt:lpstr>
      <vt:lpstr>PROMET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INDUSTRIJSKO DOBA</dc:title>
  <dc:creator>velami4</dc:creator>
  <cp:lastModifiedBy>Mešo mekentoš</cp:lastModifiedBy>
  <cp:revision>21</cp:revision>
  <dcterms:created xsi:type="dcterms:W3CDTF">2020-04-26T11:07:02Z</dcterms:created>
  <dcterms:modified xsi:type="dcterms:W3CDTF">2020-05-07T06:52:04Z</dcterms:modified>
</cp:coreProperties>
</file>