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18" r:id="rId2"/>
    <p:sldId id="329" r:id="rId3"/>
    <p:sldId id="339" r:id="rId4"/>
    <p:sldId id="340" r:id="rId5"/>
    <p:sldId id="342" r:id="rId6"/>
    <p:sldId id="336" r:id="rId7"/>
    <p:sldId id="343" r:id="rId8"/>
    <p:sldId id="338" r:id="rId9"/>
  </p:sldIdLst>
  <p:sldSz cx="12188825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4030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1018">
          <p15:clr>
            <a:srgbClr val="A4A3A4"/>
          </p15:clr>
        </p15:guide>
        <p15:guide id="5" orient="horz" pos="3886">
          <p15:clr>
            <a:srgbClr val="A4A3A4"/>
          </p15:clr>
        </p15:guide>
        <p15:guide id="6" orient="horz" pos="2928">
          <p15:clr>
            <a:srgbClr val="A4A3A4"/>
          </p15:clr>
        </p15:guide>
        <p15:guide id="7" orient="horz" pos="3072">
          <p15:clr>
            <a:srgbClr val="A4A3A4"/>
          </p15:clr>
        </p15:guide>
        <p15:guide id="8" orient="horz" pos="407">
          <p15:clr>
            <a:srgbClr val="A4A3A4"/>
          </p15:clr>
        </p15:guide>
        <p15:guide id="9" pos="3839">
          <p15:clr>
            <a:srgbClr val="A4A3A4"/>
          </p15:clr>
        </p15:guide>
        <p15:guide id="10" pos="959">
          <p15:clr>
            <a:srgbClr val="A4A3A4"/>
          </p15:clr>
        </p15:guide>
        <p15:guide id="11" pos="7151">
          <p15:clr>
            <a:srgbClr val="A4A3A4"/>
          </p15:clr>
        </p15:guide>
        <p15:guide id="12" pos="671">
          <p15:clr>
            <a:srgbClr val="A4A3A4"/>
          </p15:clr>
        </p15:guide>
        <p15:guide id="13" pos="4991">
          <p15:clr>
            <a:srgbClr val="A4A3A4"/>
          </p15:clr>
        </p15:guide>
        <p15:guide id="14" pos="700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28282"/>
    <a:srgbClr val="6E90FE"/>
    <a:srgbClr val="8086FC"/>
    <a:srgbClr val="6D6DFB"/>
    <a:srgbClr val="4E78F0"/>
    <a:srgbClr val="F0932C"/>
    <a:srgbClr val="92C610"/>
    <a:srgbClr val="9FD812"/>
    <a:srgbClr val="E05F2C"/>
    <a:srgbClr val="0ABEB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030" autoAdjust="0"/>
    <p:restoredTop sz="94629" autoAdjust="0"/>
  </p:normalViewPr>
  <p:slideViewPr>
    <p:cSldViewPr showGuides="1">
      <p:cViewPr varScale="1">
        <p:scale>
          <a:sx n="91" d="100"/>
          <a:sy n="91" d="100"/>
        </p:scale>
        <p:origin x="-342" y="-114"/>
      </p:cViewPr>
      <p:guideLst>
        <p:guide orient="horz" pos="2160"/>
        <p:guide orient="horz" pos="4030"/>
        <p:guide orient="horz" pos="1152"/>
        <p:guide orient="horz" pos="1018"/>
        <p:guide orient="horz" pos="3886"/>
        <p:guide orient="horz" pos="2928"/>
        <p:guide orient="horz" pos="3072"/>
        <p:guide orient="horz" pos="407"/>
        <p:guide pos="3839"/>
        <p:guide pos="959"/>
        <p:guide pos="7151"/>
        <p:guide pos="671"/>
        <p:guide pos="4991"/>
        <p:guide pos="70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285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9AFDC-7658-4951-B0FF-52DFF2A93C0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ED99B-9732-49FC-9C16-B56FEB1B10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4662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824" y="1600200"/>
            <a:ext cx="5945188" cy="3048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0825" y="4898572"/>
            <a:ext cx="5945187" cy="1270453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</a:t>
            </a:r>
            <a:r>
              <a:rPr dirty="0"/>
              <a:t>dit Master subtitle style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4782971"/>
            <a:ext cx="56546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 userDrawn="1"/>
        </p:nvGrpSpPr>
        <p:grpSpPr>
          <a:xfrm>
            <a:off x="7923213" y="0"/>
            <a:ext cx="4265612" cy="6858000"/>
            <a:chOff x="7923213" y="0"/>
            <a:chExt cx="426561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23213" y="0"/>
              <a:ext cx="4265612" cy="6858000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923213" y="0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23412" y="646112"/>
            <a:ext cx="1828801" cy="5522913"/>
          </a:xfrm>
        </p:spPr>
        <p:txBody>
          <a:bodyPr vert="eaVert"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46112"/>
            <a:ext cx="76200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9371012" y="762000"/>
            <a:ext cx="0" cy="533400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7" name="Straight Connector 6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0" y="2237096"/>
            <a:ext cx="8229601" cy="2411103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4876800"/>
            <a:ext cx="8229601" cy="129222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none" baseline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11123611" y="0"/>
            <a:ext cx="1065214" cy="6868886"/>
            <a:chOff x="11123611" y="0"/>
            <a:chExt cx="1065214" cy="686888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123611" y="0"/>
              <a:ext cx="1065213" cy="6858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1123612" y="10886"/>
              <a:ext cx="1065213" cy="6858000"/>
            </a:xfrm>
            <a:prstGeom prst="rect">
              <a:avLst/>
            </a:prstGeom>
            <a:gradFill flip="none" rotWithShape="1">
              <a:gsLst>
                <a:gs pos="75000">
                  <a:schemeClr val="tx2">
                    <a:alpha val="0"/>
                  </a:schemeClr>
                </a:gs>
                <a:gs pos="100000">
                  <a:schemeClr val="tx2">
                    <a:alpha val="25000"/>
                  </a:schemeClr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9" name="Straight Connector 8"/>
          <p:cNvCxnSpPr/>
          <p:nvPr/>
        </p:nvCxnSpPr>
        <p:spPr>
          <a:xfrm>
            <a:off x="1658936" y="4782971"/>
            <a:ext cx="80168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8168" y="1984248"/>
            <a:ext cx="4800600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2" y="1984248"/>
            <a:ext cx="4800601" cy="418795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8" cy="12192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1828800"/>
            <a:ext cx="4800600" cy="8382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1613" y="2743200"/>
            <a:ext cx="4800600" cy="34258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6" name="Straight Connector 5"/>
          <p:cNvCxnSpPr/>
          <p:nvPr/>
        </p:nvCxnSpPr>
        <p:spPr>
          <a:xfrm>
            <a:off x="1658936" y="1709058"/>
            <a:ext cx="9617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7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4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4" y="685800"/>
            <a:ext cx="5257799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8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5/7/2020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  <p:cxnSp>
        <p:nvCxnSpPr>
          <p:cNvPr id="8" name="Straight Connector 7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685800"/>
            <a:ext cx="4114800" cy="1925638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000" b="0" i="0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025925" y="-50118"/>
            <a:ext cx="6172198" cy="6857999"/>
          </a:xfrm>
          <a:solidFill>
            <a:schemeClr val="bg2"/>
          </a:solidFill>
          <a:effectLst>
            <a:outerShdw blurRad="152400" dist="50800" dir="10800000" algn="r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2895599"/>
            <a:ext cx="4114800" cy="17526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658936" y="2743200"/>
            <a:ext cx="3902076" cy="0"/>
          </a:xfrm>
          <a:prstGeom prst="line">
            <a:avLst/>
          </a:prstGeom>
          <a:ln w="12700">
            <a:solidFill>
              <a:schemeClr val="accent1">
                <a:lumMod val="5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81200"/>
            <a:ext cx="9829799" cy="41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011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5411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1065213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" y="0"/>
            <a:ext cx="1065213" cy="6858000"/>
          </a:xfrm>
          <a:prstGeom prst="rect">
            <a:avLst/>
          </a:prstGeom>
          <a:gradFill flip="none" rotWithShape="1">
            <a:gsLst>
              <a:gs pos="75000">
                <a:schemeClr val="tx2">
                  <a:alpha val="0"/>
                </a:schemeClr>
              </a:gs>
              <a:gs pos="100000">
                <a:schemeClr val="tx2">
                  <a:alpha val="2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="" xmlns:p14="http://schemas.microsoft.com/office/powerpoint/2010/main" val="14030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75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0425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3463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tx1">
            <a:lumMod val="90000"/>
            <a:lumOff val="10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Banke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Lukas Rigo, 6.a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201155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Š</a:t>
            </a:r>
            <a:r>
              <a:rPr lang="en-US" dirty="0" smtClean="0"/>
              <a:t>to je to BANKA?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522413" y="1981200"/>
            <a:ext cx="4952999" cy="41878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r-HR" sz="3200" dirty="0" smtClean="0"/>
          </a:p>
          <a:p>
            <a:pPr marL="0" indent="0" algn="ctr">
              <a:buNone/>
            </a:pPr>
            <a:endParaRPr lang="hr-HR" sz="3200" dirty="0"/>
          </a:p>
          <a:p>
            <a:pPr marL="0" indent="0" algn="ctr">
              <a:buNone/>
            </a:pP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Banka je financijska institucija kojoj je glavna djelatnost posredovanje u novčarskim i kreditnim poslovima.</a:t>
            </a:r>
            <a:endParaRPr lang="en-US" sz="3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1212" y="2246312"/>
            <a:ext cx="4887310" cy="3657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176047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637212" y="381000"/>
            <a:ext cx="5715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hr-HR" sz="4800" dirty="0" smtClean="0"/>
              <a:t>Kako su se razvile banke?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942012" y="1790701"/>
            <a:ext cx="5600769" cy="46100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Manufakturna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zahtijevala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sredstva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kupnju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strojeva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upo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ljavanje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ć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broja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ljudi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Institucija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potpomogla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razvoj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proizvodnje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trgovine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banka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hr-HR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Tako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en-US" sz="32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razvilo</a:t>
            </a:r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bankarstvo 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č</a:t>
            </a:r>
            <a:r>
              <a:rPr lang="en-US" sz="32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arstvo</a:t>
            </a:r>
            <a:r>
              <a:rPr 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3" y="281614"/>
            <a:ext cx="5791200" cy="61224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42591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829799" cy="1219200"/>
          </a:xfrm>
        </p:spPr>
        <p:txBody>
          <a:bodyPr>
            <a:normAutofit/>
          </a:bodyPr>
          <a:lstStyle/>
          <a:p>
            <a:pPr algn="ctr"/>
            <a:r>
              <a:rPr lang="hr-HR" sz="4800" dirty="0" smtClean="0"/>
              <a:t>Prve banke!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256212" y="1987827"/>
            <a:ext cx="6400800" cy="45719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Prve se banke pojavljuju u Italiji, odakle se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šire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cijelom Europom. </a:t>
            </a:r>
            <a:endParaRPr lang="hr-HR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Riječ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banka dolazi od talijanske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riječi – „banco”, što znači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klupa. </a:t>
            </a:r>
            <a:endParaRPr lang="hr-HR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ankari su novac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mijenjali na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klupama, a pošto je kršćanima njihova vjera zabranjivala posuđivati novac uz kamatu – prvi bankari bili su Židovi. </a:t>
            </a:r>
          </a:p>
          <a:p>
            <a:pPr marL="0" indent="0" algn="ctr">
              <a:buNone/>
            </a:pP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1977888"/>
            <a:ext cx="4664023" cy="4343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420822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9012" y="1524000"/>
            <a:ext cx="3352800" cy="4315968"/>
          </a:xfrm>
          <a:prstGeom prst="rect">
            <a:avLst/>
          </a:prstGeom>
        </p:spPr>
      </p:pic>
      <p:sp>
        <p:nvSpPr>
          <p:cNvPr id="5" name="Content Placeholder 13"/>
          <p:cNvSpPr txBox="1">
            <a:spLocks/>
          </p:cNvSpPr>
          <p:nvPr/>
        </p:nvSpPr>
        <p:spPr>
          <a:xfrm>
            <a:off x="1370012" y="304800"/>
            <a:ext cx="6400800" cy="6324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0425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r-HR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 sred. XIV. st. bankarske su poslove od Židova počeli preuzimati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kršćanski bankari.</a:t>
            </a:r>
          </a:p>
          <a:p>
            <a:pPr marL="0" indent="0" algn="ctr">
              <a:buNone/>
            </a:pP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Konačno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1515. papa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X.,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koji je i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 iz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bankarske obitelji Medici, dopustio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kršćanskim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vjerovnicima da na zajmove uzimaju umjerene kamate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je odluka, koja je potaknula razvoj bankarstva i gospodarstva općenito, motivirana novim dotokom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srebra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Europu u XVI. st., a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crkveno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 opravdana učenjem Tome Akvinskog o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gospodarskoj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misiji kršćana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it-IT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Tada su osnovane i prve </a:t>
            </a:r>
            <a:r>
              <a:rPr lang="it-IT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drž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avne</a:t>
            </a:r>
            <a:r>
              <a:rPr lang="it-IT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banke. </a:t>
            </a:r>
            <a:endParaRPr lang="hr-HR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7099702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 txBox="1">
            <a:spLocks/>
          </p:cNvSpPr>
          <p:nvPr/>
        </p:nvSpPr>
        <p:spPr>
          <a:xfrm>
            <a:off x="5799689" y="838200"/>
            <a:ext cx="6400800" cy="5562600"/>
          </a:xfrm>
          <a:prstGeom prst="rect">
            <a:avLst/>
          </a:prstGeom>
        </p:spPr>
        <p:txBody>
          <a:bodyPr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0425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Prva državna banka je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 Banco della Piazza di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Rialto (1587) u Veneciji,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 nešto poslije i Banco del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Giro (1617).</a:t>
            </a:r>
          </a:p>
          <a:p>
            <a:pPr marL="0" indent="0" algn="ctr">
              <a:buNone/>
            </a:pP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Amsterdamska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Wisselbanka (1609) prva je uvela bankovni novac, a u Njemačkoj ga je uvela Hamburška žirobanka (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1619).</a:t>
            </a:r>
          </a:p>
          <a:p>
            <a:pPr marL="0" indent="0" algn="ctr">
              <a:buNone/>
            </a:pP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Engleskoj je prva notna banka osnovana 1694 (Bank of England).</a:t>
            </a:r>
            <a:endParaRPr lang="hr-HR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r-HR" sz="3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Font typeface="Arial" pitchFamily="34" charset="0"/>
              <a:buNone/>
            </a:pP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1" y="0"/>
            <a:ext cx="5020749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62534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3"/>
          <p:cNvSpPr txBox="1">
            <a:spLocks/>
          </p:cNvSpPr>
          <p:nvPr/>
        </p:nvSpPr>
        <p:spPr>
          <a:xfrm>
            <a:off x="1217613" y="1219200"/>
            <a:ext cx="6248400" cy="5105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1175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0425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3463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tx1">
                  <a:lumMod val="90000"/>
                  <a:lumOff val="10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hr-HR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Hrvatskoj se bankovno poslovanje i preteče suvremenih banaka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najprije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razvijaju u dalmatinskim gradovima, osobito u Dubrovniku.</a:t>
            </a:r>
          </a:p>
          <a:p>
            <a:pPr marL="0" indent="0" algn="ctr">
              <a:buNone/>
            </a:pP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Zbog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posebnoga političkog i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geografskog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položaja Dubrovnik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od sredine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XV. st. nametnuo kao vodeće novčarsko središte na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obali Jadrana.</a:t>
            </a:r>
          </a:p>
          <a:p>
            <a:pPr marL="0" indent="0" algn="ctr">
              <a:buNone/>
            </a:pP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Ugovor između Dubrovnika i Osmanlijskog carstva potaknuo je razvoj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bankarstva u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Dubrovniku,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 je 1617. osnovan Dubrovački založni zavod, koji je postao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prva kreditna </a:t>
            </a:r>
            <a:r>
              <a:rPr lang="hr-HR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institucija </a:t>
            </a:r>
            <a:r>
              <a:rPr lang="hr-HR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 Hrvatskoj.</a:t>
            </a:r>
            <a:endParaRPr lang="hr-HR" sz="3200" b="1" dirty="0">
              <a:solidFill>
                <a:schemeClr val="accent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013" y="2057400"/>
            <a:ext cx="4459495" cy="3750365"/>
          </a:xfrm>
          <a:prstGeom prst="rect">
            <a:avLst/>
          </a:prstGeom>
        </p:spPr>
      </p:pic>
      <p:sp>
        <p:nvSpPr>
          <p:cNvPr id="7" name="Title 12"/>
          <p:cNvSpPr txBox="1">
            <a:spLocks/>
          </p:cNvSpPr>
          <p:nvPr/>
        </p:nvSpPr>
        <p:spPr>
          <a:xfrm>
            <a:off x="1522413" y="381000"/>
            <a:ext cx="9829799" cy="838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r-HR" sz="4800" dirty="0" smtClean="0"/>
              <a:t>Početak bankarstva u Hrvatskoj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15828526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Hvala !!</a:t>
            </a:r>
            <a:endParaRPr lang="en-US" dirty="0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577046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OPEN" val="0"/>
</p:tagLst>
</file>

<file path=ppt/theme/theme1.xml><?xml version="1.0" encoding="utf-8"?>
<a:theme xmlns:a="http://schemas.openxmlformats.org/drawingml/2006/main" name="Currency Symbols 16x9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urrency symbols presentation (widescreen).potx" id="{0BEEB329-2C4D-4D02-9858-CA91ACE92AB1}" vid="{944DA297-E844-470D-A85C-00068074ACC2}"/>
    </a:ext>
  </a:extLst>
</a:theme>
</file>

<file path=ppt/theme/theme2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rrency Symbols">
      <a:dk1>
        <a:srgbClr val="303030"/>
      </a:dk1>
      <a:lt1>
        <a:sysClr val="window" lastClr="FFFFFF"/>
      </a:lt1>
      <a:dk2>
        <a:srgbClr val="000000"/>
      </a:dk2>
      <a:lt2>
        <a:srgbClr val="E8DEC9"/>
      </a:lt2>
      <a:accent1>
        <a:srgbClr val="F7C547"/>
      </a:accent1>
      <a:accent2>
        <a:srgbClr val="AB3C33"/>
      </a:accent2>
      <a:accent3>
        <a:srgbClr val="506084"/>
      </a:accent3>
      <a:accent4>
        <a:srgbClr val="599EA5"/>
      </a:accent4>
      <a:accent5>
        <a:srgbClr val="758F21"/>
      </a:accent5>
      <a:accent6>
        <a:srgbClr val="894A27"/>
      </a:accent6>
      <a:hlink>
        <a:srgbClr val="506084"/>
      </a:hlink>
      <a:folHlink>
        <a:srgbClr val="828282"/>
      </a:folHlink>
    </a:clrScheme>
    <a:fontScheme name="Currency Symbols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Currency symbols presentation (widescreen)</Template>
  <TotalTime>103</TotalTime>
  <Words>364</Words>
  <Application>Microsoft Office PowerPoint</Application>
  <PresentationFormat>Custom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Currency Symbols 16x9</vt:lpstr>
      <vt:lpstr>Banke</vt:lpstr>
      <vt:lpstr>Što je to BANKA?</vt:lpstr>
      <vt:lpstr>Kako su se razvile banke?</vt:lpstr>
      <vt:lpstr>Prve banke!</vt:lpstr>
      <vt:lpstr>Slide 5</vt:lpstr>
      <vt:lpstr>Slide 6</vt:lpstr>
      <vt:lpstr>Slide 7</vt:lpstr>
      <vt:lpstr>Hvala 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Banke</dc:title>
  <dc:creator>Lukas Rigo</dc:creator>
  <cp:lastModifiedBy>Mešo mekentoš</cp:lastModifiedBy>
  <cp:revision>12</cp:revision>
  <dcterms:created xsi:type="dcterms:W3CDTF">2020-05-06T18:13:39Z</dcterms:created>
  <dcterms:modified xsi:type="dcterms:W3CDTF">2020-05-07T17:20:17Z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