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641E8D-0EB0-40D4-96A3-E578D1976AA5}" v="2301" dt="2020-05-09T15:15:05.5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18" autoAdjust="0"/>
    <p:restoredTop sz="94660"/>
  </p:normalViewPr>
  <p:slideViewPr>
    <p:cSldViewPr snapToGrid="0">
      <p:cViewPr varScale="1">
        <p:scale>
          <a:sx n="91" d="100"/>
          <a:sy n="91" d="100"/>
        </p:scale>
        <p:origin x="-43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GRAĐANSKO DRUŠTVO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79562" y="4911786"/>
            <a:ext cx="9448800" cy="685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/>
              <a:t>Ema Vugrinec 6C</a:t>
            </a:r>
          </a:p>
        </p:txBody>
      </p:sp>
    </p:spTree>
    <p:extLst>
      <p:ext uri="{BB962C8B-B14F-4D97-AF65-F5344CB8AC3E}">
        <p14:creationId xmlns:p14="http://schemas.microsoft.com/office/powerpoint/2010/main" xmlns="" val="385510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9B72AEF-AE55-4C08-A3F3-8D7224788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883" y="1224448"/>
            <a:ext cx="8610600" cy="1293028"/>
          </a:xfrm>
        </p:spPr>
        <p:txBody>
          <a:bodyPr/>
          <a:lstStyle/>
          <a:p>
            <a:pPr algn="l"/>
            <a:r>
              <a:rPr lang="hr-HR" dirty="0"/>
              <a:t>Razvijanje građanskog društva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B916F78-AE30-48F7-90F5-03645A15A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hr-HR" dirty="0"/>
          </a:p>
          <a:p>
            <a:r>
              <a:rPr lang="hr-HR" dirty="0"/>
              <a:t>Pojavom banaka, rastom gradova i kapitala dolazi do razvijanja građanskog društva.</a:t>
            </a:r>
          </a:p>
          <a:p>
            <a:r>
              <a:rPr lang="hr-HR" dirty="0"/>
              <a:t>U novom vijeku jača srednja klasa.</a:t>
            </a:r>
          </a:p>
          <a:p>
            <a:r>
              <a:rPr lang="hr-HR" dirty="0"/>
              <a:t>Sve više građana raspolaže sa većim imetkom.</a:t>
            </a:r>
          </a:p>
          <a:p>
            <a:r>
              <a:rPr lang="hr-HR" dirty="0"/>
              <a:t>Srednju klasu su činili trgovci, obrtnici, bankari, liječnici, pravnici i službenici.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53229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183135B-16B8-488D-AEC4-C0725A78D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5089"/>
            <a:ext cx="10820400" cy="46135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/>
              <a:t>Povećanjem financija mijenja se i način života ljudi.</a:t>
            </a:r>
          </a:p>
          <a:p>
            <a:r>
              <a:rPr lang="hr-HR" dirty="0"/>
              <a:t>Sve više ljudi ide u kazališta i opere.</a:t>
            </a:r>
          </a:p>
          <a:p>
            <a:endParaRPr lang="hr-HR" dirty="0"/>
          </a:p>
          <a:p>
            <a:r>
              <a:rPr lang="hr-HR" dirty="0"/>
              <a:t>Mijenja se način stanovanja. </a:t>
            </a:r>
          </a:p>
          <a:p>
            <a:r>
              <a:rPr lang="hr-HR" dirty="0"/>
              <a:t>Gradile su se velike kuće sa puno prostorija.</a:t>
            </a:r>
          </a:p>
          <a:p>
            <a:r>
              <a:rPr lang="hr-HR" dirty="0"/>
              <a:t>Odvajale su se prostorije po funkcijama: kupaonica, dnevna soba, blagovaonica, kuhinja, spavaća soba itd.</a:t>
            </a:r>
          </a:p>
          <a:p>
            <a:r>
              <a:rPr lang="hr-HR" dirty="0"/>
              <a:t>Takve kuće su imale puno kreveta.</a:t>
            </a:r>
          </a:p>
          <a:p>
            <a:r>
              <a:rPr lang="hr-HR" dirty="0"/>
              <a:t>Rasla je i količina namještaja u kućama i posuđe.</a:t>
            </a:r>
          </a:p>
          <a:p>
            <a:r>
              <a:rPr lang="hr-HR" dirty="0"/>
              <a:t>Novitet su bile žlice od kristala, zlata i srebra, osobne šalice ili čaše.</a:t>
            </a:r>
          </a:p>
          <a:p>
            <a:r>
              <a:rPr lang="hr-HR" dirty="0"/>
              <a:t>Korištenje vilice širilo se sporo.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62146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CD94F7C0-1344-4B3C-AFCB-E7F006BB5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EC584A2-4215-4DB8-AE1F-E3768D77E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BBE84232-8A2A-49B4-B656-D22EEC0C1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0045"/>
            <a:ext cx="3977639" cy="47886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U </a:t>
            </a:r>
            <a:r>
              <a:rPr lang="en-US" sz="1800" dirty="0" err="1"/>
              <a:t>seoskim</a:t>
            </a:r>
            <a:r>
              <a:rPr lang="en-US" sz="1800" dirty="0"/>
              <a:t> </a:t>
            </a:r>
            <a:r>
              <a:rPr lang="en-US" sz="1800" dirty="0" err="1"/>
              <a:t>kućama</a:t>
            </a:r>
            <a:r>
              <a:rPr lang="en-US" sz="1800" dirty="0"/>
              <a:t> </a:t>
            </a:r>
            <a:r>
              <a:rPr lang="en-US" sz="1800" dirty="0" err="1"/>
              <a:t>srednjeg</a:t>
            </a:r>
            <a:r>
              <a:rPr lang="en-US" sz="1800" dirty="0"/>
              <a:t> </a:t>
            </a:r>
            <a:r>
              <a:rPr lang="en-US" sz="1800" dirty="0" err="1"/>
              <a:t>vijeka</a:t>
            </a:r>
            <a:r>
              <a:rPr lang="en-US" sz="1800" dirty="0"/>
              <a:t> </a:t>
            </a:r>
            <a:r>
              <a:rPr lang="en-US" sz="1800" dirty="0" err="1"/>
              <a:t>broj</a:t>
            </a:r>
            <a:r>
              <a:rPr lang="en-US" sz="1800" dirty="0"/>
              <a:t> </a:t>
            </a:r>
            <a:r>
              <a:rPr lang="en-US" sz="1800" dirty="0" err="1"/>
              <a:t>prostorija</a:t>
            </a:r>
            <a:r>
              <a:rPr lang="en-US" sz="1800" dirty="0"/>
              <a:t> je bio </a:t>
            </a:r>
            <a:r>
              <a:rPr lang="en-US" sz="1800" dirty="0" err="1"/>
              <a:t>ograničen</a:t>
            </a:r>
            <a:r>
              <a:rPr lang="en-US" sz="1800" dirty="0"/>
              <a:t>.</a:t>
            </a:r>
            <a:endParaRPr lang="sr-Latn-RS" sz="1800"/>
          </a:p>
          <a:p>
            <a:r>
              <a:rPr lang="en-US" sz="1800" dirty="0" err="1"/>
              <a:t>Jedna</a:t>
            </a:r>
            <a:r>
              <a:rPr lang="en-US" sz="1800" dirty="0"/>
              <a:t> </a:t>
            </a:r>
            <a:r>
              <a:rPr lang="en-US" sz="1800" dirty="0" err="1"/>
              <a:t>prostorija</a:t>
            </a:r>
            <a:r>
              <a:rPr lang="en-US" sz="1800" dirty="0"/>
              <a:t> je </a:t>
            </a:r>
            <a:r>
              <a:rPr lang="en-US" sz="1800" dirty="0" err="1"/>
              <a:t>služila</a:t>
            </a:r>
            <a:r>
              <a:rPr lang="en-US" sz="1800" dirty="0"/>
              <a:t> za </a:t>
            </a:r>
            <a:r>
              <a:rPr lang="en-US" sz="1800" dirty="0" err="1"/>
              <a:t>sve</a:t>
            </a:r>
            <a:r>
              <a:rPr lang="en-US" sz="1800" dirty="0"/>
              <a:t>.</a:t>
            </a:r>
          </a:p>
        </p:txBody>
      </p:sp>
      <p:pic>
        <p:nvPicPr>
          <p:cNvPr id="4" name="Slika 4" descr="Slika na kojoj se prikazuje krevet&#10;&#10;Opis je generiran uz vrlo visoku pouzdanost">
            <a:extLst>
              <a:ext uri="{FF2B5EF4-FFF2-40B4-BE49-F238E27FC236}">
                <a16:creationId xmlns:a16="http://schemas.microsoft.com/office/drawing/2014/main" xmlns="" id="{0498A331-A98A-4AC9-9BA9-D928C134B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699" y="1169986"/>
            <a:ext cx="6533501" cy="462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522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 descr="Slika na kojoj se prikazuje zgrada, sat&#10;&#10;Opis je generiran uz vrlo visoku pouzdanost">
            <a:extLst>
              <a:ext uri="{FF2B5EF4-FFF2-40B4-BE49-F238E27FC236}">
                <a16:creationId xmlns:a16="http://schemas.microsoft.com/office/drawing/2014/main" xmlns="" id="{75E22152-5BD3-445B-8D5A-F85BFD63CD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77" r="-2" b="-2"/>
          <a:stretch/>
        </p:blipFill>
        <p:spPr>
          <a:xfrm>
            <a:off x="585158" y="1595386"/>
            <a:ext cx="5973313" cy="450360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9963F150-BF60-4EA0-BDA6-55FA5DC02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47" y="2180182"/>
            <a:ext cx="5025846" cy="38372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Raspodijela</a:t>
            </a:r>
            <a:r>
              <a:rPr lang="en-US" dirty="0"/>
              <a:t> </a:t>
            </a:r>
            <a:r>
              <a:rPr lang="en-US" dirty="0" err="1"/>
              <a:t>prostorija</a:t>
            </a:r>
            <a:r>
              <a:rPr lang="en-US" dirty="0"/>
              <a:t> u </a:t>
            </a:r>
            <a:r>
              <a:rPr lang="en-US" dirty="0" err="1"/>
              <a:t>kućama</a:t>
            </a:r>
            <a:r>
              <a:rPr lang="en-US" dirty="0"/>
              <a:t> </a:t>
            </a:r>
            <a:r>
              <a:rPr lang="en-US" dirty="0" err="1"/>
              <a:t>novog</a:t>
            </a:r>
            <a:r>
              <a:rPr lang="en-US" dirty="0"/>
              <a:t> </a:t>
            </a:r>
            <a:r>
              <a:rPr lang="en-US" dirty="0" err="1"/>
              <a:t>vijeka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77088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xmlns="" id="{CD94F7C0-1344-4B3C-AFCB-E7F006BB5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4EC584A2-4215-4DB8-AE1F-E3768D77E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3DB8636-C475-4993-BD39-7C712DBF4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1600" dirty="0"/>
              <a:t>Krajem srednjeg vijeka mijenja se i </a:t>
            </a:r>
            <a:r>
              <a:rPr lang="hr-HR" sz="1600" dirty="0" err="1"/>
              <a:t>odjevanje</a:t>
            </a:r>
            <a:r>
              <a:rPr lang="hr-HR" sz="1600" dirty="0"/>
              <a:t> građanstva.</a:t>
            </a:r>
            <a:endParaRPr lang="sr-Latn-RS" sz="1600" dirty="0"/>
          </a:p>
          <a:p>
            <a:r>
              <a:rPr lang="hr-HR" sz="1600" dirty="0"/>
              <a:t>Duge haljine sa puno nabora postale su ženska odjeća.</a:t>
            </a:r>
          </a:p>
        </p:txBody>
      </p:sp>
      <p:pic>
        <p:nvPicPr>
          <p:cNvPr id="8" name="Slika 9" descr="Slika na kojoj se prikazuje osoba, na zatvorenom, malo, dječak&#10;&#10;Opis je generiran uz vrlo visoku pouzdanost">
            <a:extLst>
              <a:ext uri="{FF2B5EF4-FFF2-40B4-BE49-F238E27FC236}">
                <a16:creationId xmlns:a16="http://schemas.microsoft.com/office/drawing/2014/main" xmlns="" id="{4D2927A8-5426-4DC2-AB8E-CA825A470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487" y="271674"/>
            <a:ext cx="2925509" cy="594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04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A27E4FC4-7746-4AD0-AC20-5723995B7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6832600" cy="4024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hr-HR" dirty="0">
              <a:ea typeface="+mn-lt"/>
              <a:cs typeface="+mn-lt"/>
            </a:endParaRPr>
          </a:p>
          <a:p>
            <a:r>
              <a:rPr lang="hr-HR" dirty="0">
                <a:ea typeface="+mn-lt"/>
                <a:cs typeface="+mn-lt"/>
              </a:rPr>
              <a:t>Hlače su bile uske i uključivale su stopala, bile su isključivo za muškarce i muška povlastica.</a:t>
            </a:r>
            <a:endParaRPr lang="en-US" dirty="0"/>
          </a:p>
        </p:txBody>
      </p:sp>
      <p:pic>
        <p:nvPicPr>
          <p:cNvPr id="4" name="Slika 4" descr="Slika na kojoj se prikazuje muškarac, nošenje, držanje, crno&#10;&#10;Opis je generiran uz vrlo visoku pouzdanost">
            <a:extLst>
              <a:ext uri="{FF2B5EF4-FFF2-40B4-BE49-F238E27FC236}">
                <a16:creationId xmlns:a16="http://schemas.microsoft.com/office/drawing/2014/main" xmlns="" id="{E23AF4AF-D7D7-477E-A1C8-57686ADB8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047" y="746125"/>
            <a:ext cx="2405343" cy="547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043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F299829-AC66-41B2-B7AC-6A5FF77AC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/>
              <a:t>Za daljnje razvijanje građanskog društva prepreka je bilo feudalno uređenje.</a:t>
            </a:r>
            <a:endParaRPr lang="sr-Latn-RS" dirty="0"/>
          </a:p>
          <a:p>
            <a:r>
              <a:rPr lang="hr-HR" dirty="0"/>
              <a:t>Počela je borba za vlast između građanstva i plemstva.</a:t>
            </a:r>
          </a:p>
          <a:p>
            <a:r>
              <a:rPr lang="hr-HR" dirty="0"/>
              <a:t>Plemstvo je imalo vodeću ulogu ali im je utjecaj i moć </a:t>
            </a:r>
            <a:r>
              <a:rPr lang="hr-HR" dirty="0" err="1"/>
              <a:t>slabljela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59653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FE81ECC-9702-4AA6-B9AD-388063CF9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/>
              <a:t>Korišteni izvori: </a:t>
            </a:r>
            <a:endParaRPr lang="sr-Latn-RS"/>
          </a:p>
          <a:p>
            <a:endParaRPr lang="hr-HR" dirty="0"/>
          </a:p>
          <a:p>
            <a:r>
              <a:rPr lang="hr-HR" dirty="0"/>
              <a:t>TRAGOM PROŠLOSTI 6 udžbenik povijesti - Željko </a:t>
            </a:r>
            <a:r>
              <a:rPr lang="hr-HR" dirty="0" err="1"/>
              <a:t>Brdal</a:t>
            </a:r>
            <a:r>
              <a:rPr lang="hr-HR" dirty="0"/>
              <a:t>, Margita Madunić</a:t>
            </a:r>
          </a:p>
          <a:p>
            <a:r>
              <a:rPr lang="hr-HR" dirty="0"/>
              <a:t>Google slike</a:t>
            </a:r>
          </a:p>
        </p:txBody>
      </p:sp>
    </p:spTree>
    <p:extLst>
      <p:ext uri="{BB962C8B-B14F-4D97-AF65-F5344CB8AC3E}">
        <p14:creationId xmlns:p14="http://schemas.microsoft.com/office/powerpoint/2010/main" xmlns="" val="367419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paravanj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TC104033937[[fn=Isparavanje]]</Template>
  <TotalTime>1</TotalTime>
  <Words>225</Words>
  <Application>Microsoft Office PowerPoint</Application>
  <PresentationFormat>Custom</PresentationFormat>
  <Paragraphs>32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Isparavanje</vt:lpstr>
      <vt:lpstr>GRAĐANSKO DRUŠTVO</vt:lpstr>
      <vt:lpstr>Razvijanje građanskog društva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Mešo mekentoš</dc:creator>
  <cp:lastModifiedBy>Mešo mekentoš</cp:lastModifiedBy>
  <cp:revision>334</cp:revision>
  <dcterms:created xsi:type="dcterms:W3CDTF">2020-05-09T14:07:25Z</dcterms:created>
  <dcterms:modified xsi:type="dcterms:W3CDTF">2020-05-11T08:16:55Z</dcterms:modified>
</cp:coreProperties>
</file>