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3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B70A3-AA47-4414-BC8C-F58DAC11DBC5}" type="datetimeFigureOut">
              <a:rPr lang="hr-HR" smtClean="0"/>
              <a:pPr/>
              <a:t>6.5.2020.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E8BB19B-E24F-4F59-93EA-62CCCC5F40DF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28118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B70A3-AA47-4414-BC8C-F58DAC11DBC5}" type="datetimeFigureOut">
              <a:rPr lang="hr-HR" smtClean="0"/>
              <a:pPr/>
              <a:t>6.5.2020.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B19B-E24F-4F59-93EA-62CCCC5F40DF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9419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B70A3-AA47-4414-BC8C-F58DAC11DBC5}" type="datetimeFigureOut">
              <a:rPr lang="hr-HR" smtClean="0"/>
              <a:pPr/>
              <a:t>6.5.2020.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B19B-E24F-4F59-93EA-62CCCC5F40DF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7543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B70A3-AA47-4414-BC8C-F58DAC11DBC5}" type="datetimeFigureOut">
              <a:rPr lang="hr-HR" smtClean="0"/>
              <a:pPr/>
              <a:t>6.5.2020.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B19B-E24F-4F59-93EA-62CCCC5F40DF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69775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B70A3-AA47-4414-BC8C-F58DAC11DBC5}" type="datetimeFigureOut">
              <a:rPr lang="hr-HR" smtClean="0"/>
              <a:pPr/>
              <a:t>6.5.2020.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B19B-E24F-4F59-93EA-62CCCC5F40DF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89939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B70A3-AA47-4414-BC8C-F58DAC11DBC5}" type="datetimeFigureOut">
              <a:rPr lang="hr-HR" smtClean="0"/>
              <a:pPr/>
              <a:t>6.5.2020.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B19B-E24F-4F59-93EA-62CCCC5F40DF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2961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B70A3-AA47-4414-BC8C-F58DAC11DBC5}" type="datetimeFigureOut">
              <a:rPr lang="hr-HR" smtClean="0"/>
              <a:pPr/>
              <a:t>6.5.2020.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B19B-E24F-4F59-93EA-62CCCC5F40DF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62197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B70A3-AA47-4414-BC8C-F58DAC11DBC5}" type="datetimeFigureOut">
              <a:rPr lang="hr-HR" smtClean="0"/>
              <a:pPr/>
              <a:t>6.5.2020.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B19B-E24F-4F59-93EA-62CCCC5F40DF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73394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B70A3-AA47-4414-BC8C-F58DAC11DBC5}" type="datetimeFigureOut">
              <a:rPr lang="hr-HR" smtClean="0"/>
              <a:pPr/>
              <a:t>6.5.2020.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B19B-E24F-4F59-93EA-62CCCC5F40D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520607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B70A3-AA47-4414-BC8C-F58DAC11DBC5}" type="datetimeFigureOut">
              <a:rPr lang="hr-HR" smtClean="0"/>
              <a:pPr/>
              <a:t>6.5.2020.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B19B-E24F-4F59-93EA-62CCCC5F40DF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98602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21B70A3-AA47-4414-BC8C-F58DAC11DBC5}" type="datetimeFigureOut">
              <a:rPr lang="hr-HR" smtClean="0"/>
              <a:pPr/>
              <a:t>6.5.2020.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BB19B-E24F-4F59-93EA-62CCCC5F40DF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54729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B70A3-AA47-4414-BC8C-F58DAC11DBC5}" type="datetimeFigureOut">
              <a:rPr lang="hr-HR" smtClean="0"/>
              <a:pPr/>
              <a:t>6.5.2020.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E8BB19B-E24F-4F59-93EA-62CCCC5F40DF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66904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DVORAC VERSAILLES</a:t>
            </a:r>
            <a:endParaRPr lang="hr-HR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sz="4000" dirty="0" smtClean="0">
                <a:latin typeface="Bahnschrift Light Condensed" panose="020B0502040204020203" pitchFamily="34" charset="0"/>
              </a:rPr>
              <a:t>Karla jelić 6.b</a:t>
            </a:r>
            <a:endParaRPr lang="hr-HR" sz="4000" dirty="0">
              <a:latin typeface="Bahnschrift 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0103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1208690"/>
            <a:ext cx="9603275" cy="645063"/>
          </a:xfrm>
        </p:spPr>
        <p:txBody>
          <a:bodyPr>
            <a:normAutofit/>
          </a:bodyPr>
          <a:lstStyle/>
          <a:p>
            <a:r>
              <a:rPr lang="hr-HR" sz="4000" dirty="0" smtClean="0">
                <a:latin typeface="Arial Black" panose="020B0A04020102020204" pitchFamily="34" charset="0"/>
              </a:rPr>
              <a:t>Luj XIV.</a:t>
            </a:r>
            <a:endParaRPr lang="hr-HR" sz="40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521702"/>
          </a:xfrm>
        </p:spPr>
        <p:txBody>
          <a:bodyPr/>
          <a:lstStyle/>
          <a:p>
            <a:r>
              <a:rPr lang="hr-HR" dirty="0"/>
              <a:t>Luj XIV. Dao je podići dvorac Versailles.</a:t>
            </a:r>
          </a:p>
          <a:p>
            <a:r>
              <a:rPr lang="hr-HR" dirty="0"/>
              <a:t>On je bio apsolutistički vladar – imao je neograničenu vlast.</a:t>
            </a:r>
          </a:p>
          <a:p>
            <a:r>
              <a:rPr lang="hr-HR" dirty="0"/>
              <a:t>Kralj Sunce (smatrao je sebe  božjim namjesnikom na zemlji)</a:t>
            </a:r>
          </a:p>
          <a:p>
            <a:r>
              <a:rPr lang="hr-HR" dirty="0"/>
              <a:t>Luj XIV.  Je često nastupao u ulozi božanstva, te je dnevne poslove (pranje, doručak, odijevanje...) obavljao pred svojim dvorjanima</a:t>
            </a:r>
            <a:r>
              <a:rPr lang="hr-HR" dirty="0" smtClean="0"/>
              <a:t>.</a:t>
            </a:r>
          </a:p>
          <a:p>
            <a:endParaRPr lang="hr-HR" dirty="0"/>
          </a:p>
          <a:p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                                                      </a:t>
            </a:r>
            <a:r>
              <a:rPr lang="hr-HR" i="1" dirty="0" smtClean="0">
                <a:latin typeface="Baskerville Old Face" panose="02020602080505020303" pitchFamily="18" charset="0"/>
              </a:rPr>
              <a:t>Luj XIV.</a:t>
            </a:r>
            <a:endParaRPr lang="hr-HR" i="1" dirty="0"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Picture 3" descr="&lt;strong&gt;Luj XIV&lt;/strong&gt;, kralj Francuske - Wikipedi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85237" y="3904146"/>
            <a:ext cx="2313903" cy="212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781071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1145628"/>
            <a:ext cx="9603275" cy="708126"/>
          </a:xfrm>
        </p:spPr>
        <p:txBody>
          <a:bodyPr>
            <a:normAutofit/>
          </a:bodyPr>
          <a:lstStyle/>
          <a:p>
            <a:r>
              <a:rPr lang="hr-HR" sz="4000" dirty="0" smtClean="0">
                <a:latin typeface="Arial Black" panose="020B0A04020102020204" pitchFamily="34" charset="0"/>
              </a:rPr>
              <a:t>Gradnja dvorca</a:t>
            </a:r>
            <a:endParaRPr lang="hr-HR" sz="40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2015732"/>
            <a:ext cx="10298987" cy="3912102"/>
          </a:xfrm>
        </p:spPr>
        <p:txBody>
          <a:bodyPr>
            <a:normAutofit fontScale="25000" lnSpcReduction="20000"/>
          </a:bodyPr>
          <a:lstStyle/>
          <a:p>
            <a:r>
              <a:rPr lang="hr-HR" sz="8000" dirty="0" smtClean="0"/>
              <a:t>Dvorac se gradio gotovo </a:t>
            </a:r>
            <a:r>
              <a:rPr lang="hr-HR" sz="8000" b="1" dirty="0" smtClean="0"/>
              <a:t>pola stoljeća.</a:t>
            </a:r>
          </a:p>
          <a:p>
            <a:r>
              <a:rPr lang="hr-HR" sz="8000" dirty="0" smtClean="0"/>
              <a:t>Na njemu je radilo </a:t>
            </a:r>
            <a:r>
              <a:rPr lang="hr-HR" sz="8000" b="1" dirty="0" smtClean="0"/>
              <a:t>tisuću </a:t>
            </a:r>
            <a:r>
              <a:rPr lang="hr-HR" sz="8000" dirty="0" smtClean="0"/>
              <a:t>radnika.</a:t>
            </a:r>
          </a:p>
          <a:p>
            <a:r>
              <a:rPr lang="hr-HR" sz="8000" dirty="0" smtClean="0"/>
              <a:t>Plan dvorca vrlo je pravilan, a </a:t>
            </a:r>
            <a:r>
              <a:rPr lang="hr-HR" sz="8000" b="1" dirty="0" smtClean="0"/>
              <a:t>kraljeva spavaonica </a:t>
            </a:r>
            <a:r>
              <a:rPr lang="hr-HR" sz="8000" dirty="0" smtClean="0"/>
              <a:t>mu je središte.</a:t>
            </a:r>
          </a:p>
          <a:p>
            <a:endParaRPr lang="hr-HR" sz="8000" dirty="0"/>
          </a:p>
          <a:p>
            <a:endParaRPr lang="hr-HR" sz="8000" dirty="0" smtClean="0"/>
          </a:p>
          <a:p>
            <a:endParaRPr lang="hr-HR" sz="8000" dirty="0"/>
          </a:p>
          <a:p>
            <a:endParaRPr lang="hr-HR" sz="8000" dirty="0" smtClean="0"/>
          </a:p>
          <a:p>
            <a:endParaRPr lang="hr-HR" sz="8000" dirty="0"/>
          </a:p>
          <a:p>
            <a:pPr marL="0" indent="0">
              <a:buNone/>
            </a:pPr>
            <a:r>
              <a:rPr lang="hr-HR" sz="8000" dirty="0" smtClean="0"/>
              <a:t>                                                                                                                 </a:t>
            </a:r>
            <a:r>
              <a:rPr lang="hr-HR" sz="8000" i="1" dirty="0" smtClean="0">
                <a:latin typeface="Baskerville Old Face" panose="02020602080505020303" pitchFamily="18" charset="0"/>
              </a:rPr>
              <a:t>plan dvorca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                                                                                                              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Picture 3" descr="Dvorac Versailles – Wikipedij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882993" y="2015732"/>
            <a:ext cx="2540000" cy="347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08919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1135116"/>
            <a:ext cx="9603275" cy="718637"/>
          </a:xfrm>
        </p:spPr>
        <p:txBody>
          <a:bodyPr>
            <a:normAutofit/>
          </a:bodyPr>
          <a:lstStyle/>
          <a:p>
            <a:r>
              <a:rPr lang="hr-HR" sz="4000" dirty="0" smtClean="0">
                <a:latin typeface="Arial Black" panose="020B0A04020102020204" pitchFamily="34" charset="0"/>
              </a:rPr>
              <a:t>Život u dvorcu</a:t>
            </a:r>
            <a:endParaRPr lang="hr-HR" sz="40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2015732"/>
            <a:ext cx="9899593" cy="3964654"/>
          </a:xfrm>
        </p:spPr>
        <p:txBody>
          <a:bodyPr/>
          <a:lstStyle/>
          <a:p>
            <a:r>
              <a:rPr lang="hr-HR" dirty="0" smtClean="0"/>
              <a:t>U dvorcu je živjelo </a:t>
            </a:r>
            <a:r>
              <a:rPr lang="hr-HR" b="1" dirty="0" smtClean="0"/>
              <a:t>par tisuća </a:t>
            </a:r>
            <a:r>
              <a:rPr lang="hr-HR" dirty="0" smtClean="0"/>
              <a:t>ljudi – pretežno plemići</a:t>
            </a:r>
          </a:p>
          <a:p>
            <a:r>
              <a:rPr lang="hr-HR" dirty="0" smtClean="0"/>
              <a:t>Kralj je mogao nadzirati cijeli dvorac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pPr marL="0" indent="0">
              <a:buNone/>
            </a:pPr>
            <a:r>
              <a:rPr lang="hr-HR" dirty="0" smtClean="0"/>
              <a:t>                                                                                    </a:t>
            </a:r>
            <a:r>
              <a:rPr lang="hr-HR" i="1" dirty="0" smtClean="0">
                <a:latin typeface="Baskerville Old Face" panose="02020602080505020303" pitchFamily="18" charset="0"/>
              </a:rPr>
              <a:t>Dvorac Versailles danas            </a:t>
            </a:r>
          </a:p>
        </p:txBody>
      </p:sp>
      <p:pic>
        <p:nvPicPr>
          <p:cNvPr id="4" name="Picture 3" descr="Reggia di &lt;strong&gt;Versailles&lt;/strong&gt; - Wikipedia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90594" y="2417379"/>
            <a:ext cx="4864260" cy="304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37488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1187669"/>
            <a:ext cx="9603275" cy="666085"/>
          </a:xfrm>
        </p:spPr>
        <p:txBody>
          <a:bodyPr>
            <a:normAutofit/>
          </a:bodyPr>
          <a:lstStyle/>
          <a:p>
            <a:r>
              <a:rPr lang="hr-HR" sz="4000" dirty="0" smtClean="0">
                <a:latin typeface="Arial Black" panose="020B0A04020102020204" pitchFamily="34" charset="0"/>
              </a:rPr>
              <a:t>Dvorana ogledala</a:t>
            </a:r>
            <a:endParaRPr lang="hr-HR" sz="40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2015732"/>
            <a:ext cx="10561745" cy="4174862"/>
          </a:xfrm>
        </p:spPr>
        <p:txBody>
          <a:bodyPr>
            <a:normAutofit fontScale="92500" lnSpcReduction="20000"/>
          </a:bodyPr>
          <a:lstStyle/>
          <a:p>
            <a:r>
              <a:rPr lang="hr-HR" dirty="0" smtClean="0"/>
              <a:t>Najpoznatija prostorija u dvorcu</a:t>
            </a:r>
          </a:p>
          <a:p>
            <a:r>
              <a:rPr lang="hr-HR" dirty="0" smtClean="0"/>
              <a:t>Dvorana ima </a:t>
            </a:r>
            <a:r>
              <a:rPr lang="hr-HR" b="1" dirty="0" smtClean="0"/>
              <a:t>sedamnaest</a:t>
            </a:r>
            <a:r>
              <a:rPr lang="hr-HR" dirty="0" smtClean="0"/>
              <a:t> velikih ogledala koja ispunjavaju cijeli zid nasuprot prozora koji gledaju na vrtove.</a:t>
            </a:r>
          </a:p>
          <a:p>
            <a:r>
              <a:rPr lang="hr-HR" dirty="0" smtClean="0"/>
              <a:t>Za dvoranu je trebalo spojiti na </a:t>
            </a:r>
            <a:r>
              <a:rPr lang="hr-HR" b="1" dirty="0" smtClean="0"/>
              <a:t>tisuće</a:t>
            </a:r>
            <a:r>
              <a:rPr lang="hr-HR" dirty="0" smtClean="0"/>
              <a:t> stakala odgovarajućih oblika i veličina</a:t>
            </a:r>
          </a:p>
          <a:p>
            <a:r>
              <a:rPr lang="hr-HR" dirty="0" smtClean="0"/>
              <a:t>U njoj je bio okončan </a:t>
            </a:r>
            <a:r>
              <a:rPr lang="hr-HR" b="1" dirty="0" smtClean="0"/>
              <a:t>Prvi svjetski rat</a:t>
            </a:r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                                                                                         </a:t>
            </a:r>
            <a:r>
              <a:rPr lang="hr-HR" i="1" dirty="0" smtClean="0">
                <a:latin typeface="Baskerville Old Face" panose="02020602080505020303" pitchFamily="18" charset="0"/>
              </a:rPr>
              <a:t>dvorana ogledala      </a:t>
            </a:r>
            <a:endParaRPr lang="hr-HR" i="1" dirty="0">
              <a:latin typeface="Baskerville Old Face" panose="02020602080505020303" pitchFamily="18" charset="0"/>
            </a:endParaRPr>
          </a:p>
        </p:txBody>
      </p:sp>
      <p:pic>
        <p:nvPicPr>
          <p:cNvPr id="4" name="Picture 3" descr="first | TAMOiOVD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77655" y="3625424"/>
            <a:ext cx="3966023" cy="2010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32895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1135117"/>
            <a:ext cx="9603275" cy="718637"/>
          </a:xfrm>
        </p:spPr>
        <p:txBody>
          <a:bodyPr>
            <a:normAutofit/>
          </a:bodyPr>
          <a:lstStyle/>
          <a:p>
            <a:r>
              <a:rPr lang="hr-HR" sz="4000" dirty="0" smtClean="0">
                <a:latin typeface="Arial Black" panose="020B0A04020102020204" pitchFamily="34" charset="0"/>
              </a:rPr>
              <a:t>Dvorac danas</a:t>
            </a:r>
            <a:endParaRPr lang="hr-HR" sz="40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48737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/>
              <a:t>Još i danas dvorac je dobro očuvan</a:t>
            </a:r>
          </a:p>
          <a:p>
            <a:r>
              <a:rPr lang="hr-HR" dirty="0" smtClean="0"/>
              <a:t>Od 1979.g. </a:t>
            </a:r>
            <a:r>
              <a:rPr lang="hr-HR" dirty="0"/>
              <a:t>n</a:t>
            </a:r>
            <a:r>
              <a:rPr lang="hr-HR" dirty="0" smtClean="0"/>
              <a:t>alazi se na UNESCOvom popisu </a:t>
            </a:r>
            <a:r>
              <a:rPr lang="hr-HR" b="1" dirty="0" smtClean="0"/>
              <a:t>svjetske kulturne baštine</a:t>
            </a:r>
          </a:p>
          <a:p>
            <a:r>
              <a:rPr lang="hr-HR" dirty="0" smtClean="0"/>
              <a:t>Izvan dvorca nalaze se mnogobrojne </a:t>
            </a:r>
            <a:r>
              <a:rPr lang="hr-HR" b="1" dirty="0" smtClean="0"/>
              <a:t>fontane</a:t>
            </a:r>
            <a:r>
              <a:rPr lang="hr-HR" dirty="0" smtClean="0"/>
              <a:t> i </a:t>
            </a:r>
            <a:r>
              <a:rPr lang="hr-HR" b="1" dirty="0" smtClean="0"/>
              <a:t>zelenilo </a:t>
            </a:r>
            <a:endParaRPr lang="hr-HR" dirty="0" smtClean="0"/>
          </a:p>
          <a:p>
            <a:r>
              <a:rPr lang="hr-HR" dirty="0" smtClean="0"/>
              <a:t>U njemu se nalazi poznati </a:t>
            </a:r>
            <a:r>
              <a:rPr lang="hr-HR" b="1" dirty="0" smtClean="0"/>
              <a:t>astronomski sat</a:t>
            </a:r>
          </a:p>
          <a:p>
            <a:r>
              <a:rPr lang="hr-HR" dirty="0" smtClean="0"/>
              <a:t>Na godinu dvorac ima više od </a:t>
            </a:r>
            <a:r>
              <a:rPr lang="hr-HR" b="1" dirty="0" smtClean="0"/>
              <a:t>9 milijuna </a:t>
            </a:r>
            <a:r>
              <a:rPr lang="hr-HR" dirty="0" smtClean="0"/>
              <a:t>posjetitelja</a:t>
            </a:r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                                                                                                     </a:t>
            </a:r>
            <a:r>
              <a:rPr lang="hr-HR" i="1" dirty="0" smtClean="0">
                <a:latin typeface="Baskerville Old Face" panose="02020602080505020303" pitchFamily="18" charset="0"/>
              </a:rPr>
              <a:t>astronomski sat</a:t>
            </a:r>
            <a:endParaRPr lang="hr-HR" i="1" dirty="0">
              <a:latin typeface="Baskerville Old Face" panose="02020602080505020303" pitchFamily="18" charset="0"/>
            </a:endParaRPr>
          </a:p>
        </p:txBody>
      </p:sp>
      <p:pic>
        <p:nvPicPr>
          <p:cNvPr id="4" name="Picture 3" descr="Lice astronomskog sata s pokretnim figurama u Pragu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07156" y="2942896"/>
            <a:ext cx="3247698" cy="2532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71298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1145628"/>
            <a:ext cx="9603275" cy="708126"/>
          </a:xfrm>
        </p:spPr>
        <p:txBody>
          <a:bodyPr>
            <a:normAutofit/>
          </a:bodyPr>
          <a:lstStyle/>
          <a:p>
            <a:r>
              <a:rPr lang="hr-HR" sz="4000" dirty="0" smtClean="0">
                <a:latin typeface="Arial Black" panose="020B0A04020102020204" pitchFamily="34" charset="0"/>
              </a:rPr>
              <a:t>Zanimljivosti</a:t>
            </a:r>
            <a:endParaRPr lang="hr-HR" sz="40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Dvorana ogledala bila je sagrađena uz pomoć </a:t>
            </a:r>
            <a:r>
              <a:rPr lang="hr-HR" b="1" dirty="0" smtClean="0"/>
              <a:t>krađe</a:t>
            </a:r>
          </a:p>
          <a:p>
            <a:r>
              <a:rPr lang="hr-HR" dirty="0" smtClean="0"/>
              <a:t>Dvorac je imao svoj privatni </a:t>
            </a:r>
            <a:r>
              <a:rPr lang="hr-HR" b="1" dirty="0" smtClean="0"/>
              <a:t>zoološki vrt</a:t>
            </a:r>
          </a:p>
          <a:p>
            <a:r>
              <a:rPr lang="hr-HR" dirty="0" smtClean="0"/>
              <a:t>Najdraže piće bila je </a:t>
            </a:r>
            <a:r>
              <a:rPr lang="hr-HR" b="1" dirty="0" smtClean="0"/>
              <a:t>topla čokolada</a:t>
            </a:r>
          </a:p>
          <a:p>
            <a:r>
              <a:rPr lang="hr-HR" dirty="0" smtClean="0"/>
              <a:t>Jela su se služila </a:t>
            </a:r>
            <a:r>
              <a:rPr lang="hr-HR" b="1" dirty="0" smtClean="0"/>
              <a:t>hladna</a:t>
            </a:r>
          </a:p>
          <a:p>
            <a:r>
              <a:rPr lang="hr-HR" dirty="0" smtClean="0"/>
              <a:t>Prij nego je dvorac bio sagrađen na njegovom mjestu bila je </a:t>
            </a:r>
            <a:r>
              <a:rPr lang="hr-HR" b="1" dirty="0" smtClean="0"/>
              <a:t>lovačka koliba</a:t>
            </a:r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383037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&lt;strong&gt;Versailles&lt;/strong&gt; Shines Even on a Rainy Day – Travel. Garden. Eat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2459421"/>
            <a:ext cx="9603275" cy="1923393"/>
          </a:xfrm>
        </p:spPr>
        <p:txBody>
          <a:bodyPr>
            <a:noAutofit/>
          </a:bodyPr>
          <a:lstStyle/>
          <a:p>
            <a:r>
              <a:rPr lang="hr-HR" sz="8800" dirty="0" smtClean="0">
                <a:latin typeface="Britannic Bold" panose="020B0903060703020204" pitchFamily="34" charset="0"/>
              </a:rPr>
              <a:t>Hvala na pažnji!</a:t>
            </a:r>
            <a:endParaRPr lang="hr-HR" sz="88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1976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114</TotalTime>
  <Words>261</Words>
  <Application>Microsoft Office PowerPoint</Application>
  <PresentationFormat>Custom</PresentationFormat>
  <Paragraphs>75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Gallery</vt:lpstr>
      <vt:lpstr>DVORAC VERSAILLES</vt:lpstr>
      <vt:lpstr>Luj XIV.</vt:lpstr>
      <vt:lpstr>Gradnja dvorca</vt:lpstr>
      <vt:lpstr>Život u dvorcu</vt:lpstr>
      <vt:lpstr>Dvorana ogledala</vt:lpstr>
      <vt:lpstr>Dvorac danas</vt:lpstr>
      <vt:lpstr>Zanimljivosti</vt:lpstr>
      <vt:lpstr>Hvala na pažnji!</vt:lpstr>
    </vt:vector>
  </TitlesOfParts>
  <Company>Ericsson Nikola Tesla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DVORAC VERSAILLES</dc:title>
  <dc:creator>KARLA JELIĆ</dc:creator>
  <cp:lastModifiedBy>Mešo mekentoš</cp:lastModifiedBy>
  <cp:revision>15</cp:revision>
  <dcterms:created xsi:type="dcterms:W3CDTF">2020-04-28T14:17:55Z</dcterms:created>
  <dcterms:modified xsi:type="dcterms:W3CDTF">2020-05-06T07:23:43Z</dcterms:modified>
</cp:coreProperties>
</file>