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6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C958-B375-4CD9-8CDE-9206B5A1E772}" type="datetimeFigureOut">
              <a:rPr lang="hr-HR" smtClean="0"/>
              <a:pPr/>
              <a:t>11.5.2020.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A8E9-42C6-4D8C-92F7-6078873E5D4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31005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C958-B375-4CD9-8CDE-9206B5A1E772}" type="datetimeFigureOut">
              <a:rPr lang="hr-HR" smtClean="0"/>
              <a:pPr/>
              <a:t>11.5.2020.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A8E9-42C6-4D8C-92F7-6078873E5D4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848957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C958-B375-4CD9-8CDE-9206B5A1E772}" type="datetimeFigureOut">
              <a:rPr lang="hr-HR" smtClean="0"/>
              <a:pPr/>
              <a:t>11.5.2020.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A8E9-42C6-4D8C-92F7-6078873E5D4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417795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C958-B375-4CD9-8CDE-9206B5A1E772}" type="datetimeFigureOut">
              <a:rPr lang="hr-HR" smtClean="0"/>
              <a:pPr/>
              <a:t>11.5.2020.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A8E9-42C6-4D8C-92F7-6078873E5D4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863581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C958-B375-4CD9-8CDE-9206B5A1E772}" type="datetimeFigureOut">
              <a:rPr lang="hr-HR" smtClean="0"/>
              <a:pPr/>
              <a:t>11.5.2020.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A8E9-42C6-4D8C-92F7-6078873E5D4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55209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C958-B375-4CD9-8CDE-9206B5A1E772}" type="datetimeFigureOut">
              <a:rPr lang="hr-HR" smtClean="0"/>
              <a:pPr/>
              <a:t>11.5.2020.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A8E9-42C6-4D8C-92F7-6078873E5D4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10760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C958-B375-4CD9-8CDE-9206B5A1E772}" type="datetimeFigureOut">
              <a:rPr lang="hr-HR" smtClean="0"/>
              <a:pPr/>
              <a:t>11.5.2020.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A8E9-42C6-4D8C-92F7-6078873E5D4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822782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C958-B375-4CD9-8CDE-9206B5A1E772}" type="datetimeFigureOut">
              <a:rPr lang="hr-HR" smtClean="0"/>
              <a:pPr/>
              <a:t>11.5.2020.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A8E9-42C6-4D8C-92F7-6078873E5D4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499521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C958-B375-4CD9-8CDE-9206B5A1E772}" type="datetimeFigureOut">
              <a:rPr lang="hr-HR" smtClean="0"/>
              <a:pPr/>
              <a:t>11.5.2020.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A8E9-42C6-4D8C-92F7-6078873E5D4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813793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C958-B375-4CD9-8CDE-9206B5A1E772}" type="datetimeFigureOut">
              <a:rPr lang="hr-HR" smtClean="0"/>
              <a:pPr/>
              <a:t>11.5.2020.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A8E9-42C6-4D8C-92F7-6078873E5D4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68885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C958-B375-4CD9-8CDE-9206B5A1E772}" type="datetimeFigureOut">
              <a:rPr lang="hr-HR" smtClean="0"/>
              <a:pPr/>
              <a:t>11.5.2020.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BA8E9-42C6-4D8C-92F7-6078873E5D4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675651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DC958-B375-4CD9-8CDE-9206B5A1E772}" type="datetimeFigureOut">
              <a:rPr lang="hr-HR" smtClean="0"/>
              <a:pPr/>
              <a:t>11.5.2020.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BA8E9-42C6-4D8C-92F7-6078873E5D4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4562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4C792555-EA8A-41A8-B3AD-836744026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307" r="-1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060724F-3A91-4357-BF79-E677D6E79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FFFFFF"/>
                </a:solidFill>
              </a:rPr>
              <a:t>Dvorac Versailles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0E75DF2E-3206-4A64-AB57-5B6DD6DDF2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FFFFFF"/>
                </a:solidFill>
              </a:rPr>
              <a:t>Dora Vučinić, 6.c</a:t>
            </a:r>
          </a:p>
        </p:txBody>
      </p:sp>
    </p:spTree>
    <p:extLst>
      <p:ext uri="{BB962C8B-B14F-4D97-AF65-F5344CB8AC3E}">
        <p14:creationId xmlns:p14="http://schemas.microsoft.com/office/powerpoint/2010/main" xmlns="" val="4138662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71EB074-0356-496F-890F-902BB6DC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399093" cy="1325563"/>
          </a:xfrm>
        </p:spPr>
        <p:txBody>
          <a:bodyPr>
            <a:normAutofit/>
          </a:bodyPr>
          <a:lstStyle/>
          <a:p>
            <a:r>
              <a:rPr lang="hr-HR" dirty="0"/>
              <a:t>Izvori: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E724B23C-DD49-433C-81D6-B4ED0B6B8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4" y="2871982"/>
            <a:ext cx="4399094" cy="3181684"/>
          </a:xfrm>
        </p:spPr>
        <p:txBody>
          <a:bodyPr anchor="t">
            <a:normAutofit/>
          </a:bodyPr>
          <a:lstStyle/>
          <a:p>
            <a:r>
              <a:rPr lang="hr-HR" sz="1800"/>
              <a:t>Udžbenik iz povijesti (Tragom prošlosti 6)</a:t>
            </a:r>
          </a:p>
          <a:p>
            <a:r>
              <a:rPr lang="hr-HR" sz="1800"/>
              <a:t>Plesnascena.hr</a:t>
            </a:r>
          </a:p>
          <a:p>
            <a:r>
              <a:rPr lang="hr-HR" sz="1800"/>
              <a:t>Wikipedija </a:t>
            </a:r>
          </a:p>
          <a:p>
            <a:pPr marL="0" indent="0">
              <a:buNone/>
            </a:pPr>
            <a:endParaRPr lang="hr-HR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C62225A2-D3F0-45D1-9C47-B10375316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1B9FBFA8-6AF4-4091-9C8B-DEC6D8933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6A9B0551-EE66-407E-9E7F-842F4D6D1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249" y="124399"/>
            <a:ext cx="2668143" cy="373167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FC55569B-BB66-40BF-B56B-4B98C7DD4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3857" y="3638358"/>
            <a:ext cx="2377203" cy="274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2262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00F9A325-13A7-466A-A3FF-538AAFD37A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818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DC03566-8BB0-422F-BB45-E3A6E0AFF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FFFFFF"/>
                </a:solidFill>
              </a:rPr>
              <a:t>Hvala na pažnji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9BD1A1EA-5850-41BF-A722-3BEC672D90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3340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23159CE-B9CA-46A9-B5E7-89D95F819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4624342" cy="1325563"/>
          </a:xfrm>
        </p:spPr>
        <p:txBody>
          <a:bodyPr>
            <a:normAutofit/>
          </a:bodyPr>
          <a:lstStyle/>
          <a:p>
            <a:r>
              <a:rPr lang="hr-HR" dirty="0"/>
              <a:t>Dvorac Versailles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07977D39-626F-40D7-B00F-16E02602DD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EB22BA5D-EBB1-4478-BA4B-32F5C8C40E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66" r="28045" b="-3"/>
          <a:stretch/>
        </p:blipFill>
        <p:spPr>
          <a:xfrm>
            <a:off x="568008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74C173DD-0B88-47BC-9716-06F1BBDE6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r>
              <a:rPr lang="hr-HR" sz="1800" dirty="0"/>
              <a:t> U Francuskoj nedaleko od Pariza (na karti crveno označeno)</a:t>
            </a:r>
          </a:p>
          <a:p>
            <a:r>
              <a:rPr lang="hr-HR" sz="1800" dirty="0"/>
              <a:t>Dvorac kralja Francuske u XVII. st. koji ga je dao podići</a:t>
            </a:r>
          </a:p>
          <a:p>
            <a:r>
              <a:rPr lang="hr-HR" sz="1800" dirty="0"/>
              <a:t>Gradio se gotovo pola stoljeća – tisuće radnika</a:t>
            </a:r>
          </a:p>
          <a:p>
            <a:r>
              <a:rPr lang="hr-HR" sz="1800" dirty="0"/>
              <a:t>Središte dvorca je kraljeva spavaonica</a:t>
            </a:r>
          </a:p>
          <a:p>
            <a:r>
              <a:rPr lang="hr-HR" sz="1800" dirty="0"/>
              <a:t>Na dvoru je boravilo tisuće ljudi, pretežno plemići, koje je kralj tako mogao nadzirati</a:t>
            </a:r>
          </a:p>
          <a:p>
            <a:endParaRPr lang="hr-HR" sz="1800" dirty="0"/>
          </a:p>
          <a:p>
            <a:endParaRPr lang="hr-HR" sz="18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B905CDE4-B751-4B3E-B625-6E59F89034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08108C16-F4C0-44AA-999D-17BD39219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56A8E501-EAB1-40C0-8C5F-0CE22D3BDD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83" r="19214" b="-3"/>
          <a:stretch/>
        </p:blipFill>
        <p:spPr>
          <a:xfrm>
            <a:off x="5838252" y="272216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2F5B839-BDC6-4AED-B23A-05B7D01A5D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68" r="17806" b="1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C8F10CB3-3B5E-4C7A-98CF-B87454DDFA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2C7998EE-7EEE-4CE4-8F4D-AAD7C7A4BE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919" r="49632" b="1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sp>
        <p:nvSpPr>
          <p:cNvPr id="6" name="Elipsa 5">
            <a:extLst>
              <a:ext uri="{FF2B5EF4-FFF2-40B4-BE49-F238E27FC236}">
                <a16:creationId xmlns:a16="http://schemas.microsoft.com/office/drawing/2014/main" xmlns="" id="{1A69987C-CB04-4D31-B1C6-DF94F862F131}"/>
              </a:ext>
            </a:extLst>
          </p:cNvPr>
          <p:cNvSpPr/>
          <p:nvPr/>
        </p:nvSpPr>
        <p:spPr>
          <a:xfrm flipH="1" flipV="1">
            <a:off x="9922837" y="805902"/>
            <a:ext cx="109508" cy="113645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1423B00D-FB18-4EAC-A77B-E549C2C704D2}"/>
              </a:ext>
            </a:extLst>
          </p:cNvPr>
          <p:cNvSpPr txBox="1"/>
          <p:nvPr/>
        </p:nvSpPr>
        <p:spPr>
          <a:xfrm>
            <a:off x="8906098" y="468370"/>
            <a:ext cx="1480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r-HR" dirty="0">
                <a:solidFill>
                  <a:schemeClr val="bg1"/>
                </a:solidFill>
              </a:rPr>
              <a:t>VERSAILLES</a:t>
            </a:r>
          </a:p>
        </p:txBody>
      </p:sp>
    </p:spTree>
    <p:extLst>
      <p:ext uri="{BB962C8B-B14F-4D97-AF65-F5344CB8AC3E}">
        <p14:creationId xmlns:p14="http://schemas.microsoft.com/office/powerpoint/2010/main" xmlns="" val="1808719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6383F5E-CEA1-488E-8A92-5A4131BFC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>
            <a:normAutofit/>
          </a:bodyPr>
          <a:lstStyle/>
          <a:p>
            <a:r>
              <a:rPr lang="hr-HR" dirty="0"/>
              <a:t>Apsolutistička monarhija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F74D28C-3268-4E35-8EE1-D92CB4A85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D858DE7D-4642-456E-B2A4-95F1DF5149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88" r="-1" b="253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DFA4318-12D7-4345-BD12-90B7D1EC8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578" y="2871982"/>
            <a:ext cx="5004073" cy="3181684"/>
          </a:xfrm>
        </p:spPr>
        <p:txBody>
          <a:bodyPr anchor="t">
            <a:normAutofit/>
          </a:bodyPr>
          <a:lstStyle/>
          <a:p>
            <a:r>
              <a:rPr lang="hr-HR" sz="2000" dirty="0"/>
              <a:t>Vladar ima neograničenu vlast</a:t>
            </a:r>
          </a:p>
          <a:p>
            <a:r>
              <a:rPr lang="hr-HR" sz="2000" dirty="0"/>
              <a:t>Najistaknutiji primjer je Francuska u doba kralja Luja XIV. (1643. – 1715.)</a:t>
            </a:r>
          </a:p>
          <a:p>
            <a:r>
              <a:rPr lang="hr-HR" sz="2000" dirty="0"/>
              <a:t>Često su se iza odluka „korisnih” za državu, krili osobni interesi</a:t>
            </a:r>
          </a:p>
          <a:p>
            <a:r>
              <a:rPr lang="hr-HR" sz="2000" dirty="0"/>
              <a:t>Potpuna vlast u rukama jednog čovjeka mogla je biti na korist države ako je vladar bio sposoban i obrnuto</a:t>
            </a:r>
          </a:p>
        </p:txBody>
      </p:sp>
    </p:spTree>
    <p:extLst>
      <p:ext uri="{BB962C8B-B14F-4D97-AF65-F5344CB8AC3E}">
        <p14:creationId xmlns:p14="http://schemas.microsoft.com/office/powerpoint/2010/main" xmlns="" val="3333989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7521DD34-C6F2-4402-9A01-962807DB65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8972FCE-79BB-4DE1-B3B5-7968A9A14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764373"/>
            <a:ext cx="5154508" cy="1293028"/>
          </a:xfrm>
        </p:spPr>
        <p:txBody>
          <a:bodyPr>
            <a:normAutofit/>
          </a:bodyPr>
          <a:lstStyle/>
          <a:p>
            <a:r>
              <a:rPr lang="hr-HR" sz="4000"/>
              <a:t>Luj XIV.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4BEE2A14-D631-4000-B1CD-F897C43EE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0" y="2194560"/>
            <a:ext cx="5154507" cy="4024125"/>
          </a:xfrm>
        </p:spPr>
        <p:txBody>
          <a:bodyPr>
            <a:normAutofit/>
          </a:bodyPr>
          <a:lstStyle/>
          <a:p>
            <a:r>
              <a:rPr lang="hr-HR" sz="1700" dirty="0"/>
              <a:t>Sebe je smatrao božjim namjesnikom na zemlji</a:t>
            </a:r>
          </a:p>
          <a:p>
            <a:r>
              <a:rPr lang="hr-HR" sz="1700" dirty="0"/>
              <a:t>Prozvao se „Kralj Sunce”</a:t>
            </a:r>
          </a:p>
          <a:p>
            <a:r>
              <a:rPr lang="hr-HR" sz="1700" dirty="0"/>
              <a:t>Često je govorio: „Država - to sam ja.”</a:t>
            </a:r>
          </a:p>
          <a:p>
            <a:r>
              <a:rPr lang="hr-HR" sz="1700" dirty="0"/>
              <a:t>„Izumio je balet”</a:t>
            </a:r>
          </a:p>
          <a:p>
            <a:r>
              <a:rPr lang="hr-HR" sz="1700" dirty="0"/>
              <a:t>Kralj Louis XIV. nije izumio balet, ali je postavivši temelje na kojima i danas balet „živi”, osigurao opstanak i razvoj te umjetničke grane</a:t>
            </a:r>
          </a:p>
          <a:p>
            <a:r>
              <a:rPr lang="hr-HR" sz="1700" dirty="0"/>
              <a:t>Naime, baleti su postojali i prije samog </a:t>
            </a:r>
            <a:r>
              <a:rPr lang="hr-HR" sz="1700"/>
              <a:t>Louisa XIV. </a:t>
            </a:r>
            <a:endParaRPr lang="hr-HR" sz="1700" dirty="0"/>
          </a:p>
          <a:p>
            <a:r>
              <a:rPr lang="hr-HR" sz="1700" dirty="0"/>
              <a:t>Taj se naziv prvi puta spominje u ranom šesnaestom stoljeću kao naziv za društvene plesove koji su se izvodili na dvorskim svečanostima</a:t>
            </a:r>
          </a:p>
        </p:txBody>
      </p:sp>
      <p:pic>
        <p:nvPicPr>
          <p:cNvPr id="5" name="Slika 4" descr="Slika na kojoj se prikazuje na zatvorenom, žena, soba, stol&#10;&#10;Opis je automatski generiran">
            <a:extLst>
              <a:ext uri="{FF2B5EF4-FFF2-40B4-BE49-F238E27FC236}">
                <a16:creationId xmlns:a16="http://schemas.microsoft.com/office/drawing/2014/main" xmlns="" id="{76C8D0D0-378D-4A31-9719-95728DC5C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92" r="23113" b="-1"/>
          <a:stretch/>
        </p:blipFill>
        <p:spPr>
          <a:xfrm>
            <a:off x="6417733" y="10"/>
            <a:ext cx="3270176" cy="3933487"/>
          </a:xfrm>
          <a:prstGeom prst="rect">
            <a:avLst/>
          </a:prstGeom>
        </p:spPr>
      </p:pic>
      <p:pic>
        <p:nvPicPr>
          <p:cNvPr id="6" name="Slika 5" descr="Slika na kojoj se prikazuje pas&#10;&#10;Opis je automatski generiran">
            <a:extLst>
              <a:ext uri="{FF2B5EF4-FFF2-40B4-BE49-F238E27FC236}">
                <a16:creationId xmlns:a16="http://schemas.microsoft.com/office/drawing/2014/main" xmlns="" id="{93B13B1E-A044-4E2D-B6BD-5F1FBAC012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09" b="1"/>
          <a:stretch/>
        </p:blipFill>
        <p:spPr>
          <a:xfrm>
            <a:off x="9782174" y="10"/>
            <a:ext cx="2409826" cy="3933486"/>
          </a:xfrm>
          <a:prstGeom prst="rect">
            <a:avLst/>
          </a:prstGeom>
        </p:spPr>
      </p:pic>
      <p:pic>
        <p:nvPicPr>
          <p:cNvPr id="7" name="Slika 6" descr="Slika na kojoj se prikazuje sat, stol&#10;&#10;Opis je automatski generiran">
            <a:extLst>
              <a:ext uri="{FF2B5EF4-FFF2-40B4-BE49-F238E27FC236}">
                <a16:creationId xmlns:a16="http://schemas.microsoft.com/office/drawing/2014/main" xmlns="" id="{21837230-AE16-4806-B789-24C5EFB07D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687" r="-1" b="32241"/>
          <a:stretch/>
        </p:blipFill>
        <p:spPr>
          <a:xfrm>
            <a:off x="6417734" y="4019724"/>
            <a:ext cx="5774266" cy="283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2491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xmlns="" id="{43C7337D-E56B-470B-8C2E-8A0AD41D2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>
            <a:normAutofit/>
          </a:bodyPr>
          <a:lstStyle/>
          <a:p>
            <a:r>
              <a:rPr lang="hr-HR" dirty="0"/>
              <a:t>Više o znaku </a:t>
            </a:r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xmlns="" id="{4747DA1E-5B37-4B94-89FD-45CC1D884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>
            <a:normAutofit/>
          </a:bodyPr>
          <a:lstStyle/>
          <a:p>
            <a:r>
              <a:rPr lang="hr-HR" sz="3200" dirty="0"/>
              <a:t>Ovaj znak predstavlja Kralja Luja XIV. (Kralj Sunce)</a:t>
            </a:r>
          </a:p>
          <a:p>
            <a:r>
              <a:rPr lang="hr-HR" sz="3200" dirty="0"/>
              <a:t>Nalazi se na vratima dvorca Versailles</a:t>
            </a:r>
          </a:p>
          <a:p>
            <a:pPr marL="0" indent="0">
              <a:buNone/>
            </a:pPr>
            <a:endParaRPr lang="hr-HR" sz="20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493571D9-EC6D-43F2-9CD1-595BE790B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724" y="321734"/>
            <a:ext cx="1698684" cy="273981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AC8E9EC3-E018-42D1-8CA1-B6EF3A8B0E3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37636" y="321734"/>
            <a:ext cx="2294594" cy="2739814"/>
          </a:xfrm>
          <a:prstGeom prst="rect">
            <a:avLst/>
          </a:prstGeom>
        </p:spPr>
      </p:pic>
      <p:pic>
        <p:nvPicPr>
          <p:cNvPr id="1030" name="Picture 6" descr="LOKALNA SAMOUPRAVA Dužnosnici bez &quot;dobre vjere&quot; u ...">
            <a:extLst>
              <a:ext uri="{FF2B5EF4-FFF2-40B4-BE49-F238E27FC236}">
                <a16:creationId xmlns:a16="http://schemas.microsoft.com/office/drawing/2014/main" xmlns="" id="{276A8D62-8A44-4BD5-8BB3-8E7809447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892244" y="3796452"/>
            <a:ext cx="2503512" cy="255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6980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9D25CF4-9BB2-4519-B7DC-07209D72C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712824" cy="1325563"/>
          </a:xfrm>
        </p:spPr>
        <p:txBody>
          <a:bodyPr>
            <a:normAutofit/>
          </a:bodyPr>
          <a:lstStyle/>
          <a:p>
            <a:r>
              <a:rPr lang="hr-HR"/>
              <a:t>Život u Versaillesu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E4FC5C2B-F3E0-490E-9D84-E8D75C080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r>
              <a:rPr lang="hr-HR" sz="2000" dirty="0"/>
              <a:t>Vrlo raskošan</a:t>
            </a:r>
          </a:p>
          <a:p>
            <a:r>
              <a:rPr lang="hr-HR" sz="2000" dirty="0"/>
              <a:t>Dvjestotinjak soba, deset kuhinja, nekoliko golemih dvorana</a:t>
            </a:r>
          </a:p>
          <a:p>
            <a:r>
              <a:rPr lang="hr-HR" sz="2000" dirty="0"/>
              <a:t>Luj XIV. svoje dnevne poslove poput pranja, odijevanja ili doručka obavljao je pred svojim dvorjanima</a:t>
            </a:r>
          </a:p>
          <a:p>
            <a:r>
              <a:rPr lang="hr-HR" sz="2000" dirty="0"/>
              <a:t>Francuska toga doba postala je uzor cijeloj Europi, Versailles i život u njemu oponašao se po cijeloj Europi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99A8FB7-A79B-4BC9-9D56-B79587F6AA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B23893E2-3349-46D7-A7AA-B9E447957F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FE35EF9C-9E66-4791-ABED-D7536BB4F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78" r="1" b="6110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2B7592FE-10D1-4664-B623-353F47C8DF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205BF5C8-2852-41C9-B8E3-12514CBBE6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01" r="-1" b="31185"/>
          <a:stretch/>
        </p:blipFill>
        <p:spPr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pic>
        <p:nvPicPr>
          <p:cNvPr id="2050" name="Picture 2" descr="Dvorac Versailles – Wikipedija">
            <a:extLst>
              <a:ext uri="{FF2B5EF4-FFF2-40B4-BE49-F238E27FC236}">
                <a16:creationId xmlns:a16="http://schemas.microsoft.com/office/drawing/2014/main" xmlns="" id="{8D85F294-27C9-4A68-81B2-7370C4069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065" y="2940371"/>
            <a:ext cx="19050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28954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EEB8116-6034-4432-801A-E3E3E09423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t="16504" b="17726"/>
          <a:stretch/>
        </p:blipFill>
        <p:spPr>
          <a:xfrm>
            <a:off x="-19" y="10"/>
            <a:ext cx="12192000" cy="6855948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C92C283-358F-4017-9A29-CE4B63853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hr-HR" dirty="0"/>
              <a:t>Kultura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85CF6020-8D87-4AF0-8DA0-CC1A09DB8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anchor="t">
            <a:normAutofit/>
          </a:bodyPr>
          <a:lstStyle/>
          <a:p>
            <a:r>
              <a:rPr lang="hr-HR" sz="2400" dirty="0"/>
              <a:t>Pošto je Francuska u doba Luja XIV. postala uzor cijeloj Europi, Europljani su nosili istu odjeću kao i francusko plemstvo</a:t>
            </a:r>
          </a:p>
          <a:p>
            <a:r>
              <a:rPr lang="hr-HR" sz="2400" dirty="0"/>
              <a:t>Nosile su se duge vlasulje i dokoljenice i posvuda se govorio Francuski jezik</a:t>
            </a:r>
          </a:p>
        </p:txBody>
      </p:sp>
      <p:sp>
        <p:nvSpPr>
          <p:cNvPr id="10" name="Freeform 49">
            <a:extLst>
              <a:ext uri="{FF2B5EF4-FFF2-40B4-BE49-F238E27FC236}">
                <a16:creationId xmlns:a16="http://schemas.microsoft.com/office/drawing/2014/main" xmlns="" id="{EF9B8DF2-C3F5-49A2-94D2-F7B65A0F1F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C0373BC2-516D-4F84-9911-B0F99C5A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7433"/>
          <a:stretch/>
        </p:blipFill>
        <p:spPr>
          <a:xfrm>
            <a:off x="6893344" y="76056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369152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136C9AD-59BE-4475-A8B9-565E2770F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104" y="1396289"/>
            <a:ext cx="5034783" cy="1325563"/>
          </a:xfrm>
        </p:spPr>
        <p:txBody>
          <a:bodyPr>
            <a:normAutofit/>
          </a:bodyPr>
          <a:lstStyle/>
          <a:p>
            <a:r>
              <a:rPr lang="hr-HR" sz="2800"/>
              <a:t>Više nije uzor Europi Francuska nego sada su Habsburgovci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CFD1A13-2B88-47B7-AAE9-AD6F3296EE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F5CE4102-C93A-420A-98A7-5A7DD0C5C5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C432CFB3-505C-41DB-B1EA-A3AA21B0B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290" y="215888"/>
            <a:ext cx="2449620" cy="303975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A911797-6A0A-469E-8288-8D43A492A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43" y="3422940"/>
            <a:ext cx="2449620" cy="3114342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025B3994-2B6D-4045-B0E4-FCDFF1ECF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8104" y="2736090"/>
            <a:ext cx="5420838" cy="3801192"/>
          </a:xfrm>
        </p:spPr>
        <p:txBody>
          <a:bodyPr anchor="t">
            <a:normAutofit/>
          </a:bodyPr>
          <a:lstStyle/>
          <a:p>
            <a:r>
              <a:rPr lang="hr-HR" sz="2000" dirty="0"/>
              <a:t>Jedna od najvažnijih vladarskih obitelji</a:t>
            </a:r>
          </a:p>
          <a:p>
            <a:r>
              <a:rPr lang="hr-HR" sz="2000" dirty="0"/>
              <a:t>Njihovi posjedi bili su Austrija i Slovenija</a:t>
            </a:r>
          </a:p>
          <a:p>
            <a:r>
              <a:rPr lang="hr-HR" sz="2000" dirty="0"/>
              <a:t>Uspješnim ratovima, ali i uspješnim ženidbenim vezama, proširili su svoje posjede na Španjolsku, Burgundiju, Nizozemsku, južnu Italiju, Siciliju i Češku i za vrijeme vladavine Ferdinanda Habsburškog postali su kraljevi Hrvatske i Ugarske</a:t>
            </a:r>
          </a:p>
          <a:p>
            <a:r>
              <a:rPr lang="hr-HR" sz="2000" dirty="0"/>
              <a:t>U XVI. stoljeću u vrijeme Karla V. dinastija Habsburg postala je najmoćnijom europskom dinastijom – najpoznatiji: Marija Terezija i njezin sin Josip II.</a:t>
            </a:r>
          </a:p>
          <a:p>
            <a:endParaRPr lang="hr-HR" sz="2000" dirty="0"/>
          </a:p>
          <a:p>
            <a:endParaRPr lang="hr-HR" sz="1700" dirty="0"/>
          </a:p>
        </p:txBody>
      </p:sp>
    </p:spTree>
    <p:extLst>
      <p:ext uri="{BB962C8B-B14F-4D97-AF65-F5344CB8AC3E}">
        <p14:creationId xmlns:p14="http://schemas.microsoft.com/office/powerpoint/2010/main" xmlns="" val="3443640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0855EA9-7DB8-46FA-8721-185FB6A81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4624342" cy="1325563"/>
          </a:xfrm>
        </p:spPr>
        <p:txBody>
          <a:bodyPr>
            <a:normAutofit/>
          </a:bodyPr>
          <a:lstStyle/>
          <a:p>
            <a:r>
              <a:rPr lang="hr-HR" dirty="0"/>
              <a:t>Zanimljivosti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54A709FC-1ADC-45CD-856D-3B1A50C583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xmlns="" id="{AE67272E-0E66-4396-9C0C-4E154CCE20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5410881-D0CD-4883-84E7-4D2E068C9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r>
              <a:rPr lang="hr-HR" sz="2000" dirty="0"/>
              <a:t>Dvorac Versailles nije imao niti jedan zahod</a:t>
            </a:r>
          </a:p>
          <a:p>
            <a:r>
              <a:rPr lang="hr-HR" sz="2000" dirty="0"/>
              <a:t>Danas je dvorac otvoren za turiste (</a:t>
            </a:r>
            <a:r>
              <a:rPr lang="pl-PL" sz="2000" dirty="0"/>
              <a:t>više od 9 milijuna posjetitelja na godinu)</a:t>
            </a:r>
          </a:p>
          <a:p>
            <a:r>
              <a:rPr lang="hr-HR" sz="2000" dirty="0"/>
              <a:t>Od 1979. je na UNESCO-</a:t>
            </a:r>
            <a:r>
              <a:rPr lang="hr-HR" sz="2000" dirty="0" err="1"/>
              <a:t>vom</a:t>
            </a:r>
            <a:r>
              <a:rPr lang="hr-HR" sz="2000" dirty="0"/>
              <a:t> popisu kulturne baštine</a:t>
            </a:r>
          </a:p>
          <a:p>
            <a:r>
              <a:rPr lang="hr-HR" sz="2000" dirty="0"/>
              <a:t>Važna dvorana je Galerija ogledala u kojoj je 1919. godine potpisan Versajski ugovor i tako okončan Prvi svjetski rat</a:t>
            </a:r>
          </a:p>
          <a:p>
            <a:endParaRPr lang="hr-HR" sz="2000" dirty="0"/>
          </a:p>
          <a:p>
            <a:endParaRPr lang="hr-HR" sz="1800" dirty="0"/>
          </a:p>
          <a:p>
            <a:endParaRPr lang="hr-HR" sz="1800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BCB8E572-32F0-4C78-B268-2702C859FD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xmlns="" id="{BFC6224A-7B8A-4699-99DC-A6C9CD6171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xmlns="" id="{0611C424-EB44-492D-9C48-78BB0D5DC9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xmlns="" id="{59156A24-128C-4054-AAFF-F8CA5BA0E7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Versaj | emitix">
            <a:extLst>
              <a:ext uri="{FF2B5EF4-FFF2-40B4-BE49-F238E27FC236}">
                <a16:creationId xmlns:a16="http://schemas.microsoft.com/office/drawing/2014/main" xmlns="" id="{2DB4A562-C3C0-4074-98E9-9F17C7D10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041015" y="496719"/>
            <a:ext cx="2730354" cy="180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43937562-34B1-43CD-9CF2-62274FA8E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021" y="3198952"/>
            <a:ext cx="1175662" cy="1789619"/>
          </a:xfrm>
          <a:prstGeom prst="rect">
            <a:avLst/>
          </a:prstGeom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xmlns="" id="{646E8F12-06B4-4D6B-866C-1743B253C8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xmlns="" id="{3CC324B9-DFFF-42F1-8D81-AAD42554BD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D396ED17-DA09-4E34-B42D-551C5EC01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826" y="726941"/>
            <a:ext cx="1484420" cy="961161"/>
          </a:xfrm>
          <a:prstGeom prst="rect">
            <a:avLst/>
          </a:prstGeom>
        </p:spPr>
      </p:pic>
      <p:cxnSp>
        <p:nvCxnSpPr>
          <p:cNvPr id="9" name="Ravni poveznik 8">
            <a:extLst>
              <a:ext uri="{FF2B5EF4-FFF2-40B4-BE49-F238E27FC236}">
                <a16:creationId xmlns:a16="http://schemas.microsoft.com/office/drawing/2014/main" xmlns="" id="{AE757AC4-C7F3-4010-B167-33C5672DD464}"/>
              </a:ext>
            </a:extLst>
          </p:cNvPr>
          <p:cNvCxnSpPr>
            <a:cxnSpLocks/>
          </p:cNvCxnSpPr>
          <p:nvPr/>
        </p:nvCxnSpPr>
        <p:spPr>
          <a:xfrm>
            <a:off x="5483624" y="664409"/>
            <a:ext cx="2052695" cy="12119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CBEC3ACD-FD80-4FC1-973A-DFCE4C2E83B1}"/>
              </a:ext>
            </a:extLst>
          </p:cNvPr>
          <p:cNvCxnSpPr>
            <a:cxnSpLocks/>
          </p:cNvCxnSpPr>
          <p:nvPr/>
        </p:nvCxnSpPr>
        <p:spPr>
          <a:xfrm flipV="1">
            <a:off x="5646806" y="625166"/>
            <a:ext cx="1957448" cy="12867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473BFC2-6A58-452D-A517-9A98CFD73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8858" y="4589721"/>
            <a:ext cx="3020028" cy="208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22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386</Words>
  <Application>Microsoft Office PowerPoint</Application>
  <PresentationFormat>Custom</PresentationFormat>
  <Paragraphs>49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Dvorac Versailles</vt:lpstr>
      <vt:lpstr>Dvorac Versailles</vt:lpstr>
      <vt:lpstr>Apsolutistička monarhija</vt:lpstr>
      <vt:lpstr>Luj XIV.</vt:lpstr>
      <vt:lpstr>Više o znaku </vt:lpstr>
      <vt:lpstr>Život u Versaillesu</vt:lpstr>
      <vt:lpstr>Kultura</vt:lpstr>
      <vt:lpstr>Više nije uzor Europi Francuska nego sada su Habsburgovci</vt:lpstr>
      <vt:lpstr>Zanimljivosti</vt:lpstr>
      <vt:lpstr>Izvori:</vt:lpstr>
      <vt:lpstr>Hvala na pažnji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Dvorac Versailles</dc:title>
  <dc:creator>tomislav vucinic</dc:creator>
  <cp:lastModifiedBy>Mešo mekentoš</cp:lastModifiedBy>
  <cp:revision>4</cp:revision>
  <dcterms:created xsi:type="dcterms:W3CDTF">2020-05-10T08:52:43Z</dcterms:created>
  <dcterms:modified xsi:type="dcterms:W3CDTF">2020-05-11T08:20:35Z</dcterms:modified>
</cp:coreProperties>
</file>