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619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885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511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259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104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768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072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372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507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798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962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85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ČOKOLADA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Tena Raić 6.b</a:t>
            </a:r>
            <a:endParaRPr lang="hr-H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207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Joseph</a:t>
            </a:r>
            <a:r>
              <a:rPr lang="hr-HR" dirty="0" smtClean="0"/>
              <a:t> </a:t>
            </a:r>
            <a:r>
              <a:rPr lang="hr-HR" dirty="0" err="1" smtClean="0"/>
              <a:t>fry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2" r="19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 Napravio prvu čokoladu za jelo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8201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Daniel </a:t>
            </a:r>
            <a:r>
              <a:rPr lang="hr-HR" dirty="0" err="1" smtClean="0"/>
              <a:t>peter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90" r="249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 Proizveo prvu mliječnu čokoladu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26554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Rudolf </a:t>
            </a:r>
            <a:r>
              <a:rPr lang="hr-HR" dirty="0" err="1" smtClean="0"/>
              <a:t>Lindt</a:t>
            </a: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9" r="2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Napravio čokoladu koja se topila u ustima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 smtClean="0"/>
              <a:t>Lindt</a:t>
            </a:r>
            <a:r>
              <a:rPr lang="hr-HR" dirty="0" smtClean="0"/>
              <a:t> je danas jedna od najpoznatijih tvornica čokolade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0044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Zanimljivosti o čokoladi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Čokolada ne uzrokuje, nego se zapravo bori protiv karijesa</a:t>
            </a:r>
          </a:p>
          <a:p>
            <a:r>
              <a:rPr lang="hr-HR" dirty="0" smtClean="0"/>
              <a:t>Bijela čokolada zapravo nije čokolada jer ne sadrži kakao</a:t>
            </a:r>
          </a:p>
          <a:p>
            <a:r>
              <a:rPr lang="hr-HR" dirty="0" smtClean="0"/>
              <a:t>Casanova je smatrao čokoladu „ eliksirom ljubavi”</a:t>
            </a:r>
          </a:p>
          <a:p>
            <a:r>
              <a:rPr lang="hr-HR" dirty="0" smtClean="0"/>
              <a:t>Gotovo polovica proizvedene čokolade u svijetu pojede se u Europi</a:t>
            </a:r>
          </a:p>
          <a:p>
            <a:r>
              <a:rPr lang="hr-HR" dirty="0" smtClean="0"/>
              <a:t>Čokolada može umanjiti kašalj gotovo jednako kao i sirupi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352" y="3725601"/>
            <a:ext cx="2236502" cy="17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00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izvori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Wikipedia</a:t>
            </a:r>
            <a:endParaRPr lang="hr-HR" dirty="0" smtClean="0"/>
          </a:p>
          <a:p>
            <a:r>
              <a:rPr lang="hr-HR" dirty="0" smtClean="0"/>
              <a:t>Kandit.hr</a:t>
            </a:r>
          </a:p>
          <a:p>
            <a:r>
              <a:rPr lang="hr-HR" dirty="0" smtClean="0"/>
              <a:t>Pixelizam.com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6403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26480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9600" dirty="0" smtClean="0">
                <a:latin typeface="Arial Black" panose="020B0A04020102020204" pitchFamily="34" charset="0"/>
              </a:rPr>
              <a:t>Hvala</a:t>
            </a:r>
            <a:br>
              <a:rPr lang="hr-HR" sz="9600" dirty="0" smtClean="0">
                <a:latin typeface="Arial Black" panose="020B0A04020102020204" pitchFamily="34" charset="0"/>
              </a:rPr>
            </a:br>
            <a:r>
              <a:rPr lang="hr-HR" sz="9600" dirty="0" smtClean="0">
                <a:latin typeface="Arial Black" panose="020B0A04020102020204" pitchFamily="34" charset="0"/>
              </a:rPr>
              <a:t> na</a:t>
            </a:r>
            <a:br>
              <a:rPr lang="hr-HR" sz="9600" dirty="0" smtClean="0">
                <a:latin typeface="Arial Black" panose="020B0A04020102020204" pitchFamily="34" charset="0"/>
              </a:rPr>
            </a:br>
            <a:r>
              <a:rPr lang="hr-HR" sz="9600" dirty="0" smtClean="0">
                <a:latin typeface="Arial Black" panose="020B0A04020102020204" pitchFamily="34" charset="0"/>
              </a:rPr>
              <a:t> pažnji!</a:t>
            </a:r>
            <a:endParaRPr lang="hr-HR" sz="9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988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Povijest čokolade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Pretpostavlja se da su </a:t>
            </a:r>
            <a:r>
              <a:rPr lang="hr-HR" dirty="0" err="1" smtClean="0"/>
              <a:t>Olmeci</a:t>
            </a:r>
            <a:r>
              <a:rPr lang="hr-HR" dirty="0" smtClean="0"/>
              <a:t> prije 2.600 godina kuhali čokoladnu smjesu</a:t>
            </a:r>
          </a:p>
          <a:p>
            <a:r>
              <a:rPr lang="hr-HR" dirty="0" smtClean="0"/>
              <a:t>Civilizacija Maja – priređivala slavlja u čast boga kakaa </a:t>
            </a:r>
            <a:r>
              <a:rPr lang="hr-HR" dirty="0" err="1" smtClean="0"/>
              <a:t>Ek</a:t>
            </a:r>
            <a:r>
              <a:rPr lang="hr-HR" dirty="0" smtClean="0"/>
              <a:t> </a:t>
            </a:r>
            <a:r>
              <a:rPr lang="hr-HR" dirty="0" err="1" smtClean="0"/>
              <a:t>Chuaha</a:t>
            </a:r>
            <a:endParaRPr lang="hr-HR" dirty="0" smtClean="0"/>
          </a:p>
          <a:p>
            <a:r>
              <a:rPr lang="hr-HR" dirty="0" smtClean="0"/>
              <a:t>Na tim slavljima zrna kakaovca bila su prihvaćena kao sredstvo plaćanja</a:t>
            </a:r>
          </a:p>
          <a:p>
            <a:r>
              <a:rPr lang="hr-HR" dirty="0" smtClean="0"/>
              <a:t>Potvrđena slična slavlja u Meksiku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09" y="3623931"/>
            <a:ext cx="2939726" cy="184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68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 svojih putovanja Kristofor Kolumbo donio je na španjolski dvor sjeme kakaovca, koje tada nije pobudilo zanimanje</a:t>
            </a:r>
          </a:p>
          <a:p>
            <a:r>
              <a:rPr lang="hr-HR" dirty="0" smtClean="0"/>
              <a:t>Španjolski konkvistador </a:t>
            </a:r>
            <a:r>
              <a:rPr lang="hr-HR" dirty="0" err="1" smtClean="0"/>
              <a:t>Hernán</a:t>
            </a:r>
            <a:r>
              <a:rPr lang="hr-HR" dirty="0" smtClean="0"/>
              <a:t> Cortés kada krene u osvajanje Južne Amerike probati će </a:t>
            </a:r>
            <a:r>
              <a:rPr lang="hr-HR" dirty="0" err="1" smtClean="0"/>
              <a:t>Xocolatl</a:t>
            </a:r>
            <a:r>
              <a:rPr lang="hr-HR" dirty="0" smtClean="0"/>
              <a:t>, koji mu je ponudio </a:t>
            </a:r>
            <a:r>
              <a:rPr lang="hr-HR" dirty="0" err="1" smtClean="0"/>
              <a:t>astečki</a:t>
            </a:r>
            <a:r>
              <a:rPr lang="hr-HR" dirty="0" smtClean="0"/>
              <a:t> vladar </a:t>
            </a:r>
            <a:r>
              <a:rPr lang="hr-HR" dirty="0" err="1" smtClean="0"/>
              <a:t>Montezuma</a:t>
            </a:r>
            <a:endParaRPr lang="hr-HR" dirty="0" smtClean="0"/>
          </a:p>
          <a:p>
            <a:r>
              <a:rPr lang="hr-HR" dirty="0" err="1" smtClean="0"/>
              <a:t>Xocolatl</a:t>
            </a:r>
            <a:r>
              <a:rPr lang="hr-HR" dirty="0" smtClean="0"/>
              <a:t> – topla </a:t>
            </a:r>
            <a:r>
              <a:rPr lang="hr-HR" dirty="0" err="1" smtClean="0"/>
              <a:t>kakaova</a:t>
            </a:r>
            <a:r>
              <a:rPr lang="hr-HR" dirty="0" smtClean="0"/>
              <a:t> tekućina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463" y="3630107"/>
            <a:ext cx="2754357" cy="18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329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Asteci</a:t>
            </a:r>
            <a:r>
              <a:rPr lang="hr-HR" dirty="0" smtClean="0"/>
              <a:t> su čokoladni napitak pili zagrijan i bez trunke slatkoće</a:t>
            </a:r>
          </a:p>
          <a:p>
            <a:r>
              <a:rPr lang="hr-HR" dirty="0" smtClean="0"/>
              <a:t>Dodavali su začine poput vanilije i čilija</a:t>
            </a:r>
          </a:p>
          <a:p>
            <a:r>
              <a:rPr lang="hr-HR" dirty="0" smtClean="0"/>
              <a:t>Tek će Europljani od čokolade napraviti slatkiš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2015732"/>
            <a:ext cx="2002294" cy="19155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19" y="3506372"/>
            <a:ext cx="1959973" cy="19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08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Hernán</a:t>
            </a:r>
            <a:r>
              <a:rPr lang="hr-HR" dirty="0" smtClean="0"/>
              <a:t> </a:t>
            </a:r>
            <a:r>
              <a:rPr lang="hr-HR" dirty="0" err="1" smtClean="0"/>
              <a:t>CortÉs</a:t>
            </a:r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35" r="953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Španjolski konkvistador, pustolov i istraživač.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49444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r-HR" dirty="0" smtClean="0">
                <a:latin typeface="Arial Black" panose="020B0A04020102020204" pitchFamily="34" charset="0"/>
              </a:rPr>
              <a:t>Čokolada u </a:t>
            </a:r>
            <a:r>
              <a:rPr lang="hr-HR" dirty="0" err="1" smtClean="0">
                <a:latin typeface="Arial Black" panose="020B0A04020102020204" pitchFamily="34" charset="0"/>
              </a:rPr>
              <a:t>eUropi</a:t>
            </a:r>
            <a:endParaRPr lang="hr-HR" dirty="0">
              <a:latin typeface="Arial Black" panose="020B0A0402010202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Španjolski redovnici su prvi u Europi pripravljali čokoladu, još uvijek tekuću</a:t>
            </a:r>
          </a:p>
          <a:p>
            <a:r>
              <a:rPr lang="hr-HR" dirty="0" smtClean="0"/>
              <a:t>Počeli su dodavati šećer i cimet</a:t>
            </a:r>
          </a:p>
          <a:p>
            <a:r>
              <a:rPr lang="hr-HR" dirty="0" smtClean="0"/>
              <a:t>Tajna o slatkoj čokoladi nije dugo ostala skrivena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3695306"/>
            <a:ext cx="3146515" cy="177103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16" y="3116438"/>
            <a:ext cx="2111693" cy="23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48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Nizozemac Conrad J. van </a:t>
            </a:r>
            <a:r>
              <a:rPr lang="hr-HR" dirty="0" err="1" smtClean="0"/>
              <a:t>Houten</a:t>
            </a:r>
            <a:r>
              <a:rPr lang="hr-HR" dirty="0"/>
              <a:t> </a:t>
            </a:r>
            <a:r>
              <a:rPr lang="hr-HR" dirty="0" smtClean="0"/>
              <a:t>– 1828. g. patentirao hidrauličnu prešu koja je mrvila zrna kakaovca – nastao kakao prah</a:t>
            </a:r>
          </a:p>
          <a:p>
            <a:r>
              <a:rPr lang="hr-HR" dirty="0" smtClean="0"/>
              <a:t>Englezi ( </a:t>
            </a:r>
            <a:r>
              <a:rPr lang="hr-HR" dirty="0" err="1" smtClean="0"/>
              <a:t>Joseph</a:t>
            </a:r>
            <a:r>
              <a:rPr lang="hr-HR" dirty="0" smtClean="0"/>
              <a:t> </a:t>
            </a:r>
            <a:r>
              <a:rPr lang="hr-HR" dirty="0" err="1" smtClean="0"/>
              <a:t>Fry</a:t>
            </a:r>
            <a:r>
              <a:rPr lang="hr-HR" dirty="0" smtClean="0"/>
              <a:t> ) 1847. g. otkrili su kako kakao prah miješati sa šećerom i rastopljenim kakao maslacem – prva čokolada za jelo </a:t>
            </a:r>
          </a:p>
          <a:p>
            <a:r>
              <a:rPr lang="hr-HR" dirty="0" smtClean="0"/>
              <a:t>Švicarac Daniel Peter 1875. g. uspio je proizvesti prvu mliječnu čokoladu</a:t>
            </a:r>
          </a:p>
          <a:p>
            <a:r>
              <a:rPr lang="hr-HR" dirty="0" smtClean="0"/>
              <a:t>1879. g.  Švicarac Rudolf </a:t>
            </a:r>
            <a:r>
              <a:rPr lang="hr-HR" dirty="0" err="1" smtClean="0"/>
              <a:t>Lindt</a:t>
            </a:r>
            <a:r>
              <a:rPr lang="hr-HR" dirty="0" smtClean="0"/>
              <a:t> napravio čokoladu koja se topila u ustima ( </a:t>
            </a:r>
            <a:r>
              <a:rPr lang="hr-HR" dirty="0" err="1" smtClean="0"/>
              <a:t>chocolat</a:t>
            </a:r>
            <a:r>
              <a:rPr lang="hr-HR" dirty="0" smtClean="0"/>
              <a:t> </a:t>
            </a:r>
            <a:r>
              <a:rPr lang="hr-HR" dirty="0" err="1" smtClean="0"/>
              <a:t>fondant</a:t>
            </a:r>
            <a:r>
              <a:rPr lang="hr-HR" dirty="0" smtClean="0"/>
              <a:t> )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59207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conrad</a:t>
            </a:r>
            <a:r>
              <a:rPr lang="hr-HR" dirty="0" smtClean="0"/>
              <a:t> j. van </a:t>
            </a:r>
            <a:r>
              <a:rPr lang="hr-HR" dirty="0" err="1" smtClean="0"/>
              <a:t>houten</a:t>
            </a:r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992" b="399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 Patentirao hidrauličnu prešu koja je mrvila zrna kakaovca – kakao prah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53832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Hidraulična preša 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878" r="188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 Koja je mrvila zrna kakaovca u prah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26975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Galerija</Template>
  <TotalTime>222</TotalTime>
  <Words>343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Gallery</vt:lpstr>
      <vt:lpstr>ČOKOLADA</vt:lpstr>
      <vt:lpstr>Povijest čokolade</vt:lpstr>
      <vt:lpstr>Slide 3</vt:lpstr>
      <vt:lpstr>Slide 4</vt:lpstr>
      <vt:lpstr>Hernán CortÉs</vt:lpstr>
      <vt:lpstr>Čokolada u eUropi</vt:lpstr>
      <vt:lpstr>Slide 7</vt:lpstr>
      <vt:lpstr>conrad j. van houten</vt:lpstr>
      <vt:lpstr>Hidraulična preša </vt:lpstr>
      <vt:lpstr>Joseph fry</vt:lpstr>
      <vt:lpstr>Daniel peter</vt:lpstr>
      <vt:lpstr>Rudolf Lindt</vt:lpstr>
      <vt:lpstr>Zanimljivosti o čokoladi</vt:lpstr>
      <vt:lpstr>izvori</vt:lpstr>
      <vt:lpstr>Hvala  na 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ČOKOLADA</dc:title>
  <dc:creator>Korisnik</dc:creator>
  <cp:lastModifiedBy>Mešo mekentoš</cp:lastModifiedBy>
  <cp:revision>21</cp:revision>
  <dcterms:created xsi:type="dcterms:W3CDTF">2020-05-10T07:51:38Z</dcterms:created>
  <dcterms:modified xsi:type="dcterms:W3CDTF">2020-05-11T08:14:42Z</dcterms:modified>
</cp:coreProperties>
</file>