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DRUŠTVENE PROMJENE U DRUGOJ POLOVICI XIX. </a:t>
            </a:r>
            <a:br>
              <a:rPr lang="hr-HR" dirty="0" smtClean="0"/>
            </a:br>
            <a:r>
              <a:rPr lang="hr-HR" dirty="0" smtClean="0"/>
              <a:t>I NA POČETKU XX. STOLJEĆA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4" descr="G:\ŠK\RGB\tricik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362200"/>
            <a:ext cx="1981200" cy="284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indent="-255905"/>
            <a:r>
              <a:rPr lang="en-US" err="1"/>
              <a:t>Nakon</a:t>
            </a:r>
            <a:r>
              <a:rPr lang="en-US"/>
              <a:t> </a:t>
            </a:r>
            <a:r>
              <a:rPr lang="en-US" err="1"/>
              <a:t>štrajka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ulicama</a:t>
            </a:r>
            <a:r>
              <a:rPr lang="en-US"/>
              <a:t> </a:t>
            </a:r>
            <a:r>
              <a:rPr lang="en-US" err="1"/>
              <a:t>često</a:t>
            </a:r>
            <a:r>
              <a:rPr lang="en-US"/>
              <a:t> bi </a:t>
            </a:r>
            <a:r>
              <a:rPr lang="en-US" err="1"/>
              <a:t>došla</a:t>
            </a:r>
            <a:r>
              <a:rPr lang="en-US"/>
              <a:t> </a:t>
            </a:r>
            <a:r>
              <a:rPr lang="en-US" err="1"/>
              <a:t>policija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uhitila</a:t>
            </a:r>
            <a:r>
              <a:rPr lang="en-US"/>
              <a:t> </a:t>
            </a:r>
            <a:r>
              <a:rPr lang="en-US" err="1"/>
              <a:t>sufražetkinje</a:t>
            </a:r>
            <a:r>
              <a:rPr lang="en-US"/>
              <a:t> pod </a:t>
            </a:r>
            <a:r>
              <a:rPr lang="en-US" err="1"/>
              <a:t>izlikom</a:t>
            </a:r>
            <a:r>
              <a:rPr lang="en-US"/>
              <a:t> da </a:t>
            </a:r>
            <a:r>
              <a:rPr lang="en-US" err="1"/>
              <a:t>krše</a:t>
            </a:r>
            <a:r>
              <a:rPr lang="en-US"/>
              <a:t> </a:t>
            </a:r>
            <a:r>
              <a:rPr lang="en-US" err="1"/>
              <a:t>javni</a:t>
            </a:r>
            <a:r>
              <a:rPr lang="en-US"/>
              <a:t> red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mir</a:t>
            </a:r>
            <a:r>
              <a:rPr lang="en-US"/>
              <a:t> , no </a:t>
            </a:r>
            <a:r>
              <a:rPr lang="en-US" err="1"/>
              <a:t>zapravo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ih</a:t>
            </a:r>
            <a:r>
              <a:rPr lang="en-US"/>
              <a:t> </a:t>
            </a:r>
            <a:r>
              <a:rPr lang="en-US" err="1"/>
              <a:t>uhitili</a:t>
            </a:r>
            <a:r>
              <a:rPr lang="en-US"/>
              <a:t> </a:t>
            </a:r>
            <a:r>
              <a:rPr lang="en-US" err="1"/>
              <a:t>jer</a:t>
            </a:r>
            <a:r>
              <a:rPr lang="en-US"/>
              <a:t> </a:t>
            </a:r>
            <a:r>
              <a:rPr lang="en-US" err="1"/>
              <a:t>nisu</a:t>
            </a:r>
            <a:r>
              <a:rPr lang="en-US"/>
              <a:t> </a:t>
            </a:r>
            <a:r>
              <a:rPr lang="en-US" err="1"/>
              <a:t>htjeli</a:t>
            </a:r>
            <a:r>
              <a:rPr lang="en-US"/>
              <a:t> da </a:t>
            </a:r>
            <a:r>
              <a:rPr lang="en-US" err="1"/>
              <a:t>žene</a:t>
            </a:r>
            <a:r>
              <a:rPr lang="en-US"/>
              <a:t> </a:t>
            </a:r>
            <a:r>
              <a:rPr lang="en-US" err="1"/>
              <a:t>dobiju</a:t>
            </a:r>
            <a:r>
              <a:rPr lang="en-US"/>
              <a:t> </a:t>
            </a:r>
            <a:r>
              <a:rPr lang="en-US" err="1"/>
              <a:t>pravo</a:t>
            </a:r>
            <a:r>
              <a:rPr lang="en-US"/>
              <a:t> </a:t>
            </a:r>
            <a:r>
              <a:rPr lang="en-US" err="1"/>
              <a:t>glasa</a:t>
            </a:r>
            <a:r>
              <a:rPr lang="en-US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Sufražetkinje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9107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err="1"/>
              <a:t>Literatura</a:t>
            </a:r>
            <a:r>
              <a:rPr lang="en-US" sz="3200"/>
              <a:t>: hr.wikipedia.org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176" b="14176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err="1"/>
              <a:t>Štrajk</a:t>
            </a:r>
            <a:r>
              <a:rPr lang="en-US" b="0"/>
              <a:t> </a:t>
            </a:r>
            <a:r>
              <a:rPr lang="en-US" b="0" err="1"/>
              <a:t>sufražetkinja</a:t>
            </a:r>
            <a:r>
              <a:rPr lang="en-US" b="0"/>
              <a:t> u New </a:t>
            </a:r>
            <a:r>
              <a:rPr lang="en-US" b="0" err="1"/>
              <a:t>Yorku</a:t>
            </a:r>
            <a:r>
              <a:rPr lang="en-US" b="0"/>
              <a:t>, 1912. </a:t>
            </a:r>
            <a:r>
              <a:rPr lang="en-US" b="0" err="1"/>
              <a:t>godina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xmlns="" val="2494309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indent="-255905"/>
            <a:r>
              <a:rPr lang="en-US" err="1"/>
              <a:t>Sufražetkinje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nakon</a:t>
            </a:r>
            <a:r>
              <a:rPr lang="en-US"/>
              <a:t> </a:t>
            </a:r>
            <a:r>
              <a:rPr lang="en-US" err="1"/>
              <a:t>uhićenja</a:t>
            </a:r>
            <a:r>
              <a:rPr lang="en-US"/>
              <a:t> u </a:t>
            </a:r>
            <a:r>
              <a:rPr lang="en-US" err="1"/>
              <a:t>zatvorima</a:t>
            </a:r>
            <a:r>
              <a:rPr lang="en-US"/>
              <a:t> </a:t>
            </a:r>
            <a:r>
              <a:rPr lang="en-US" err="1"/>
              <a:t>počinjale</a:t>
            </a:r>
            <a:r>
              <a:rPr lang="en-US"/>
              <a:t> sa </a:t>
            </a:r>
            <a:r>
              <a:rPr lang="en-US" err="1"/>
              <a:t>štrajkom</a:t>
            </a:r>
            <a:r>
              <a:rPr lang="en-US"/>
              <a:t> </a:t>
            </a:r>
            <a:r>
              <a:rPr lang="en-US" err="1"/>
              <a:t>glađu</a:t>
            </a:r>
            <a:r>
              <a:rPr lang="en-US"/>
              <a:t> da bi </a:t>
            </a:r>
            <a:r>
              <a:rPr lang="en-US" err="1"/>
              <a:t>postale</a:t>
            </a:r>
            <a:r>
              <a:rPr lang="en-US"/>
              <a:t> </a:t>
            </a:r>
            <a:r>
              <a:rPr lang="en-US" err="1"/>
              <a:t>mučenice</a:t>
            </a:r>
            <a:r>
              <a:rPr lang="en-US"/>
              <a:t> </a:t>
            </a:r>
            <a:r>
              <a:rPr lang="en-US" err="1"/>
              <a:t>pokreta</a:t>
            </a:r>
            <a:r>
              <a:rPr lang="en-US"/>
              <a:t>.</a:t>
            </a:r>
          </a:p>
          <a:p>
            <a:pPr indent="-255905"/>
            <a:r>
              <a:rPr lang="en-US"/>
              <a:t>Da bi </a:t>
            </a:r>
            <a:r>
              <a:rPr lang="en-US" err="1"/>
              <a:t>vlasti</a:t>
            </a:r>
            <a:r>
              <a:rPr lang="en-US"/>
              <a:t> </a:t>
            </a:r>
            <a:r>
              <a:rPr lang="en-US" err="1"/>
              <a:t>spriječile</a:t>
            </a:r>
            <a:r>
              <a:rPr lang="en-US"/>
              <a:t> </a:t>
            </a:r>
            <a:r>
              <a:rPr lang="en-US" err="1"/>
              <a:t>smrt</a:t>
            </a:r>
            <a:r>
              <a:rPr lang="en-US"/>
              <a:t> </a:t>
            </a:r>
            <a:r>
              <a:rPr lang="en-US" err="1"/>
              <a:t>sufražetkinja</a:t>
            </a:r>
            <a:r>
              <a:rPr lang="en-US"/>
              <a:t> od </a:t>
            </a:r>
            <a:r>
              <a:rPr lang="en-US" err="1"/>
              <a:t>posljedica</a:t>
            </a:r>
            <a:r>
              <a:rPr lang="en-US"/>
              <a:t> </a:t>
            </a:r>
            <a:r>
              <a:rPr lang="en-US" err="1"/>
              <a:t>gladovanja</a:t>
            </a:r>
            <a:r>
              <a:rPr lang="en-US"/>
              <a:t> </a:t>
            </a:r>
            <a:r>
              <a:rPr lang="en-US" err="1"/>
              <a:t>naredili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da </a:t>
            </a:r>
            <a:r>
              <a:rPr lang="en-US" err="1"/>
              <a:t>ih</a:t>
            </a:r>
            <a:r>
              <a:rPr lang="en-US"/>
              <a:t> </a:t>
            </a:r>
            <a:r>
              <a:rPr lang="en-US" err="1"/>
              <a:t>trebaju</a:t>
            </a:r>
            <a:r>
              <a:rPr lang="en-US"/>
              <a:t> </a:t>
            </a:r>
            <a:r>
              <a:rPr lang="en-US" err="1"/>
              <a:t>prisilno</a:t>
            </a:r>
            <a:r>
              <a:rPr lang="en-US"/>
              <a:t> </a:t>
            </a:r>
            <a:r>
              <a:rPr lang="en-US" err="1"/>
              <a:t>hraniti</a:t>
            </a:r>
            <a:r>
              <a:rPr lang="en-US"/>
              <a:t>, </a:t>
            </a:r>
            <a:r>
              <a:rPr lang="en-US" err="1"/>
              <a:t>što</a:t>
            </a:r>
            <a:r>
              <a:rPr lang="en-US"/>
              <a:t> je </a:t>
            </a:r>
            <a:r>
              <a:rPr lang="en-US" err="1"/>
              <a:t>sufražetkinjama</a:t>
            </a:r>
            <a:r>
              <a:rPr lang="en-US"/>
              <a:t> </a:t>
            </a:r>
            <a:r>
              <a:rPr lang="en-US" err="1"/>
              <a:t>bilo</a:t>
            </a:r>
            <a:r>
              <a:rPr lang="en-US"/>
              <a:t> </a:t>
            </a:r>
            <a:r>
              <a:rPr lang="en-US" err="1"/>
              <a:t>jako</a:t>
            </a:r>
            <a:r>
              <a:rPr lang="en-US"/>
              <a:t> </a:t>
            </a:r>
            <a:r>
              <a:rPr lang="en-US" err="1"/>
              <a:t>bolno</a:t>
            </a:r>
            <a:r>
              <a:rPr lang="en-US"/>
              <a:t>.</a:t>
            </a:r>
            <a:endParaRPr lang="en-US">
              <a:cs typeface="Lucida Sans Unicod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/>
              <a:t>Život</a:t>
            </a:r>
            <a:r>
              <a:rPr lang="en-US"/>
              <a:t> </a:t>
            </a:r>
            <a:r>
              <a:rPr lang="en-US" err="1"/>
              <a:t>sufražetkinja</a:t>
            </a:r>
            <a:r>
              <a:rPr lang="en-US"/>
              <a:t> u </a:t>
            </a:r>
            <a:r>
              <a:rPr lang="en-US" err="1"/>
              <a:t>zatvorima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8059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indent="-255905"/>
            <a:r>
              <a:rPr lang="en-US" err="1"/>
              <a:t>Britanska</a:t>
            </a:r>
            <a:r>
              <a:rPr lang="en-US"/>
              <a:t> </a:t>
            </a:r>
            <a:r>
              <a:rPr lang="en-US" err="1"/>
              <a:t>vlada</a:t>
            </a:r>
            <a:r>
              <a:rPr lang="en-US"/>
              <a:t> je da </a:t>
            </a:r>
            <a:r>
              <a:rPr lang="en-US" err="1"/>
              <a:t>sufražetkinje</a:t>
            </a:r>
            <a:r>
              <a:rPr lang="en-US"/>
              <a:t> ne </a:t>
            </a:r>
            <a:r>
              <a:rPr lang="en-US" err="1"/>
              <a:t>dobiju</a:t>
            </a:r>
            <a:r>
              <a:rPr lang="en-US"/>
              <a:t> </a:t>
            </a:r>
            <a:r>
              <a:rPr lang="en-US" err="1"/>
              <a:t>potporu</a:t>
            </a:r>
            <a:r>
              <a:rPr lang="en-US"/>
              <a:t> </a:t>
            </a:r>
            <a:r>
              <a:rPr lang="en-US" err="1"/>
              <a:t>donijela</a:t>
            </a:r>
            <a:r>
              <a:rPr lang="en-US"/>
              <a:t> </a:t>
            </a:r>
            <a:r>
              <a:rPr lang="en-US" err="1"/>
              <a:t>tzv</a:t>
            </a:r>
            <a:r>
              <a:rPr lang="en-US"/>
              <a:t>. </a:t>
            </a:r>
            <a:r>
              <a:rPr lang="en-US" err="1"/>
              <a:t>Zakon</a:t>
            </a:r>
            <a:r>
              <a:rPr lang="en-US"/>
              <a:t> o </a:t>
            </a:r>
            <a:r>
              <a:rPr lang="en-US" err="1"/>
              <a:t>mački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mišu</a:t>
            </a:r>
            <a:r>
              <a:rPr lang="en-US"/>
              <a:t> </a:t>
            </a:r>
            <a:r>
              <a:rPr lang="en-US" err="1"/>
              <a:t>koji</a:t>
            </a:r>
            <a:r>
              <a:rPr lang="en-US"/>
              <a:t> je </a:t>
            </a:r>
            <a:r>
              <a:rPr lang="en-US" err="1"/>
              <a:t>naredio</a:t>
            </a:r>
            <a:r>
              <a:rPr lang="en-US"/>
              <a:t> da se </a:t>
            </a:r>
            <a:r>
              <a:rPr lang="en-US" err="1"/>
              <a:t>sufražetkinje</a:t>
            </a:r>
            <a:r>
              <a:rPr lang="en-US"/>
              <a:t> </a:t>
            </a:r>
            <a:r>
              <a:rPr lang="en-US" err="1"/>
              <a:t>koje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*</a:t>
            </a:r>
            <a:r>
              <a:rPr lang="en-US" err="1"/>
              <a:t>obolile</a:t>
            </a:r>
            <a:r>
              <a:rPr lang="en-US"/>
              <a:t>* od </a:t>
            </a:r>
            <a:r>
              <a:rPr lang="en-US" err="1"/>
              <a:t>štrajka</a:t>
            </a:r>
            <a:r>
              <a:rPr lang="en-US"/>
              <a:t> </a:t>
            </a:r>
            <a:r>
              <a:rPr lang="en-US" err="1"/>
              <a:t>glađu</a:t>
            </a:r>
            <a:r>
              <a:rPr lang="en-US"/>
              <a:t> </a:t>
            </a:r>
            <a:r>
              <a:rPr lang="en-US" err="1"/>
              <a:t>pusti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slobodu</a:t>
            </a:r>
            <a:r>
              <a:rPr lang="en-US"/>
              <a:t>, a </a:t>
            </a:r>
            <a:r>
              <a:rPr lang="en-US" err="1"/>
              <a:t>kad</a:t>
            </a:r>
            <a:r>
              <a:rPr lang="en-US"/>
              <a:t> bi se </a:t>
            </a:r>
            <a:r>
              <a:rPr lang="en-US" err="1"/>
              <a:t>oporavile</a:t>
            </a:r>
            <a:r>
              <a:rPr lang="en-US"/>
              <a:t> </a:t>
            </a:r>
            <a:r>
              <a:rPr lang="en-US" err="1"/>
              <a:t>onda</a:t>
            </a:r>
            <a:r>
              <a:rPr lang="en-US"/>
              <a:t> bi </a:t>
            </a:r>
            <a:r>
              <a:rPr lang="en-US" err="1"/>
              <a:t>ih</a:t>
            </a:r>
            <a:r>
              <a:rPr lang="en-US"/>
              <a:t> se </a:t>
            </a:r>
            <a:r>
              <a:rPr lang="en-US" err="1"/>
              <a:t>opet</a:t>
            </a:r>
            <a:r>
              <a:rPr lang="en-US"/>
              <a:t> </a:t>
            </a:r>
            <a:r>
              <a:rPr lang="en-US" err="1"/>
              <a:t>zatvaralo</a:t>
            </a:r>
            <a:r>
              <a:rPr lang="en-US"/>
              <a:t>. 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/>
              <a:t>Sufražetkinje</a:t>
            </a:r>
            <a:r>
              <a:rPr lang="en-US"/>
              <a:t> u </a:t>
            </a:r>
            <a:r>
              <a:rPr lang="en-US" err="1"/>
              <a:t>zatvorima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0066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066800" y="5943600"/>
            <a:ext cx="7162800" cy="648232"/>
          </a:xfrm>
        </p:spPr>
        <p:txBody>
          <a:bodyPr/>
          <a:lstStyle/>
          <a:p>
            <a:pPr algn="just"/>
            <a:r>
              <a:rPr lang="en-US" err="1"/>
              <a:t>Literatura</a:t>
            </a:r>
            <a:r>
              <a:rPr lang="en-US"/>
              <a:t>: urbanmagazin.ba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78" b="6578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62200" y="4953000"/>
            <a:ext cx="4267200" cy="950860"/>
          </a:xfrm>
        </p:spPr>
        <p:txBody>
          <a:bodyPr>
            <a:normAutofit fontScale="90000"/>
          </a:bodyPr>
          <a:lstStyle/>
          <a:p>
            <a:pPr algn="l"/>
            <a:r>
              <a:rPr lang="en-US" err="1"/>
              <a:t>Policija</a:t>
            </a:r>
            <a:r>
              <a:rPr lang="en-US"/>
              <a:t> u </a:t>
            </a:r>
            <a:r>
              <a:rPr lang="en-US" err="1"/>
              <a:t>Londonu</a:t>
            </a:r>
            <a:r>
              <a:rPr lang="en-US"/>
              <a:t> </a:t>
            </a:r>
            <a:r>
              <a:rPr lang="en-US" err="1"/>
              <a:t>uhićuje</a:t>
            </a:r>
            <a:r>
              <a:rPr lang="en-US"/>
              <a:t> </a:t>
            </a:r>
            <a:r>
              <a:rPr lang="en-US" err="1"/>
              <a:t>sufražetkinje</a:t>
            </a:r>
            <a:endParaRPr lang="en-US" err="1"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3660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en-US" err="1"/>
              <a:t>Literatura</a:t>
            </a:r>
            <a:r>
              <a:rPr lang="en-US"/>
              <a:t>: zadar79.rssing.com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926" b="11926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err="1"/>
              <a:t>Prikaz</a:t>
            </a:r>
            <a:r>
              <a:rPr lang="en-US" b="0"/>
              <a:t> </a:t>
            </a:r>
            <a:r>
              <a:rPr lang="en-US" b="0" err="1"/>
              <a:t>prisilnog</a:t>
            </a:r>
            <a:r>
              <a:rPr lang="en-US" b="0"/>
              <a:t> </a:t>
            </a:r>
            <a:r>
              <a:rPr lang="en-US" b="0" err="1"/>
              <a:t>hranjenja</a:t>
            </a:r>
            <a:r>
              <a:rPr lang="en-US" b="0"/>
              <a:t> u </a:t>
            </a:r>
            <a:r>
              <a:rPr lang="en-US" b="0" err="1"/>
              <a:t>zatvoru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xmlns="" val="1073468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indent="-255905"/>
            <a:r>
              <a:rPr lang="en-US" err="1"/>
              <a:t>Sufražetkinje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svoj</a:t>
            </a:r>
            <a:r>
              <a:rPr lang="en-US"/>
              <a:t>  </a:t>
            </a:r>
            <a:r>
              <a:rPr lang="en-US" err="1"/>
              <a:t>uspjeh</a:t>
            </a:r>
            <a:r>
              <a:rPr lang="en-US"/>
              <a:t> </a:t>
            </a:r>
            <a:r>
              <a:rPr lang="en-US" err="1"/>
              <a:t>ostvarile</a:t>
            </a:r>
            <a:r>
              <a:rPr lang="en-US"/>
              <a:t> </a:t>
            </a:r>
            <a:r>
              <a:rPr lang="en-US" err="1"/>
              <a:t>nakon</a:t>
            </a:r>
            <a:r>
              <a:rPr lang="en-US"/>
              <a:t> </a:t>
            </a:r>
            <a:r>
              <a:rPr lang="en-US" err="1"/>
              <a:t>Prvog</a:t>
            </a:r>
            <a:r>
              <a:rPr lang="en-US"/>
              <a:t> </a:t>
            </a:r>
            <a:r>
              <a:rPr lang="en-US" err="1"/>
              <a:t>svjetskog</a:t>
            </a:r>
            <a:r>
              <a:rPr lang="en-US"/>
              <a:t> rata u  </a:t>
            </a:r>
            <a:r>
              <a:rPr lang="en-US" err="1"/>
              <a:t>većini</a:t>
            </a:r>
            <a:r>
              <a:rPr lang="en-US"/>
              <a:t> </a:t>
            </a:r>
            <a:r>
              <a:rPr lang="en-US" err="1"/>
              <a:t>država</a:t>
            </a:r>
            <a:r>
              <a:rPr lang="en-US"/>
              <a:t>(</a:t>
            </a:r>
            <a:r>
              <a:rPr lang="en-US" err="1"/>
              <a:t>npr</a:t>
            </a:r>
            <a:r>
              <a:rPr lang="en-US"/>
              <a:t>. Amerika 1920. </a:t>
            </a:r>
            <a:r>
              <a:rPr lang="en-US" err="1"/>
              <a:t>godine</a:t>
            </a:r>
            <a:r>
              <a:rPr lang="en-US"/>
              <a:t>), a u </a:t>
            </a:r>
            <a:r>
              <a:rPr lang="en-US" err="1"/>
              <a:t>nekim</a:t>
            </a:r>
            <a:r>
              <a:rPr lang="en-US"/>
              <a:t> </a:t>
            </a:r>
            <a:r>
              <a:rPr lang="en-US" err="1"/>
              <a:t>državama</a:t>
            </a:r>
            <a:r>
              <a:rPr lang="en-US"/>
              <a:t> 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ranije</a:t>
            </a:r>
            <a:r>
              <a:rPr lang="en-US"/>
              <a:t>( Novi </a:t>
            </a:r>
            <a:r>
              <a:rPr lang="en-US" err="1"/>
              <a:t>Zeland</a:t>
            </a:r>
            <a:r>
              <a:rPr lang="en-US"/>
              <a:t> 1893. </a:t>
            </a:r>
            <a:r>
              <a:rPr lang="en-US" err="1"/>
              <a:t>godine</a:t>
            </a:r>
            <a:r>
              <a:rPr lang="en-US"/>
              <a:t>).</a:t>
            </a:r>
          </a:p>
          <a:p>
            <a:pPr indent="-255905"/>
            <a:r>
              <a:rPr lang="en-US" err="1"/>
              <a:t>Ženama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zbog</a:t>
            </a:r>
            <a:r>
              <a:rPr lang="en-US"/>
              <a:t> </a:t>
            </a:r>
            <a:r>
              <a:rPr lang="en-US" err="1"/>
              <a:t>nedostatka</a:t>
            </a:r>
            <a:r>
              <a:rPr lang="en-US"/>
              <a:t> </a:t>
            </a:r>
            <a:r>
              <a:rPr lang="en-US" err="1"/>
              <a:t>muške</a:t>
            </a:r>
            <a:r>
              <a:rPr lang="en-US"/>
              <a:t> </a:t>
            </a:r>
            <a:r>
              <a:rPr lang="en-US" err="1"/>
              <a:t>radne</a:t>
            </a:r>
            <a:r>
              <a:rPr lang="en-US"/>
              <a:t> </a:t>
            </a:r>
            <a:r>
              <a:rPr lang="en-US" err="1"/>
              <a:t>snage</a:t>
            </a:r>
            <a:r>
              <a:rPr lang="en-US"/>
              <a:t> u </a:t>
            </a:r>
            <a:r>
              <a:rPr lang="en-US" err="1"/>
              <a:t>vrijeme</a:t>
            </a:r>
            <a:r>
              <a:rPr lang="en-US"/>
              <a:t> </a:t>
            </a:r>
            <a:r>
              <a:rPr lang="en-US" err="1"/>
              <a:t>Prvog</a:t>
            </a:r>
            <a:r>
              <a:rPr lang="en-US"/>
              <a:t> </a:t>
            </a:r>
            <a:r>
              <a:rPr lang="en-US" err="1"/>
              <a:t>svjetskog</a:t>
            </a:r>
            <a:r>
              <a:rPr lang="en-US"/>
              <a:t> rata, </a:t>
            </a:r>
            <a:r>
              <a:rPr lang="en-US" err="1"/>
              <a:t>razne</a:t>
            </a:r>
            <a:r>
              <a:rPr lang="en-US"/>
              <a:t> </a:t>
            </a:r>
            <a:r>
              <a:rPr lang="en-US" err="1"/>
              <a:t>tvornice</a:t>
            </a:r>
            <a:r>
              <a:rPr lang="en-US"/>
              <a:t> </a:t>
            </a:r>
            <a:r>
              <a:rPr lang="en-US" err="1"/>
              <a:t>nudile</a:t>
            </a:r>
            <a:r>
              <a:rPr lang="en-US"/>
              <a:t> </a:t>
            </a:r>
            <a:r>
              <a:rPr lang="en-US" err="1"/>
              <a:t>posao</a:t>
            </a:r>
            <a:r>
              <a:rPr lang="en-US"/>
              <a:t>, </a:t>
            </a:r>
            <a:r>
              <a:rPr lang="en-US" err="1"/>
              <a:t>što</a:t>
            </a:r>
            <a:r>
              <a:rPr lang="en-US"/>
              <a:t> je </a:t>
            </a:r>
            <a:r>
              <a:rPr lang="en-US" err="1"/>
              <a:t>je</a:t>
            </a:r>
            <a:r>
              <a:rPr lang="en-US"/>
              <a:t> </a:t>
            </a:r>
            <a:r>
              <a:rPr lang="en-US" err="1"/>
              <a:t>omogućilo</a:t>
            </a:r>
            <a:r>
              <a:rPr lang="en-US"/>
              <a:t> </a:t>
            </a:r>
            <a:r>
              <a:rPr lang="en-US" err="1"/>
              <a:t>bolji</a:t>
            </a:r>
            <a:r>
              <a:rPr lang="en-US"/>
              <a:t> </a:t>
            </a:r>
            <a:r>
              <a:rPr lang="en-US" err="1"/>
              <a:t>položaj</a:t>
            </a:r>
            <a:r>
              <a:rPr lang="en-US"/>
              <a:t> </a:t>
            </a:r>
            <a:r>
              <a:rPr lang="en-US" err="1"/>
              <a:t>žena</a:t>
            </a:r>
            <a:r>
              <a:rPr lang="en-US"/>
              <a:t>.</a:t>
            </a:r>
            <a:endParaRPr lang="en-US">
              <a:cs typeface="Lucida Sans Unicod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/>
              <a:t>Uspjeh</a:t>
            </a:r>
            <a:r>
              <a:rPr lang="en-US"/>
              <a:t> </a:t>
            </a:r>
            <a:r>
              <a:rPr lang="en-US" err="1"/>
              <a:t>sufražetkinja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4183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indent="-255905"/>
            <a:r>
              <a:rPr lang="en-US" err="1">
                <a:cs typeface="Lucida Sans Unicode"/>
              </a:rPr>
              <a:t>Sufražetkinje</a:t>
            </a:r>
            <a:r>
              <a:rPr lang="en-US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su</a:t>
            </a:r>
            <a:r>
              <a:rPr lang="en-US">
                <a:cs typeface="Lucida Sans Unicode"/>
              </a:rPr>
              <a:t> s </a:t>
            </a:r>
            <a:r>
              <a:rPr lang="en-US" err="1">
                <a:cs typeface="Lucida Sans Unicode"/>
              </a:rPr>
              <a:t>vremenom</a:t>
            </a:r>
            <a:r>
              <a:rPr lang="en-US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počele</a:t>
            </a:r>
            <a:r>
              <a:rPr lang="en-US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dobivati</a:t>
            </a:r>
            <a:r>
              <a:rPr lang="en-US">
                <a:cs typeface="Lucida Sans Unicode"/>
              </a:rPr>
              <a:t> </a:t>
            </a:r>
            <a:r>
              <a:rPr lang="en-US" err="1">
                <a:cs typeface="Lucida Sans Unicode"/>
              </a:rPr>
              <a:t>podršku</a:t>
            </a:r>
            <a:r>
              <a:rPr lang="en-US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muškaraca</a:t>
            </a:r>
            <a:r>
              <a:rPr lang="en-US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što</a:t>
            </a:r>
            <a:r>
              <a:rPr lang="en-US">
                <a:cs typeface="Lucida Sans Unicode"/>
              </a:rPr>
              <a:t> je </a:t>
            </a:r>
            <a:r>
              <a:rPr lang="en-US" err="1">
                <a:cs typeface="Lucida Sans Unicode"/>
              </a:rPr>
              <a:t>također</a:t>
            </a:r>
            <a:r>
              <a:rPr lang="en-US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utjecalo</a:t>
            </a:r>
            <a:r>
              <a:rPr lang="en-US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na</a:t>
            </a:r>
            <a:r>
              <a:rPr lang="en-US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uspjeh</a:t>
            </a:r>
            <a:r>
              <a:rPr lang="en-US">
                <a:cs typeface="Lucida Sans Unicode"/>
              </a:rPr>
              <a:t> </a:t>
            </a:r>
            <a:r>
              <a:rPr lang="en-US" err="1">
                <a:cs typeface="Lucida Sans Unicode"/>
              </a:rPr>
              <a:t>sufražetkinja</a:t>
            </a:r>
            <a:r>
              <a:rPr lang="en-US">
                <a:cs typeface="Lucida Sans Unicode"/>
              </a:rPr>
              <a:t>.</a:t>
            </a:r>
          </a:p>
          <a:p>
            <a:pPr indent="-255905"/>
            <a:endParaRPr lang="en-US">
              <a:cs typeface="Lucida Sans Unicod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/>
              <a:t>Uspjeh</a:t>
            </a:r>
            <a:r>
              <a:rPr lang="en-US"/>
              <a:t> </a:t>
            </a:r>
            <a:r>
              <a:rPr lang="en-US" err="1"/>
              <a:t>sufražetkinja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1645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err="1"/>
              <a:t>Literatura</a:t>
            </a:r>
            <a:r>
              <a:rPr lang="en-US" sz="2400"/>
              <a:t>: express.24sata.hr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00" b="4900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0" err="1"/>
              <a:t>Žene</a:t>
            </a:r>
            <a:r>
              <a:rPr lang="en-US" sz="2800" b="0"/>
              <a:t> </a:t>
            </a:r>
            <a:r>
              <a:rPr lang="en-US" sz="2800" b="0" err="1"/>
              <a:t>koje</a:t>
            </a:r>
            <a:r>
              <a:rPr lang="en-US" sz="2800" b="0"/>
              <a:t> </a:t>
            </a:r>
            <a:r>
              <a:rPr lang="en-US" sz="2800" b="0" err="1"/>
              <a:t>rade</a:t>
            </a:r>
            <a:r>
              <a:rPr lang="en-US" sz="2800" b="0"/>
              <a:t> </a:t>
            </a:r>
            <a:r>
              <a:rPr lang="en-US" sz="2800" b="0" err="1"/>
              <a:t>na</a:t>
            </a:r>
            <a:r>
              <a:rPr lang="en-US" sz="2800"/>
              <a:t> streljivu </a:t>
            </a:r>
            <a:r>
              <a:rPr lang="en-US" sz="2800" b="0"/>
              <a:t>za puške</a:t>
            </a:r>
          </a:p>
        </p:txBody>
      </p:sp>
    </p:spTree>
    <p:extLst>
      <p:ext uri="{BB962C8B-B14F-4D97-AF65-F5344CB8AC3E}">
        <p14:creationId xmlns:p14="http://schemas.microsoft.com/office/powerpoint/2010/main" xmlns="" val="41908103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en-US"/>
              <a:t>             </a:t>
            </a:r>
            <a:r>
              <a:rPr lang="en-US" sz="6600"/>
              <a:t>KRAJ!!!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43200" y="6019800"/>
            <a:ext cx="328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Klikni dalje, ima još malo </a:t>
            </a:r>
            <a:r>
              <a:rPr lang="hr-HR" dirty="0" smtClean="0">
                <a:sym typeface="Wingdings" pitchFamily="2" charset="2"/>
              </a:rPr>
              <a:t>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21549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r>
              <a:rPr lang="hr-HR" dirty="0" smtClean="0"/>
              <a:t> objasniti pojmove sufražetkinje, fonograf, Olimpijske igre</a:t>
            </a:r>
          </a:p>
          <a:p>
            <a:r>
              <a:rPr lang="hr-HR" dirty="0" smtClean="0"/>
              <a:t> analizirati društveni položaj muškaraca, žena i djece </a:t>
            </a:r>
          </a:p>
          <a:p>
            <a:r>
              <a:rPr lang="hr-HR" dirty="0" smtClean="0"/>
              <a:t>usporediti glazbu / snimljeni zvuk i film potkraj XIX. stoljeća i danas </a:t>
            </a:r>
          </a:p>
          <a:p>
            <a:r>
              <a:rPr lang="hr-HR" dirty="0" smtClean="0"/>
              <a:t>vrednovati važnost Olimpijskih igara i sporta općenito potkraj XIX. stoljeća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NAKON DANAŠNJE LEKCIJE MOĆI ĆEŠ:</a:t>
            </a:r>
            <a:endParaRPr lang="hr-H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97691"/>
          </a:xfrm>
        </p:spPr>
        <p:txBody>
          <a:bodyPr/>
          <a:lstStyle/>
          <a:p>
            <a:pPr>
              <a:buNone/>
            </a:pPr>
            <a:r>
              <a:rPr lang="hr-HR" dirty="0" smtClean="0">
                <a:sym typeface="Wingdings" pitchFamily="2" charset="2"/>
              </a:rPr>
              <a:t>Zapiši</a:t>
            </a:r>
            <a:r>
              <a:rPr lang="hr-HR" dirty="0" smtClean="0">
                <a:sym typeface="Wingdings" pitchFamily="2" charset="2"/>
              </a:rPr>
              <a:t>: </a:t>
            </a:r>
          </a:p>
          <a:p>
            <a:endParaRPr lang="hr-HR" dirty="0" smtClean="0">
              <a:sym typeface="Wingdings" pitchFamily="2" charset="2"/>
            </a:endParaRPr>
          </a:p>
          <a:p>
            <a:pPr>
              <a:buNone/>
            </a:pPr>
            <a:r>
              <a:rPr lang="hr-HR" dirty="0" smtClean="0"/>
              <a:t>- </a:t>
            </a:r>
            <a:r>
              <a:rPr lang="hr-HR" dirty="0" smtClean="0">
                <a:solidFill>
                  <a:srgbClr val="FF0000"/>
                </a:solidFill>
              </a:rPr>
              <a:t>sufražetkinje</a:t>
            </a:r>
            <a:r>
              <a:rPr lang="hr-HR" dirty="0" smtClean="0"/>
              <a:t> – bore se za žensko pravo glasa</a:t>
            </a:r>
          </a:p>
          <a:p>
            <a:pPr>
              <a:buNone/>
            </a:pPr>
            <a:r>
              <a:rPr lang="hr-HR" dirty="0" smtClean="0"/>
              <a:t>  - 1893. Novi Zeland – žene dobile pravo glasa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Za </a:t>
            </a:r>
            <a:r>
              <a:rPr lang="hr-HR" dirty="0" smtClean="0">
                <a:solidFill>
                  <a:srgbClr val="FF0000"/>
                </a:solidFill>
              </a:rPr>
              <a:t>domaću zadaću </a:t>
            </a:r>
            <a:r>
              <a:rPr lang="hr-HR" dirty="0" smtClean="0"/>
              <a:t>riješi radnu bilježnic</a:t>
            </a:r>
            <a:r>
              <a:rPr lang="hr-HR" dirty="0" smtClean="0"/>
              <a:t>u na stranicama 87 – 89, samo slijedeće zadatke: 1., 2., 3., 7. </a:t>
            </a:r>
            <a:r>
              <a:rPr lang="hr-HR" dirty="0" smtClean="0">
                <a:solidFill>
                  <a:srgbClr val="FF0000"/>
                </a:solidFill>
              </a:rPr>
              <a:t>Rok za izvršenje ovog zadatka je četvrtak, 14. svibnja </a:t>
            </a:r>
            <a:r>
              <a:rPr lang="hr-HR" u="sng" dirty="0" smtClean="0">
                <a:solidFill>
                  <a:srgbClr val="FF0000"/>
                </a:solidFill>
              </a:rPr>
              <a:t>do 13 sati</a:t>
            </a:r>
            <a:r>
              <a:rPr lang="hr-HR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endParaRPr lang="hr-H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hr-HR" dirty="0" smtClean="0"/>
              <a:t>Lijep pozdrav!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69091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Današnja lekcija nalazi se u udžbeniku na stranicama od 171 do </a:t>
            </a:r>
            <a:r>
              <a:rPr lang="hr-HR" dirty="0" smtClean="0"/>
              <a:t>174 (danas ćemo proći prvi dio, do 172 stranice, a ostalo u četvrtak)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U bilježnicu napiši naslov i prvu natuknicu:</a:t>
            </a:r>
          </a:p>
          <a:p>
            <a:endParaRPr lang="hr-HR" dirty="0" smtClean="0"/>
          </a:p>
          <a:p>
            <a:pPr algn="ctr">
              <a:buNone/>
            </a:pPr>
            <a:r>
              <a:rPr lang="hr-HR" sz="3200" dirty="0" smtClean="0">
                <a:solidFill>
                  <a:srgbClr val="FF0000"/>
                </a:solidFill>
              </a:rPr>
              <a:t>DRUŠTVENE PROMJENE U DRUGOJ POLOVICI XIX. I NA POČETKU XX. STOLJEĆA</a:t>
            </a:r>
          </a:p>
          <a:p>
            <a:pPr algn="ctr">
              <a:buNone/>
            </a:pPr>
            <a:endParaRPr lang="hr-HR" sz="3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hr-HR" dirty="0" smtClean="0"/>
              <a:t>- </a:t>
            </a:r>
            <a:r>
              <a:rPr lang="hr-HR" dirty="0" smtClean="0">
                <a:solidFill>
                  <a:srgbClr val="FF0000"/>
                </a:solidFill>
              </a:rPr>
              <a:t>obitelj</a:t>
            </a:r>
            <a:r>
              <a:rPr lang="hr-HR" dirty="0" smtClean="0"/>
              <a:t> – temeljna jedinica društva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473891"/>
          </a:xfrm>
        </p:spPr>
        <p:txBody>
          <a:bodyPr/>
          <a:lstStyle/>
          <a:p>
            <a:r>
              <a:rPr lang="hr-HR" dirty="0" smtClean="0"/>
              <a:t>Pročitaj tekst u udžbeniku </a:t>
            </a:r>
            <a:r>
              <a:rPr lang="hr-HR" i="1" dirty="0" smtClean="0"/>
              <a:t>Muškarci i žene: borba za pravo glasa žena </a:t>
            </a:r>
            <a:r>
              <a:rPr lang="hr-HR" dirty="0" smtClean="0"/>
              <a:t>i dopuni krugove tako da upišeš bitne pojmove i izraze pomoću kojih bi objasnio /objasnila društveni položaj određene skupine 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Oval 3"/>
          <p:cNvSpPr/>
          <p:nvPr/>
        </p:nvSpPr>
        <p:spPr>
          <a:xfrm>
            <a:off x="152400" y="2895600"/>
            <a:ext cx="2786063" cy="24431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r-H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24200" y="2895600"/>
            <a:ext cx="2786063" cy="24431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r-H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096000" y="2895600"/>
            <a:ext cx="2786063" cy="24431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r-H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124200"/>
            <a:ext cx="2286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r-BA" sz="2400" b="1" dirty="0">
                <a:solidFill>
                  <a:srgbClr val="FF0000"/>
                </a:solidFill>
                <a:latin typeface="+mj-lt"/>
              </a:rPr>
              <a:t>MUŠKARCI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2800" y="3048000"/>
            <a:ext cx="2286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r-BA" sz="2400" b="1" dirty="0">
                <a:solidFill>
                  <a:srgbClr val="FF0000"/>
                </a:solidFill>
                <a:latin typeface="+mj-lt"/>
              </a:rPr>
              <a:t>ŽENE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6629400" y="2971800"/>
            <a:ext cx="1828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BA" sz="2400" b="1" dirty="0">
                <a:solidFill>
                  <a:srgbClr val="FF0000"/>
                </a:solidFill>
                <a:latin typeface="+mj-lt"/>
              </a:rPr>
              <a:t>DJECA</a:t>
            </a:r>
          </a:p>
          <a:p>
            <a:pPr algn="ctr">
              <a:buFont typeface="Arial" charset="0"/>
              <a:buChar char="•"/>
              <a:defRPr/>
            </a:pPr>
            <a:endParaRPr lang="hr-BA" sz="2400" dirty="0">
              <a:latin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5162649"/>
            <a:ext cx="1143000" cy="169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Provjeri i dopuni po potrebi</a:t>
            </a:r>
            <a:endParaRPr lang="hr-HR" sz="3600" dirty="0"/>
          </a:p>
        </p:txBody>
      </p:sp>
      <p:sp>
        <p:nvSpPr>
          <p:cNvPr id="5" name="Oval 4"/>
          <p:cNvSpPr/>
          <p:nvPr/>
        </p:nvSpPr>
        <p:spPr>
          <a:xfrm>
            <a:off x="3276600" y="2057400"/>
            <a:ext cx="2786063" cy="24431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r-H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" y="2057400"/>
            <a:ext cx="2786063" cy="24431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r-H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172200" y="2057400"/>
            <a:ext cx="2786063" cy="24431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r-H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362200"/>
            <a:ext cx="22860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r-BA" sz="2400" b="1" dirty="0">
                <a:latin typeface="+mj-lt"/>
              </a:rPr>
              <a:t>MUŠKARC</a:t>
            </a:r>
            <a:r>
              <a:rPr lang="hr-BA" sz="2400" dirty="0">
                <a:latin typeface="+mj-lt"/>
              </a:rPr>
              <a:t>I</a:t>
            </a:r>
          </a:p>
          <a:p>
            <a:pPr algn="ctr">
              <a:defRPr/>
            </a:pPr>
            <a:r>
              <a:rPr lang="hr-BA" sz="2400" dirty="0">
                <a:latin typeface="+mj-lt"/>
              </a:rPr>
              <a:t>cijenjeniji poslovi, bolje plaćeni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3200400" y="2057400"/>
            <a:ext cx="2786063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BA" sz="2000" b="1" dirty="0">
                <a:latin typeface="Calibri" pitchFamily="34" charset="0"/>
              </a:rPr>
              <a:t>ŽENE </a:t>
            </a:r>
          </a:p>
          <a:p>
            <a:pPr algn="ctr"/>
            <a:r>
              <a:rPr lang="hr-HR" sz="2000" dirty="0">
                <a:latin typeface="Calibri" pitchFamily="34" charset="0"/>
              </a:rPr>
              <a:t>udaja, brak,</a:t>
            </a:r>
            <a:endParaRPr lang="hr-BA" sz="2000" dirty="0">
              <a:latin typeface="Calibri" pitchFamily="34" charset="0"/>
            </a:endParaRPr>
          </a:p>
          <a:p>
            <a:pPr algn="ctr"/>
            <a:r>
              <a:rPr lang="hr-HR" sz="2000" dirty="0">
                <a:latin typeface="Calibri" pitchFamily="34" charset="0"/>
              </a:rPr>
              <a:t>briga o djeci i kući,</a:t>
            </a:r>
            <a:endParaRPr lang="hr-BA" sz="2000" dirty="0">
              <a:latin typeface="Calibri" pitchFamily="34" charset="0"/>
            </a:endParaRPr>
          </a:p>
          <a:p>
            <a:pPr algn="ctr"/>
            <a:r>
              <a:rPr lang="hr-HR" sz="2000" dirty="0">
                <a:latin typeface="Calibri" pitchFamily="34" charset="0"/>
              </a:rPr>
              <a:t>siromašne žene rade,</a:t>
            </a:r>
            <a:endParaRPr lang="hr-BA" sz="2000" dirty="0">
              <a:latin typeface="Calibri" pitchFamily="34" charset="0"/>
            </a:endParaRPr>
          </a:p>
          <a:p>
            <a:pPr algn="ctr"/>
            <a:r>
              <a:rPr lang="hr-HR" sz="2000" dirty="0">
                <a:latin typeface="Calibri" pitchFamily="34" charset="0"/>
              </a:rPr>
              <a:t>borba za pravo glasa,</a:t>
            </a:r>
            <a:endParaRPr lang="hr-BA" sz="2000" dirty="0">
              <a:latin typeface="Calibri" pitchFamily="34" charset="0"/>
            </a:endParaRPr>
          </a:p>
          <a:p>
            <a:pPr algn="ctr"/>
            <a:r>
              <a:rPr lang="hr-HR" sz="2000" dirty="0">
                <a:latin typeface="Calibri" pitchFamily="34" charset="0"/>
              </a:rPr>
              <a:t>sufražetkinje → zatvor</a:t>
            </a:r>
            <a:endParaRPr lang="hr-BA" sz="2000" dirty="0">
              <a:latin typeface="Calibri" pitchFamily="34" charset="0"/>
            </a:endParaRPr>
          </a:p>
          <a:p>
            <a:pPr algn="ctr"/>
            <a:endParaRPr lang="hr-BA" sz="2800" dirty="0">
              <a:latin typeface="Calibri" pitchFamily="34" charset="0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6248400" y="2209800"/>
            <a:ext cx="257175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BA" sz="2000" b="1" dirty="0">
                <a:latin typeface="Calibri" pitchFamily="34" charset="0"/>
              </a:rPr>
              <a:t>DJECA</a:t>
            </a:r>
          </a:p>
          <a:p>
            <a:pPr algn="ctr">
              <a:buFont typeface="Arial" charset="0"/>
              <a:buChar char="•"/>
            </a:pPr>
            <a:r>
              <a:rPr lang="hr-HR" sz="2000" dirty="0">
                <a:latin typeface="Calibri" pitchFamily="34" charset="0"/>
              </a:rPr>
              <a:t>   imućne obitelji →  </a:t>
            </a:r>
          </a:p>
          <a:p>
            <a:pPr algn="ctr"/>
            <a:r>
              <a:rPr lang="hr-HR" sz="2000" dirty="0">
                <a:latin typeface="Calibri" pitchFamily="34" charset="0"/>
              </a:rPr>
              <a:t>  privatni učitelji i škole</a:t>
            </a:r>
            <a:endParaRPr lang="hr-BA" sz="2000" dirty="0">
              <a:latin typeface="Calibri" pitchFamily="34" charset="0"/>
            </a:endParaRPr>
          </a:p>
          <a:p>
            <a:pPr algn="ctr">
              <a:buFont typeface="Arial" charset="0"/>
              <a:buChar char="•"/>
            </a:pPr>
            <a:r>
              <a:rPr lang="hr-HR" sz="2000" dirty="0">
                <a:latin typeface="Calibri" pitchFamily="34" charset="0"/>
              </a:rPr>
              <a:t>   siromašne obitelji → zabrana rada, strogost u školi</a:t>
            </a:r>
            <a:endParaRPr lang="hr-BA" sz="2000" dirty="0">
              <a:latin typeface="Calibri" pitchFamily="34" charset="0"/>
            </a:endParaRPr>
          </a:p>
          <a:p>
            <a:pPr algn="ctr">
              <a:buFont typeface="Arial" charset="0"/>
              <a:buChar char="•"/>
            </a:pPr>
            <a:endParaRPr lang="hr-BA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nastavku pročitaj prezentaciju Karla </a:t>
            </a:r>
            <a:r>
              <a:rPr lang="hr-HR" dirty="0" err="1" smtClean="0"/>
              <a:t>Bilanovića</a:t>
            </a:r>
            <a:r>
              <a:rPr lang="hr-HR" dirty="0" smtClean="0"/>
              <a:t>, 7.a, o sufražetkinjama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8" name="Picture 4" descr="C:\Users\Mešo mekentoš\Desktop\sufrazetnji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667000"/>
            <a:ext cx="4876800" cy="2753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en-US"/>
              <a:t>        </a:t>
            </a:r>
            <a:r>
              <a:rPr lang="en-US" err="1"/>
              <a:t>Sufražetkinje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0353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indent="-255905"/>
            <a:r>
              <a:rPr lang="en-US" dirty="0"/>
              <a:t> </a:t>
            </a:r>
            <a:r>
              <a:rPr lang="en-US" dirty="0" err="1"/>
              <a:t>Žene</a:t>
            </a:r>
            <a:r>
              <a:rPr lang="en-US" dirty="0"/>
              <a:t> </a:t>
            </a:r>
            <a:r>
              <a:rPr lang="en-US" dirty="0" err="1"/>
              <a:t>nemaju</a:t>
            </a:r>
            <a:r>
              <a:rPr lang="en-US" dirty="0"/>
              <a:t> dobra </a:t>
            </a:r>
            <a:r>
              <a:rPr lang="en-US" dirty="0" err="1"/>
              <a:t>prava</a:t>
            </a:r>
            <a:r>
              <a:rPr lang="en-US" dirty="0"/>
              <a:t>, </a:t>
            </a:r>
            <a:r>
              <a:rPr lang="en-US" dirty="0" err="1"/>
              <a:t>također</a:t>
            </a:r>
            <a:r>
              <a:rPr lang="en-US" dirty="0"/>
              <a:t> </a:t>
            </a:r>
            <a:r>
              <a:rPr lang="en-US" dirty="0" err="1"/>
              <a:t>nemaju</a:t>
            </a:r>
            <a:r>
              <a:rPr lang="en-US" dirty="0"/>
              <a:t> </a:t>
            </a:r>
            <a:r>
              <a:rPr lang="en-US" dirty="0" err="1"/>
              <a:t>pravo</a:t>
            </a:r>
            <a:r>
              <a:rPr lang="en-US" dirty="0"/>
              <a:t> </a:t>
            </a:r>
            <a:r>
              <a:rPr lang="en-US" dirty="0" err="1"/>
              <a:t>glasa</a:t>
            </a:r>
            <a:r>
              <a:rPr lang="en-US" dirty="0"/>
              <a:t>.</a:t>
            </a:r>
          </a:p>
          <a:p>
            <a:pPr indent="-255905"/>
            <a:r>
              <a:rPr lang="en-US" dirty="0" err="1"/>
              <a:t>Žene</a:t>
            </a:r>
            <a:r>
              <a:rPr lang="en-US" dirty="0"/>
              <a:t> </a:t>
            </a:r>
            <a:r>
              <a:rPr lang="en-US" dirty="0" err="1"/>
              <a:t>obrađuju</a:t>
            </a:r>
            <a:r>
              <a:rPr lang="en-US" dirty="0"/>
              <a:t> </a:t>
            </a:r>
            <a:r>
              <a:rPr lang="en-US" dirty="0" err="1"/>
              <a:t>zemlju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rade</a:t>
            </a:r>
            <a:r>
              <a:rPr lang="en-US" dirty="0"/>
              <a:t> </a:t>
            </a:r>
            <a:r>
              <a:rPr lang="en-US" dirty="0" err="1"/>
              <a:t>najteže</a:t>
            </a:r>
            <a:r>
              <a:rPr lang="en-US" dirty="0"/>
              <a:t> </a:t>
            </a:r>
            <a:r>
              <a:rPr lang="en-US" dirty="0" err="1"/>
              <a:t>poslove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se </a:t>
            </a:r>
            <a:r>
              <a:rPr lang="en-US" dirty="0" err="1"/>
              <a:t>muškarci</a:t>
            </a:r>
            <a:r>
              <a:rPr lang="en-US" dirty="0"/>
              <a:t> </a:t>
            </a:r>
            <a:r>
              <a:rPr lang="en-US" dirty="0" err="1"/>
              <a:t>zapošljavaju</a:t>
            </a:r>
            <a:r>
              <a:rPr lang="en-US" dirty="0"/>
              <a:t> u </a:t>
            </a:r>
            <a:r>
              <a:rPr lang="en-US" dirty="0" err="1"/>
              <a:t>gradu</a:t>
            </a:r>
            <a:r>
              <a:rPr lang="en-US" dirty="0"/>
              <a:t>.</a:t>
            </a:r>
            <a:endParaRPr lang="en-US" dirty="0">
              <a:cs typeface="Lucida Sans Unicode"/>
            </a:endParaRPr>
          </a:p>
          <a:p>
            <a:pPr indent="-255905"/>
            <a:r>
              <a:rPr lang="en-US" dirty="0" err="1"/>
              <a:t>Ženama</a:t>
            </a:r>
            <a:r>
              <a:rPr lang="en-US" dirty="0"/>
              <a:t> </a:t>
            </a:r>
            <a:r>
              <a:rPr lang="en-US" dirty="0" smtClean="0"/>
              <a:t>part</a:t>
            </a:r>
            <a:r>
              <a:rPr lang="hr-HR" dirty="0" smtClean="0"/>
              <a:t>n</a:t>
            </a:r>
            <a:r>
              <a:rPr lang="en-US" dirty="0" smtClean="0"/>
              <a:t>era </a:t>
            </a:r>
            <a:r>
              <a:rPr lang="en-US" dirty="0" err="1"/>
              <a:t>biraju</a:t>
            </a:r>
            <a:r>
              <a:rPr lang="en-US" dirty="0"/>
              <a:t> </a:t>
            </a:r>
            <a:r>
              <a:rPr lang="en-US" dirty="0" err="1"/>
              <a:t>roditelji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bogatstvu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položaju</a:t>
            </a:r>
            <a:r>
              <a:rPr lang="en-US" dirty="0"/>
              <a:t> u </a:t>
            </a:r>
            <a:r>
              <a:rPr lang="en-US" dirty="0" err="1"/>
              <a:t>društvu</a:t>
            </a:r>
            <a:r>
              <a:rPr lang="en-US" dirty="0"/>
              <a:t>.</a:t>
            </a:r>
            <a:endParaRPr lang="en-US" dirty="0">
              <a:cs typeface="Lucida Sans Unicod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err="1"/>
              <a:t>Položaj</a:t>
            </a:r>
            <a:r>
              <a:rPr lang="en-US"/>
              <a:t> </a:t>
            </a:r>
            <a:r>
              <a:rPr lang="en-US" err="1"/>
              <a:t>žena</a:t>
            </a:r>
            <a:r>
              <a:rPr lang="en-US"/>
              <a:t> </a:t>
            </a:r>
            <a:r>
              <a:rPr lang="en-US" err="1"/>
              <a:t>sredinom</a:t>
            </a:r>
            <a:r>
              <a:rPr lang="en-US"/>
              <a:t> XIX. </a:t>
            </a:r>
            <a:r>
              <a:rPr lang="en-US" err="1"/>
              <a:t>stoljeća</a:t>
            </a:r>
            <a:endParaRPr lang="en-US" err="1"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4366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355" y="1541713"/>
            <a:ext cx="8229600" cy="4525963"/>
          </a:xfrm>
        </p:spPr>
        <p:txBody>
          <a:bodyPr vert="horz" anchor="t">
            <a:normAutofit/>
          </a:bodyPr>
          <a:lstStyle/>
          <a:p>
            <a:pPr marL="109855" indent="0">
              <a:buNone/>
            </a:pPr>
            <a:endParaRPr lang="en-US">
              <a:cs typeface="Lucida Sans Unicode"/>
            </a:endParaRPr>
          </a:p>
          <a:p>
            <a:pPr indent="-255905"/>
            <a:r>
              <a:rPr lang="en-US" err="1"/>
              <a:t>Sufražetkinje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žene</a:t>
            </a:r>
            <a:r>
              <a:rPr lang="en-US"/>
              <a:t> </a:t>
            </a:r>
            <a:r>
              <a:rPr lang="en-US" err="1"/>
              <a:t>koje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  se u </a:t>
            </a:r>
            <a:r>
              <a:rPr lang="en-US" err="1"/>
              <a:t>drugoj</a:t>
            </a:r>
            <a:r>
              <a:rPr lang="en-US"/>
              <a:t> </a:t>
            </a:r>
            <a:r>
              <a:rPr lang="en-US" err="1"/>
              <a:t>polovici</a:t>
            </a:r>
            <a:r>
              <a:rPr lang="en-US"/>
              <a:t> XIX. </a:t>
            </a:r>
            <a:r>
              <a:rPr lang="en-US" err="1"/>
              <a:t>stoljeća</a:t>
            </a:r>
            <a:r>
              <a:rPr lang="en-US"/>
              <a:t> </a:t>
            </a:r>
            <a:r>
              <a:rPr lang="en-US" err="1"/>
              <a:t>udružile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ulicama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štrajkale</a:t>
            </a:r>
            <a:r>
              <a:rPr lang="en-US"/>
              <a:t> za </a:t>
            </a:r>
            <a:r>
              <a:rPr lang="en-US" err="1"/>
              <a:t>žensko</a:t>
            </a:r>
            <a:r>
              <a:rPr lang="en-US"/>
              <a:t> </a:t>
            </a:r>
            <a:r>
              <a:rPr lang="en-US" err="1"/>
              <a:t>pravo</a:t>
            </a:r>
            <a:r>
              <a:rPr lang="en-US"/>
              <a:t> </a:t>
            </a:r>
            <a:r>
              <a:rPr lang="en-US" err="1"/>
              <a:t>glasa</a:t>
            </a:r>
            <a:r>
              <a:rPr lang="en-US"/>
              <a:t>.</a:t>
            </a:r>
            <a:endParaRPr lang="en-US">
              <a:cs typeface="Lucida Sans Unicode"/>
            </a:endParaRPr>
          </a:p>
          <a:p>
            <a:pPr indent="-255905"/>
            <a:r>
              <a:rPr lang="en-US" err="1"/>
              <a:t>Sufražetkinje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se </a:t>
            </a:r>
            <a:r>
              <a:rPr lang="en-US" err="1"/>
              <a:t>prvo</a:t>
            </a:r>
            <a:r>
              <a:rPr lang="en-US"/>
              <a:t> </a:t>
            </a:r>
            <a:r>
              <a:rPr lang="en-US" err="1"/>
              <a:t>pojavile</a:t>
            </a:r>
            <a:r>
              <a:rPr lang="en-US"/>
              <a:t> u </a:t>
            </a:r>
            <a:r>
              <a:rPr lang="en-US" err="1"/>
              <a:t>Ujedinjedom</a:t>
            </a:r>
            <a:r>
              <a:rPr lang="en-US"/>
              <a:t> </a:t>
            </a:r>
            <a:r>
              <a:rPr lang="en-US" err="1"/>
              <a:t>Kraljevstvu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u SAD-u.</a:t>
            </a:r>
            <a:endParaRPr lang="en-US">
              <a:cs typeface="Lucida Sans Unicod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/>
              <a:t>Pokret</a:t>
            </a:r>
            <a:r>
              <a:rPr lang="en-US"/>
              <a:t> </a:t>
            </a:r>
            <a:r>
              <a:rPr lang="en-US" err="1"/>
              <a:t>sufražetkinja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56555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</TotalTime>
  <Words>451</Words>
  <Application>Microsoft Office PowerPoint</Application>
  <PresentationFormat>On-screen Show (4:3)</PresentationFormat>
  <Paragraphs>73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DRUŠTVENE PROMJENE U DRUGOJ POLOVICI XIX.  I NA POČETKU XX. STOLJEĆA</vt:lpstr>
      <vt:lpstr>NAKON DANAŠNJE LEKCIJE MOĆI ĆEŠ:</vt:lpstr>
      <vt:lpstr>Slide 3</vt:lpstr>
      <vt:lpstr>Slide 4</vt:lpstr>
      <vt:lpstr>Provjeri i dopuni po potrebi</vt:lpstr>
      <vt:lpstr>Slide 6</vt:lpstr>
      <vt:lpstr>        Sufražetkinje</vt:lpstr>
      <vt:lpstr>Položaj žena sredinom XIX. stoljeća</vt:lpstr>
      <vt:lpstr>Pokret sufražetkinja</vt:lpstr>
      <vt:lpstr>Sufražetkinje</vt:lpstr>
      <vt:lpstr>Štrajk sufražetkinja u New Yorku, 1912. godina</vt:lpstr>
      <vt:lpstr>Život sufražetkinja u zatvorima</vt:lpstr>
      <vt:lpstr>Sufražetkinje u zatvorima</vt:lpstr>
      <vt:lpstr>Policija u Londonu uhićuje sufražetkinje</vt:lpstr>
      <vt:lpstr>Prikaz prisilnog hranjenja u zatvoru</vt:lpstr>
      <vt:lpstr>Uspjeh sufražetkinja</vt:lpstr>
      <vt:lpstr>Uspjeh sufražetkinja</vt:lpstr>
      <vt:lpstr>Žene koje rade na streljivu za puške</vt:lpstr>
      <vt:lpstr>             KRAJ!!!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DRUŠTVENE PROMJENE U DRUGOJ POLOVICI XIX.  I NA POČETKU XX. STOLJEĆA</dc:title>
  <dc:creator>Mešo mekentoš</dc:creator>
  <cp:lastModifiedBy>Mešo mekentoš</cp:lastModifiedBy>
  <cp:revision>6</cp:revision>
  <dcterms:created xsi:type="dcterms:W3CDTF">2006-08-16T00:00:00Z</dcterms:created>
  <dcterms:modified xsi:type="dcterms:W3CDTF">2020-05-12T06:06:38Z</dcterms:modified>
</cp:coreProperties>
</file>