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53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5/13/2020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4660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709850" y="1432223"/>
            <a:ext cx="7308669" cy="3035808"/>
          </a:xfrm>
        </p:spPr>
        <p:txBody>
          <a:bodyPr/>
          <a:lstStyle/>
          <a:p>
            <a:r>
              <a:rPr lang="hr-HR" dirty="0" smtClean="0"/>
              <a:t>Barok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Juliana</a:t>
            </a:r>
            <a:r>
              <a:rPr lang="hr-HR" dirty="0" smtClean="0"/>
              <a:t> Levak 6.a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98741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barok?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r</a:t>
            </a:r>
            <a:r>
              <a:rPr lang="hr-HR" sz="2400" dirty="0" smtClean="0"/>
              <a:t>azdoblje u glazbi, umjetnosti i književnosti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u</a:t>
            </a:r>
            <a:r>
              <a:rPr lang="hr-HR" sz="2400" dirty="0" smtClean="0"/>
              <a:t> katoličkim zemljama pokret katoličke obnove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i</a:t>
            </a:r>
            <a:r>
              <a:rPr lang="hr-HR" sz="2400" dirty="0" smtClean="0"/>
              <a:t>me potječe od riječi </a:t>
            </a:r>
            <a:r>
              <a:rPr lang="hr-HR" sz="2400" i="1" dirty="0" err="1" smtClean="0"/>
              <a:t>barocco</a:t>
            </a:r>
            <a:r>
              <a:rPr lang="hr-HR" sz="2400" i="1" dirty="0" smtClean="0"/>
              <a:t> </a:t>
            </a:r>
            <a:r>
              <a:rPr lang="hr-HR" sz="2400" dirty="0" smtClean="0"/>
              <a:t>(biser nepravilna oblika)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 smtClean="0"/>
              <a:t>nastaje </a:t>
            </a:r>
            <a:r>
              <a:rPr lang="hr-HR" sz="2400" dirty="0"/>
              <a:t>u Rimu  koji je bio </a:t>
            </a:r>
            <a:r>
              <a:rPr lang="hr-HR" sz="2400" dirty="0" smtClean="0"/>
              <a:t>središte </a:t>
            </a:r>
            <a:r>
              <a:rPr lang="hr-HR" sz="2400" dirty="0"/>
              <a:t>slikarstva i </a:t>
            </a:r>
            <a:r>
              <a:rPr lang="hr-HR" sz="2400" dirty="0" smtClean="0"/>
              <a:t>arhitekture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n-NO" sz="2400" dirty="0"/>
              <a:t>razdoblje između 1570. i 1670. godine.</a:t>
            </a: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796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8542" y="303316"/>
            <a:ext cx="10058400" cy="1609344"/>
          </a:xfrm>
        </p:spPr>
        <p:txBody>
          <a:bodyPr/>
          <a:lstStyle/>
          <a:p>
            <a:r>
              <a:rPr lang="hr-HR" dirty="0" smtClean="0"/>
              <a:t>Barok u glazbi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s</a:t>
            </a:r>
            <a:r>
              <a:rPr lang="hr-HR" sz="2400" dirty="0" smtClean="0"/>
              <a:t>kladbe nastale u 17. i prvom polovicom 18.  stoljeća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n</a:t>
            </a:r>
            <a:r>
              <a:rPr lang="hr-HR" sz="2400" dirty="0" smtClean="0"/>
              <a:t>eki od najpoznatijih baroknih skladatelja su : J.S.Bach, Jean Philippe Rameau, Antonio Vivaldi, Georg Fridrich Handel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n</a:t>
            </a:r>
            <a:r>
              <a:rPr lang="hr-HR" sz="2400" dirty="0" smtClean="0"/>
              <a:t>eke od najpoznatijih baroknih skladbi su:  Četiri godišnja doba (</a:t>
            </a:r>
            <a:r>
              <a:rPr lang="hr-HR" sz="2400" dirty="0" err="1" smtClean="0"/>
              <a:t>A.Vivaldi</a:t>
            </a:r>
            <a:r>
              <a:rPr lang="hr-HR" sz="2400" dirty="0" smtClean="0"/>
              <a:t>), </a:t>
            </a:r>
            <a:r>
              <a:rPr lang="hr-HR" sz="2400" dirty="0" err="1" smtClean="0"/>
              <a:t>Minuet</a:t>
            </a:r>
            <a:r>
              <a:rPr lang="hr-HR" sz="2400" dirty="0" smtClean="0"/>
              <a:t> u G-duru (</a:t>
            </a:r>
            <a:r>
              <a:rPr lang="hr-HR" sz="2400" dirty="0" err="1" smtClean="0"/>
              <a:t>J.S.Bach</a:t>
            </a:r>
            <a:r>
              <a:rPr lang="hr-HR" sz="2400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p</a:t>
            </a:r>
            <a:r>
              <a:rPr lang="hr-HR" sz="2400" dirty="0" smtClean="0"/>
              <a:t>ojavljuje se i </a:t>
            </a:r>
            <a:r>
              <a:rPr lang="hr-HR" sz="2400" dirty="0"/>
              <a:t>opera- scenska drama u kojoj glavni glumci pjevaju </a:t>
            </a:r>
            <a:r>
              <a:rPr lang="hr-HR" sz="2400" dirty="0" smtClean="0"/>
              <a:t> </a:t>
            </a:r>
            <a:r>
              <a:rPr lang="hr-HR" sz="2400" dirty="0"/>
              <a:t>svoje uloge. Smatra se jednim od najsloženijih oblika umjetnosti. Kombinira pjevanje, glumu, orkestralnu glazbu, kostime, </a:t>
            </a:r>
            <a:r>
              <a:rPr lang="hr-HR" sz="2400" dirty="0" smtClean="0"/>
              <a:t>scenarij, a </a:t>
            </a:r>
            <a:r>
              <a:rPr lang="hr-HR" sz="2400" dirty="0"/>
              <a:t>često i balet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301" y="112082"/>
            <a:ext cx="1467137" cy="180057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989" y="112082"/>
            <a:ext cx="1500106" cy="180057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3250" y="112082"/>
            <a:ext cx="1252980" cy="180057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293" y="112082"/>
            <a:ext cx="1405627" cy="180057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684354" y="5303519"/>
            <a:ext cx="2117507" cy="141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89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Barok u umjetnosti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400" dirty="0" smtClean="0"/>
              <a:t>u baroknom </a:t>
            </a:r>
            <a:r>
              <a:rPr lang="hr-HR" sz="2400" dirty="0"/>
              <a:t>slikarstvu su karakteristične jake boje, snažni </a:t>
            </a:r>
            <a:r>
              <a:rPr lang="hr-HR" sz="2400" dirty="0" smtClean="0"/>
              <a:t>osni </a:t>
            </a:r>
            <a:r>
              <a:rPr lang="hr-HR" sz="2400" dirty="0"/>
              <a:t>kontrasti i iluzija dubokog prostora </a:t>
            </a:r>
            <a:endParaRPr lang="hr-HR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b</a:t>
            </a:r>
            <a:r>
              <a:rPr lang="hr-HR" sz="2400" dirty="0" smtClean="0"/>
              <a:t>arokno </a:t>
            </a:r>
            <a:r>
              <a:rPr lang="hr-HR" sz="2400" dirty="0"/>
              <a:t>slikarstvo se razvilo najprije u Italiji, a za naglo širenje zidnog slikarstva najzaslužniji su bili Isusovci koji su, boreći se za pobjedu protureformacije, osnivali brojne samostane i gradili uz </a:t>
            </a:r>
            <a:r>
              <a:rPr lang="hr-HR" sz="2400" dirty="0" smtClean="0"/>
              <a:t>njih raskošne </a:t>
            </a:r>
            <a:r>
              <a:rPr lang="hr-HR" sz="2400" dirty="0"/>
              <a:t>crkve po cijeloj </a:t>
            </a:r>
            <a:r>
              <a:rPr lang="hr-HR" sz="2400" dirty="0" smtClean="0"/>
              <a:t>Europi.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n</a:t>
            </a:r>
            <a:r>
              <a:rPr lang="hr-HR" sz="2400" dirty="0" smtClean="0"/>
              <a:t>eki barokni slikari su </a:t>
            </a:r>
            <a:r>
              <a:rPr lang="hr-HR" sz="2400" dirty="0"/>
              <a:t>:  </a:t>
            </a:r>
            <a:r>
              <a:rPr lang="hr-HR" sz="2400" dirty="0" err="1"/>
              <a:t>Michelangelo</a:t>
            </a:r>
            <a:r>
              <a:rPr lang="hr-HR" sz="2400" dirty="0"/>
              <a:t> </a:t>
            </a:r>
            <a:r>
              <a:rPr lang="hr-HR" sz="2400" dirty="0" err="1"/>
              <a:t>Merisi</a:t>
            </a:r>
            <a:r>
              <a:rPr lang="hr-HR" sz="2400" dirty="0"/>
              <a:t> della </a:t>
            </a:r>
            <a:r>
              <a:rPr lang="hr-HR" sz="2400" dirty="0" err="1" smtClean="0"/>
              <a:t>Caravaggio</a:t>
            </a:r>
            <a:r>
              <a:rPr lang="hr-HR" sz="2400" dirty="0"/>
              <a:t>, </a:t>
            </a:r>
            <a:r>
              <a:rPr lang="hr-HR" sz="2400" dirty="0" err="1"/>
              <a:t>Giovanni</a:t>
            </a:r>
            <a:r>
              <a:rPr lang="hr-HR" sz="2400" dirty="0"/>
              <a:t> </a:t>
            </a:r>
            <a:r>
              <a:rPr lang="hr-HR" sz="2400" dirty="0" err="1"/>
              <a:t>Battista</a:t>
            </a:r>
            <a:r>
              <a:rPr lang="hr-HR" sz="2400" dirty="0"/>
              <a:t> </a:t>
            </a:r>
            <a:r>
              <a:rPr lang="hr-HR" sz="2400" dirty="0" err="1" smtClean="0"/>
              <a:t>Piranesi</a:t>
            </a:r>
            <a:r>
              <a:rPr lang="hr-HR" sz="2400" dirty="0"/>
              <a:t>, Diego </a:t>
            </a:r>
            <a:r>
              <a:rPr lang="hr-HR" sz="2400" dirty="0" err="1"/>
              <a:t>Velázquez</a:t>
            </a:r>
            <a:r>
              <a:rPr lang="hr-HR" sz="2400" dirty="0"/>
              <a:t> </a:t>
            </a:r>
            <a:endParaRPr lang="hr-HR" sz="2400" dirty="0" smtClean="0"/>
          </a:p>
          <a:p>
            <a:pPr>
              <a:buFont typeface="Wingdings" panose="05000000000000000000" pitchFamily="2" charset="2"/>
              <a:buChar char="ü"/>
            </a:pP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286" y="112641"/>
            <a:ext cx="1626776" cy="187416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610891" y="112641"/>
            <a:ext cx="1962799" cy="188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645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Barok u književnosti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Književnost baroknog razdoblja zove se u različitim zemljama posebnim </a:t>
            </a:r>
            <a:r>
              <a:rPr lang="hr-HR" sz="2400" dirty="0" err="1" smtClean="0"/>
              <a:t>imenima.U</a:t>
            </a:r>
            <a:r>
              <a:rPr lang="hr-HR" sz="2400" dirty="0" smtClean="0"/>
              <a:t> Španjolskoj se </a:t>
            </a:r>
            <a:r>
              <a:rPr lang="hr-HR" sz="2400" dirty="0"/>
              <a:t>naziva gongorizam, u Italiji </a:t>
            </a:r>
            <a:r>
              <a:rPr lang="hr-HR" sz="2400" dirty="0" err="1"/>
              <a:t>marinizam</a:t>
            </a:r>
            <a:r>
              <a:rPr lang="hr-HR" sz="2400" dirty="0"/>
              <a:t>, a u Francuskoj precioznom </a:t>
            </a:r>
            <a:r>
              <a:rPr lang="hr-HR" sz="2400" dirty="0" smtClean="0"/>
              <a:t>književnošću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Značajniji europski književnici baroknog razdoblja bili su L. de </a:t>
            </a:r>
            <a:r>
              <a:rPr lang="hr-HR" sz="2400" dirty="0" err="1"/>
              <a:t>Gongora</a:t>
            </a:r>
            <a:r>
              <a:rPr lang="hr-HR" sz="2400" dirty="0"/>
              <a:t>, </a:t>
            </a:r>
            <a:r>
              <a:rPr lang="hr-HR" sz="2400" dirty="0" err="1"/>
              <a:t>Calderon</a:t>
            </a:r>
            <a:r>
              <a:rPr lang="hr-HR" sz="2400" dirty="0"/>
              <a:t> de la Barca, G. Marino, J. </a:t>
            </a:r>
            <a:r>
              <a:rPr lang="hr-HR" sz="2400" dirty="0" err="1" smtClean="0"/>
              <a:t>Milton</a:t>
            </a:r>
            <a:endParaRPr lang="hr-HR" sz="2400" dirty="0" smtClean="0"/>
          </a:p>
          <a:p>
            <a:pPr>
              <a:buFont typeface="Wingdings" panose="05000000000000000000" pitchFamily="2" charset="2"/>
              <a:buChar char="ü"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606248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Barok u arhitekturi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9848" y="1476103"/>
            <a:ext cx="10058400" cy="52773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600" dirty="0"/>
              <a:t> </a:t>
            </a:r>
            <a:r>
              <a:rPr lang="hr-HR" sz="2600" dirty="0" smtClean="0"/>
              <a:t>pročelja su </a:t>
            </a:r>
            <a:r>
              <a:rPr lang="hr-HR" sz="2600" dirty="0"/>
              <a:t>bogata stupovima, lukovima, nišama</a:t>
            </a:r>
            <a:r>
              <a:rPr lang="hr-HR" sz="2600" dirty="0" smtClean="0"/>
              <a:t>,. </a:t>
            </a:r>
            <a:r>
              <a:rPr lang="hr-HR" sz="2600" dirty="0"/>
              <a:t>Prepoznatljivi elementi su </a:t>
            </a:r>
            <a:r>
              <a:rPr lang="hr-HR" sz="2600" dirty="0" smtClean="0"/>
              <a:t>oval, </a:t>
            </a:r>
            <a:r>
              <a:rPr lang="hr-HR" sz="2600" dirty="0"/>
              <a:t>konkavnost i konveksno, te opća razigranost zidnih masa i </a:t>
            </a:r>
            <a:r>
              <a:rPr lang="hr-HR" sz="2600" dirty="0" smtClean="0"/>
              <a:t>prostora</a:t>
            </a:r>
            <a:endParaRPr lang="hr-HR" sz="2600" dirty="0"/>
          </a:p>
          <a:p>
            <a:pPr>
              <a:buFont typeface="Wingdings" panose="05000000000000000000" pitchFamily="2" charset="2"/>
              <a:buChar char="ü"/>
            </a:pPr>
            <a:r>
              <a:rPr lang="hr-HR" sz="2600" dirty="0" smtClean="0"/>
              <a:t>neke od najpoznatijih </a:t>
            </a:r>
            <a:r>
              <a:rPr lang="hr-HR" sz="2600" dirty="0"/>
              <a:t>baroknih </a:t>
            </a:r>
            <a:r>
              <a:rPr lang="hr-HR" sz="2600" dirty="0" smtClean="0"/>
              <a:t>građevina su </a:t>
            </a:r>
            <a:r>
              <a:rPr lang="hr-HR" sz="2600" dirty="0"/>
              <a:t>: </a:t>
            </a:r>
            <a:r>
              <a:rPr lang="hr-HR" sz="2600" dirty="0" smtClean="0"/>
              <a:t>Versajska Palača, </a:t>
            </a:r>
            <a:r>
              <a:rPr lang="hr-HR" sz="2600" dirty="0" err="1"/>
              <a:t>Schwarzenberg</a:t>
            </a:r>
            <a:r>
              <a:rPr lang="hr-HR" sz="2600" dirty="0"/>
              <a:t>, Dvorac Belvedere u </a:t>
            </a:r>
            <a:r>
              <a:rPr lang="hr-HR" sz="2600" dirty="0" smtClean="0"/>
              <a:t>Beču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600" dirty="0" smtClean="0"/>
              <a:t>neki od najpoznatijih baroknih arhitekta su : </a:t>
            </a:r>
            <a:r>
              <a:rPr lang="it-IT" sz="2600" dirty="0"/>
              <a:t> </a:t>
            </a:r>
            <a:r>
              <a:rPr lang="it-IT" sz="2600" dirty="0" err="1"/>
              <a:t>Gianlorenzo</a:t>
            </a:r>
            <a:r>
              <a:rPr lang="it-IT" sz="2600" dirty="0"/>
              <a:t> Bernini, Francesco </a:t>
            </a:r>
            <a:r>
              <a:rPr lang="it-IT" sz="2600" dirty="0" err="1"/>
              <a:t>Borromini</a:t>
            </a:r>
            <a:r>
              <a:rPr lang="it-IT" sz="2600" dirty="0"/>
              <a:t>, Carlo Maderno</a:t>
            </a:r>
            <a:r>
              <a:rPr lang="it-IT" sz="2600" dirty="0" smtClean="0"/>
              <a:t>,</a:t>
            </a:r>
            <a:endParaRPr lang="hr-HR" sz="2600" dirty="0" smtClean="0"/>
          </a:p>
          <a:p>
            <a:pPr>
              <a:buFont typeface="Wingdings" panose="05000000000000000000" pitchFamily="2" charset="2"/>
              <a:buChar char="ü"/>
            </a:pPr>
            <a:endParaRPr lang="hr-HR" sz="2600" dirty="0"/>
          </a:p>
          <a:p>
            <a:pPr>
              <a:buFont typeface="Wingdings" panose="05000000000000000000" pitchFamily="2" charset="2"/>
              <a:buChar char="ü"/>
            </a:pPr>
            <a:endParaRPr lang="hr-HR" sz="2600" dirty="0" smtClean="0"/>
          </a:p>
          <a:p>
            <a:pPr>
              <a:buFont typeface="Wingdings" panose="05000000000000000000" pitchFamily="2" charset="2"/>
              <a:buChar char="ü"/>
            </a:pPr>
            <a:endParaRPr lang="hr-HR" sz="2600" dirty="0" smtClean="0"/>
          </a:p>
          <a:p>
            <a:pPr marL="0" indent="0">
              <a:buNone/>
            </a:pPr>
            <a:r>
              <a:rPr lang="hr-HR" sz="2600" dirty="0"/>
              <a:t>k</a:t>
            </a:r>
            <a:r>
              <a:rPr lang="hr-HR" sz="2600" dirty="0" smtClean="0"/>
              <a:t>onkavnost                                                             </a:t>
            </a:r>
            <a:r>
              <a:rPr lang="hr-HR" sz="2600" dirty="0" err="1" smtClean="0"/>
              <a:t>konkveksno</a:t>
            </a:r>
            <a:r>
              <a:rPr lang="hr-HR" sz="2600" dirty="0" smtClean="0"/>
              <a:t>                      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409" y="4617067"/>
            <a:ext cx="2857500" cy="13525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423" y="4617067"/>
            <a:ext cx="2675246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71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Barok u znanosti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400" dirty="0" smtClean="0"/>
              <a:t>svi zaključci temeljni su na promatranju i pokusima, na taj način i metodama su utemeljili modernu znanost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 smtClean="0"/>
              <a:t>utemeljitelji novovjekovne filozofije su Francis Bacon </a:t>
            </a:r>
            <a:r>
              <a:rPr lang="hr-HR" sz="2400" dirty="0"/>
              <a:t>i </a:t>
            </a:r>
            <a:r>
              <a:rPr lang="hr-HR" sz="2400" dirty="0" smtClean="0"/>
              <a:t>René </a:t>
            </a:r>
            <a:r>
              <a:rPr lang="hr-HR" sz="2400" dirty="0" err="1" smtClean="0"/>
              <a:t>Descarte</a:t>
            </a:r>
            <a:endParaRPr lang="hr-HR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 smtClean="0"/>
              <a:t>važna znanstvena otkrića baroka : Galileo Galilei-teleskop i naš život na Zemlji, </a:t>
            </a:r>
            <a:r>
              <a:rPr lang="hr-HR" sz="2400" dirty="0" err="1" smtClean="0"/>
              <a:t>Johanes</a:t>
            </a:r>
            <a:r>
              <a:rPr lang="hr-HR" sz="2400" dirty="0" smtClean="0"/>
              <a:t> Kepler-dokazao da planeti putuju elipsom, Isaac Newton-otkrio silu gravitacije </a:t>
            </a: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4739458"/>
            <a:ext cx="2033452" cy="182494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310" y="4726078"/>
            <a:ext cx="2838802" cy="182494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4123" y="4726078"/>
            <a:ext cx="24955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696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pozornosti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688182" y="5695406"/>
            <a:ext cx="4440065" cy="476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Izvori: školski udžbenik i Wikipedija                                                                      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257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drv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TM03090434[[fn=Slog od drveta]]</Template>
  <TotalTime>3155</TotalTime>
  <Words>392</Words>
  <Application>Microsoft Office PowerPoint</Application>
  <PresentationFormat>Custom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Vrsta drva</vt:lpstr>
      <vt:lpstr>Slide 1</vt:lpstr>
      <vt:lpstr>Barok</vt:lpstr>
      <vt:lpstr>Što je barok?</vt:lpstr>
      <vt:lpstr>Barok u glazbi</vt:lpstr>
      <vt:lpstr>Barok u umjetnosti</vt:lpstr>
      <vt:lpstr>Barok u književnosti</vt:lpstr>
      <vt:lpstr>Barok u arhitekturi</vt:lpstr>
      <vt:lpstr>Barok u znanosti</vt:lpstr>
      <vt:lpstr>Hvala na pozornosti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Mešo mekentoš</cp:lastModifiedBy>
  <cp:revision>21</cp:revision>
  <dcterms:created xsi:type="dcterms:W3CDTF">2020-04-28T09:47:27Z</dcterms:created>
  <dcterms:modified xsi:type="dcterms:W3CDTF">2020-05-13T17:21:55Z</dcterms:modified>
</cp:coreProperties>
</file>