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26" r:id="rId4"/>
  </p:sldMasterIdLst>
  <p:notesMasterIdLst>
    <p:notesMasterId r:id="rId14"/>
  </p:notesMasterIdLst>
  <p:handoutMasterIdLst>
    <p:handoutMasterId r:id="rId15"/>
  </p:handoutMasterIdLst>
  <p:sldIdLst>
    <p:sldId id="268" r:id="rId5"/>
    <p:sldId id="277" r:id="rId6"/>
    <p:sldId id="269" r:id="rId7"/>
    <p:sldId id="272" r:id="rId8"/>
    <p:sldId id="278" r:id="rId9"/>
    <p:sldId id="271" r:id="rId10"/>
    <p:sldId id="279" r:id="rId11"/>
    <p:sldId id="276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33E57"/>
    <a:srgbClr val="184259"/>
    <a:srgbClr val="9C4E4E"/>
    <a:srgbClr val="700000"/>
    <a:srgbClr val="5E2001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52" autoAdjust="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72BF7510-B9ED-40E0-8274-4F64AD62B8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95E24B0-B97F-4932-93CD-4307D6181D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AA17F-CB06-445B-ACD3-321E84E51A80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FC3A0DF-A8A7-4EF4-96E5-757FFFC2A9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2BEC987-E8F6-4FD2-BFB2-04815BD1D2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78EF9-7F2B-4B20-A25C-9E80C16977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011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141C0-BF72-4A20-AFA7-D05563D549B7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AF9CF-D1E5-49FD-94F7-B246BB67E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928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5925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112337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23199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Description and Con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>
            <a:extLst>
              <a:ext uri="{FF2B5EF4-FFF2-40B4-BE49-F238E27FC236}">
                <a16:creationId xmlns=""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840914" cy="1260000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1881824"/>
            <a:ext cx="10840914" cy="1032826"/>
          </a:xfrm>
        </p:spPr>
        <p:txBody>
          <a:bodyPr anchor="t" anchorCtr="0">
            <a:no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B47DAE59-9D63-4159-8F3E-560C31F19A8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16192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="" xmlns:a16="http://schemas.microsoft.com/office/drawing/2014/main" id="{4249143D-80A5-4E4C-BBFD-F253500CE22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5799" y="2914650"/>
            <a:ext cx="10840914" cy="50212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="" xmlns:a16="http://schemas.microsoft.com/office/drawing/2014/main" id="{B06123F0-984B-4EF8-9945-3621C401B7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65366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="" xmlns:a16="http://schemas.microsoft.com/office/drawing/2014/main" id="{A669C074-A9BE-4B07-ACEE-3B34AAC8B9E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548424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="" xmlns:a16="http://schemas.microsoft.com/office/drawing/2014/main" id="{84A40D78-D6DD-41A7-A132-9D48DF8649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82308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="" xmlns:a16="http://schemas.microsoft.com/office/drawing/2014/main" id="{4A9CFAA7-850F-4C92-A9BE-56452E5CA0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99250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CC5A0CF1-9FE7-4149-97DC-5221639144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4248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4825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Righ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7974" y="995968"/>
            <a:ext cx="4848225" cy="1260000"/>
          </a:xfrm>
        </p:spPr>
        <p:txBody>
          <a:bodyPr anchor="ctr" anchorCtr="0">
            <a:normAutofit/>
          </a:bodyPr>
          <a:lstStyle>
            <a:lvl1pPr algn="l">
              <a:defRPr sz="3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 bwMode="blackGray">
          <a:xfrm>
            <a:off x="727574" y="914400"/>
            <a:ext cx="5749425" cy="4818185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57974" y="2255968"/>
            <a:ext cx="4848225" cy="347661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888173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6" y="995967"/>
            <a:ext cx="6238874" cy="1260000"/>
          </a:xfrm>
        </p:spPr>
        <p:txBody>
          <a:bodyPr anchor="ctr" anchorCtr="0">
            <a:noAutofit/>
          </a:bodyPr>
          <a:lstStyle>
            <a:lvl1pPr algn="r">
              <a:defRPr sz="3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 bwMode="blackGray">
          <a:xfrm>
            <a:off x="8014200" y="995968"/>
            <a:ext cx="3492000" cy="4866064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5849" y="2255967"/>
            <a:ext cx="6610351" cy="3476618"/>
          </a:xfrm>
        </p:spPr>
        <p:txBody>
          <a:bodyPr anchor="t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96938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328F7C25-BFB6-430F-87B6-7D0D2C7493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2343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2568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81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: Rounded Corners 8">
            <a:extLst>
              <a:ext uri="{FF2B5EF4-FFF2-40B4-BE49-F238E27FC236}">
                <a16:creationId xmlns="" xmlns:a16="http://schemas.microsoft.com/office/drawing/2014/main" id="{E44449DE-635B-4B23-9B8B-C95A5B8764DB}"/>
              </a:ext>
            </a:extLst>
          </p:cNvPr>
          <p:cNvSpPr/>
          <p:nvPr userDrawn="1"/>
        </p:nvSpPr>
        <p:spPr>
          <a:xfrm>
            <a:off x="663356" y="1790228"/>
            <a:ext cx="10863358" cy="4080348"/>
          </a:xfrm>
          <a:prstGeom prst="roundRect">
            <a:avLst>
              <a:gd name="adj" fmla="val 2634"/>
            </a:avLst>
          </a:prstGeom>
          <a:solidFill>
            <a:schemeClr val="accent3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E8539E0A-8009-4A6E-A7A1-5AEFA52206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9691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9610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pic>
        <p:nvPicPr>
          <p:cNvPr id="11" name="Picture 10" descr="Celestia-R1---OverlayContentHD.png">
            <a:extLst>
              <a:ext uri="{FF2B5EF4-FFF2-40B4-BE49-F238E27FC236}">
                <a16:creationId xmlns=""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8031B0A9-3E16-4C5B-A6CE-045BCB91A0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3976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3275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205928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286586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74646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9487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84B7D2A-0DF8-424B-9572-B79AEBB2D9DC}" type="datetimeFigureOut">
              <a:rPr lang="en-US" noProof="0" smtClean="0"/>
              <a:pPr/>
              <a:t>5/14/2020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D99DD2A-B520-4620-9B43-64B657BA2D4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298174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669" r:id="rId14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illar icon">
            <a:extLst>
              <a:ext uri="{FF2B5EF4-FFF2-40B4-BE49-F238E27FC236}">
                <a16:creationId xmlns="" xmlns:a16="http://schemas.microsoft.com/office/drawing/2014/main" id="{FC7E2CCC-C53E-454B-9DE0-F2484BA0FF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31054"/>
            <a:ext cx="1905000" cy="19050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35B398-1E7F-44AD-8356-8345134C9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5010937"/>
            <a:ext cx="7772400" cy="1463040"/>
          </a:xfrm>
        </p:spPr>
        <p:txBody>
          <a:bodyPr>
            <a:normAutofit/>
          </a:bodyPr>
          <a:lstStyle/>
          <a:p>
            <a:r>
              <a:rPr lang="hr-HR" sz="5400" b="1" dirty="0" smtClean="0"/>
              <a:t>Sufražetkinje</a:t>
            </a:r>
            <a:endParaRPr lang="en-US" sz="5400" b="1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52A3D91-AB3F-4EDF-B87E-FDDF6C5DC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0" y="5099837"/>
            <a:ext cx="3200400" cy="1463040"/>
          </a:xfrm>
        </p:spPr>
        <p:txBody>
          <a:bodyPr/>
          <a:lstStyle/>
          <a:p>
            <a:r>
              <a:rPr lang="hr-HR" sz="2000" dirty="0" smtClean="0"/>
              <a:t>Borba za pravo glasa žena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274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Obitelji u xix. stoljeću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U XIX. Stoljeću obitelj se smatra temeljnom jedinicom društva i to u svim društvenim slojevima. Žene su se morale snaći većinom u udaji, braku i brizi za djecu, kao jedinim životnim putevima jer im je  malo što drugo bilo moguće. U biranju </a:t>
            </a:r>
            <a:r>
              <a:rPr lang="hr-HR" sz="2800" dirty="0" smtClean="0"/>
              <a:t>bračnog </a:t>
            </a:r>
            <a:r>
              <a:rPr lang="hr-HR" sz="2800" dirty="0" smtClean="0"/>
              <a:t>partnera veliku su ulogu imali roditelji kojima je u odabiru bio važniji materijalni i društveni položaj nego osobnost bračnog partnera.</a:t>
            </a:r>
          </a:p>
        </p:txBody>
      </p:sp>
    </p:spTree>
    <p:extLst>
      <p:ext uri="{BB962C8B-B14F-4D97-AF65-F5344CB8AC3E}">
        <p14:creationId xmlns:p14="http://schemas.microsoft.com/office/powerpoint/2010/main" xmlns="" val="423300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urled page">
            <a:extLst>
              <a:ext uri="{FF2B5EF4-FFF2-40B4-BE49-F238E27FC236}">
                <a16:creationId xmlns="" xmlns:a16="http://schemas.microsoft.com/office/drawing/2014/main" id="{F54CE4C8-2431-43FB-87C3-391A3BFF806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3527" y="761545"/>
            <a:ext cx="1157288" cy="11572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F32E04-E3CE-4175-B0D3-33D69BCB0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5000" dirty="0" smtClean="0"/>
              <a:t>Položaj žena</a:t>
            </a:r>
            <a:endParaRPr lang="en-US" sz="5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BA0452F-E4D7-4ED7-A292-A7A5A20AC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7053072" cy="3762294"/>
          </a:xfrm>
        </p:spPr>
        <p:txBody>
          <a:bodyPr>
            <a:noAutofit/>
          </a:bodyPr>
          <a:lstStyle/>
          <a:p>
            <a:r>
              <a:rPr lang="hr-HR" sz="2800" dirty="0" smtClean="0"/>
              <a:t>Muškarci i žene imali su strogo odvojene društvene uloge pri čemu su se muški poslovi smatrali važnijima. Spolne razlike su često bile manje izražene kod najsiromašnijih; siromašne su žene bile prisiljene prihvatiti najgore poslove kako bi prehranile obitelj. Njima je građanski ideal o ženi koja se brine za kuću i odgoj djece, dok muškarac zarađuje novac, bio nedostižan.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7200" y="822960"/>
            <a:ext cx="3316224" cy="5184648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34296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BE71A9-3DD2-40A0-A793-8A327B787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000" dirty="0" smtClean="0"/>
              <a:t>Sufražetski pokret</a:t>
            </a:r>
            <a:endParaRPr lang="en-US" sz="5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9E3F3D3-E33B-4CC0-A31E-7554F6BAE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97674" y="1993900"/>
            <a:ext cx="4962526" cy="3738685"/>
          </a:xfrm>
        </p:spPr>
        <p:txBody>
          <a:bodyPr>
            <a:noAutofit/>
          </a:bodyPr>
          <a:lstStyle/>
          <a:p>
            <a:r>
              <a:rPr lang="hr-HR" sz="2800" dirty="0" smtClean="0"/>
              <a:t>Žene su činile više od polovice stanovništva, ali nigdje u svijetu nisu imale pravo glasa i bile su podcijenjene u odnosu na muškarce. U drugoj polovici XIX. Stoljeća u Sjedinjenim Američkim Državama i Ujedinjenom Kraljevstvu pojavio se pokret Sufražetkinja koje su se borile za žensko pravo glasa.</a:t>
            </a:r>
            <a:endParaRPr lang="en-US" sz="28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210" r="5210"/>
          <a:stretch>
            <a:fillRect/>
          </a:stretch>
        </p:blipFill>
        <p:spPr>
          <a:xfrm>
            <a:off x="908549" y="914400"/>
            <a:ext cx="5749425" cy="4818185"/>
          </a:xfrm>
        </p:spPr>
      </p:pic>
      <p:sp>
        <p:nvSpPr>
          <p:cNvPr id="6" name="TextBox 5"/>
          <p:cNvSpPr txBox="1"/>
          <p:nvPr/>
        </p:nvSpPr>
        <p:spPr>
          <a:xfrm>
            <a:off x="2487860" y="5732585"/>
            <a:ext cx="3265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Sufražetski pokret, London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94386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372" y="919768"/>
            <a:ext cx="4848225" cy="1260000"/>
          </a:xfrm>
        </p:spPr>
        <p:txBody>
          <a:bodyPr>
            <a:normAutofit/>
          </a:bodyPr>
          <a:lstStyle/>
          <a:p>
            <a:r>
              <a:rPr lang="hr-HR" sz="5000" dirty="0" smtClean="0"/>
              <a:t>Štrajkovi glađu</a:t>
            </a:r>
            <a:endParaRPr lang="hr-HR" sz="5000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701" b="10701"/>
          <a:stretch>
            <a:fillRect/>
          </a:stretch>
        </p:blipFill>
        <p:spPr>
          <a:xfrm>
            <a:off x="6061075" y="919768"/>
            <a:ext cx="5749925" cy="4818062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8373" y="2179768"/>
            <a:ext cx="4848225" cy="3476617"/>
          </a:xfrm>
        </p:spPr>
        <p:txBody>
          <a:bodyPr>
            <a:noAutofit/>
          </a:bodyPr>
          <a:lstStyle/>
          <a:p>
            <a:r>
              <a:rPr lang="hr-HR" sz="2400" dirty="0" smtClean="0"/>
              <a:t>Sufražetkinje su, boreći se za svoj cilj, pisale proglase, organizirale javne skupove i demonstrirale na ulicama. Bile su zatvarane pod izlikom da krše javni red i mir.</a:t>
            </a:r>
          </a:p>
          <a:p>
            <a:r>
              <a:rPr lang="hr-HR" sz="2400" dirty="0" smtClean="0"/>
              <a:t>U zatvoru bi često započinjale štrajk glađu. Da bi spriječili da umru od gladi i tako postanu mučenice pokreta, predstavnici vlasti su ih u zatvorima prisilno hranili na vrlo surov način, nanoseći im tešku fizičku bol.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08877" y="5737830"/>
            <a:ext cx="454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Prisilno hranjenje sufražetkinje.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xmlns="" val="209066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EC826E-72DB-45B4-B092-DA86DA68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000" dirty="0" smtClean="0"/>
              <a:t>Ostvaranje Ciljeva</a:t>
            </a:r>
            <a:endParaRPr lang="en-US" sz="5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D935431-5E3F-4C1A-BED1-C5BC3D661E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2400" dirty="0" smtClean="0"/>
              <a:t>Svoj su cilj sufražetkinje ostvarile u većini zemalja tek poslje 1. svjetskog rata. U nekim državama cilj je ostvaren i ranije. Ciljeve sufražetkinja podržavao je i </a:t>
            </a:r>
            <a:r>
              <a:rPr lang="hr-HR" sz="2400" dirty="0" smtClean="0"/>
              <a:t>priličan </a:t>
            </a:r>
            <a:r>
              <a:rPr lang="hr-HR" sz="2400" dirty="0" smtClean="0"/>
              <a:t>broj muškaraca.</a:t>
            </a:r>
            <a:endParaRPr lang="en-US" sz="2400" dirty="0"/>
          </a:p>
        </p:txBody>
      </p:sp>
      <p:sp>
        <p:nvSpPr>
          <p:cNvPr id="32" name="Text Placeholder 31">
            <a:extLst>
              <a:ext uri="{FF2B5EF4-FFF2-40B4-BE49-F238E27FC236}">
                <a16:creationId xmlns="" xmlns:a16="http://schemas.microsoft.com/office/drawing/2014/main" id="{E9D7F99C-4A63-4AF2-8DFC-783C463444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hr-HR" sz="1400" dirty="0" smtClean="0"/>
              <a:t>Cilj ostvaren u Wyomingu (SAD)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4B8941C9-A5E2-4AE2-9E83-54DAEF9402B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4245" y="3108296"/>
            <a:ext cx="10840914" cy="502126"/>
          </a:xfrm>
        </p:spPr>
        <p:txBody>
          <a:bodyPr/>
          <a:lstStyle/>
          <a:p>
            <a:r>
              <a:rPr lang="hr-HR" sz="2400" dirty="0" smtClean="0"/>
              <a:t>Ostvareni ciljevi</a:t>
            </a:r>
            <a:endParaRPr lang="en-US" sz="2400" dirty="0"/>
          </a:p>
        </p:txBody>
      </p:sp>
      <p:sp>
        <p:nvSpPr>
          <p:cNvPr id="35" name="Text Placeholder 34">
            <a:extLst>
              <a:ext uri="{FF2B5EF4-FFF2-40B4-BE49-F238E27FC236}">
                <a16:creationId xmlns="" xmlns:a16="http://schemas.microsoft.com/office/drawing/2014/main" id="{2EF458CD-7F65-4446-8840-6E8C9C68317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53878" y="3838609"/>
            <a:ext cx="1462734" cy="844369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hr-HR" sz="1400" dirty="0" smtClean="0"/>
              <a:t>Cilj ostvaren u Hrvatskoj i drugim državama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="" xmlns:a16="http://schemas.microsoft.com/office/drawing/2014/main" id="{E14C2379-D648-4FA4-892B-A031C8CF38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hr-HR" sz="1400" dirty="0" smtClean="0"/>
              <a:t>Cilj ostvaren u Švicsarskoj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181BCB65-05D6-4968-A705-E5461BD4B7E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hr-HR" sz="1400" dirty="0" smtClean="0"/>
              <a:t>Cilj ostvaren u ostatku SAD-a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="" xmlns:a16="http://schemas.microsoft.com/office/drawing/2014/main" id="{11214B34-DA9D-4C1E-8508-23F492C539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hr-HR" sz="1400" dirty="0" smtClean="0"/>
              <a:t>Cilj ostvaren u Novom Zelandu</a:t>
            </a:r>
          </a:p>
        </p:txBody>
      </p:sp>
      <p:pic>
        <p:nvPicPr>
          <p:cNvPr id="24" name="Picture 23" descr="calendar icon">
            <a:extLst>
              <a:ext uri="{FF2B5EF4-FFF2-40B4-BE49-F238E27FC236}">
                <a16:creationId xmlns="" xmlns:a16="http://schemas.microsoft.com/office/drawing/2014/main" id="{B83E2AB1-C03F-4257-9171-5FD5FA2720D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5752" y="868126"/>
            <a:ext cx="742950" cy="742950"/>
          </a:xfrm>
          <a:prstGeom prst="rect">
            <a:avLst/>
          </a:prstGeom>
        </p:spPr>
      </p:pic>
      <p:sp>
        <p:nvSpPr>
          <p:cNvPr id="11" name="Oval 9" descr="decorative element">
            <a:extLst>
              <a:ext uri="{FF2B5EF4-FFF2-40B4-BE49-F238E27FC236}">
                <a16:creationId xmlns="" xmlns:a16="http://schemas.microsoft.com/office/drawing/2014/main" id="{6A7147D9-5182-4F63-A1F6-2C7F380BCA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580" y="4787996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 w="9525"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  <a:ex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15" name="Oval 14" descr="decorative element">
            <a:extLst>
              <a:ext uri="{FF2B5EF4-FFF2-40B4-BE49-F238E27FC236}">
                <a16:creationId xmlns="" xmlns:a16="http://schemas.microsoft.com/office/drawing/2014/main" id="{3184FF17-95E1-488F-85D0-829B6630F9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549" y="4787996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  <a:ex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16" name="Oval 19" descr="decorative element">
            <a:extLst>
              <a:ext uri="{FF2B5EF4-FFF2-40B4-BE49-F238E27FC236}">
                <a16:creationId xmlns="" xmlns:a16="http://schemas.microsoft.com/office/drawing/2014/main" id="{E8029F86-BAEB-4FB6-9968-621202C1E88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702" y="4788790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  <a:ex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17" name="Oval 270" descr="decorative element">
            <a:extLst>
              <a:ext uri="{FF2B5EF4-FFF2-40B4-BE49-F238E27FC236}">
                <a16:creationId xmlns="" xmlns:a16="http://schemas.microsoft.com/office/drawing/2014/main" id="{A8F4EDB0-C386-4CCF-B742-D9788F7B7C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9245" y="4782234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  <a:ex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13" name="Oval 11" descr="decorative element">
            <a:extLst>
              <a:ext uri="{FF2B5EF4-FFF2-40B4-BE49-F238E27FC236}">
                <a16:creationId xmlns="" xmlns:a16="http://schemas.microsoft.com/office/drawing/2014/main" id="{D62D13F9-C589-486F-8D76-6D51992A2E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9449" y="4782234"/>
            <a:ext cx="288000" cy="28800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  <a:ln w="15875">
            <a:solidFill>
              <a:schemeClr val="bg2">
                <a:lumMod val="50000"/>
                <a:lumOff val="50000"/>
              </a:schemeClr>
            </a:solidFill>
          </a:ln>
          <a:effectLst>
            <a:glow rad="101600">
              <a:schemeClr val="bg2">
                <a:lumMod val="75000"/>
                <a:lumOff val="25000"/>
                <a:alpha val="60000"/>
              </a:schemeClr>
            </a:glow>
          </a:effectLst>
          <a:ex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10" name="Rectangle 7" descr="timeline">
            <a:extLst>
              <a:ext uri="{FF2B5EF4-FFF2-40B4-BE49-F238E27FC236}">
                <a16:creationId xmlns="" xmlns:a16="http://schemas.microsoft.com/office/drawing/2014/main" id="{2B8D0290-68FF-400B-B201-1F38FEE760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000" y="4913996"/>
            <a:ext cx="8424000" cy="20638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>
            <a:noFill/>
            <a:miter lim="800000"/>
            <a:headEnd/>
            <a:tailEnd/>
          </a:ln>
          <a:ex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191" y="4655687"/>
            <a:ext cx="512108" cy="5182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7176" y="4665907"/>
            <a:ext cx="512108" cy="5182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6586" y="4681840"/>
            <a:ext cx="512108" cy="5182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526" y="4665907"/>
            <a:ext cx="512108" cy="5182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91933" y="5173892"/>
            <a:ext cx="939800" cy="375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1869.</a:t>
            </a:r>
            <a:endParaRPr lang="hr-HR" dirty="0"/>
          </a:p>
        </p:txBody>
      </p:sp>
      <p:sp>
        <p:nvSpPr>
          <p:cNvPr id="14" name="TextBox 13"/>
          <p:cNvSpPr txBox="1"/>
          <p:nvPr/>
        </p:nvSpPr>
        <p:spPr>
          <a:xfrm>
            <a:off x="3578524" y="5184112"/>
            <a:ext cx="1006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1893.</a:t>
            </a:r>
            <a:endParaRPr lang="hr-HR" dirty="0"/>
          </a:p>
        </p:txBody>
      </p:sp>
      <p:sp>
        <p:nvSpPr>
          <p:cNvPr id="18" name="TextBox 17"/>
          <p:cNvSpPr txBox="1"/>
          <p:nvPr/>
        </p:nvSpPr>
        <p:spPr>
          <a:xfrm>
            <a:off x="5688230" y="5179815"/>
            <a:ext cx="876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1920.</a:t>
            </a:r>
            <a:endParaRPr lang="hr-HR" dirty="0"/>
          </a:p>
        </p:txBody>
      </p:sp>
      <p:sp>
        <p:nvSpPr>
          <p:cNvPr id="19" name="TextBox 18"/>
          <p:cNvSpPr txBox="1"/>
          <p:nvPr/>
        </p:nvSpPr>
        <p:spPr>
          <a:xfrm>
            <a:off x="7754045" y="518411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1945.</a:t>
            </a:r>
            <a:endParaRPr lang="hr-HR" dirty="0"/>
          </a:p>
        </p:txBody>
      </p:sp>
      <p:sp>
        <p:nvSpPr>
          <p:cNvPr id="20" name="TextBox 19"/>
          <p:cNvSpPr txBox="1"/>
          <p:nvPr/>
        </p:nvSpPr>
        <p:spPr>
          <a:xfrm>
            <a:off x="9857987" y="5184112"/>
            <a:ext cx="1016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1971.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53704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Život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Život djece također je ovisio o društvenom položaju. Djeca iz bogatijih   obitelji odrastala su okružena pažnjom i brigom, uz brojnu poslugu, guvernante i privatne učitelje. Pohađali su najbolje privatne škole i čekala ih je karijera i život sličan njihovih roditelja.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Radnička djeca su živjela u neusporedivo lošijim uvjetima – u bijednim natrpanim stanovima, u neuglednim gradskim četvrtima.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 Dječji rad u tvornicama i rudnicima je u drugoj polovici XIX. Stoljeća uglavnom bio zakonski zabranjen, tako da su i siromašna djeca, umjesto na posao, išli u školi. No škole za tu djecu su, kao i učenici, bile siromašne, a učitelji strogi. Fizičko kažnjavanje bilo je uobičajeno.</a:t>
            </a:r>
          </a:p>
          <a:p>
            <a:pPr>
              <a:buFont typeface="Wingdings" panose="05000000000000000000" pitchFamily="2" charset="2"/>
              <a:buChar char="v"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364949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4BA199-95B7-41B3-9A72-44BD819B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Suvremeno doba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4B0985-002E-41EF-80D7-888D4326178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U sadašnjosti u skoro svakoj zemlji muškarci i žene imaju ista prava. U svim zemljama žene imaju pravo glasa makar u nekim Azijskim zemljama imaju manje prava glasa od muškaraca. Borba za jednaka prava i dalje nije skroz gotova </a:t>
            </a:r>
            <a:r>
              <a:rPr lang="hr-HR" dirty="0" smtClean="0"/>
              <a:t>jer neki </a:t>
            </a:r>
            <a:r>
              <a:rPr lang="hr-HR" dirty="0" smtClean="0"/>
              <a:t>muškarci i </a:t>
            </a:r>
            <a:r>
              <a:rPr lang="hr-HR" dirty="0" smtClean="0"/>
              <a:t>dalje </a:t>
            </a:r>
            <a:r>
              <a:rPr lang="hr-HR" dirty="0" smtClean="0"/>
              <a:t>podcijenjuju žene.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846FF52-309D-45FC-A407-74955F1EF1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Rad je za djecu </a:t>
            </a:r>
            <a:r>
              <a:rPr lang="hr-HR" dirty="0" smtClean="0"/>
              <a:t>većinom </a:t>
            </a:r>
            <a:r>
              <a:rPr lang="hr-HR" dirty="0" smtClean="0"/>
              <a:t>zabranjen u cijelom svijetu. U Hrvatskoj je osnovno </a:t>
            </a:r>
            <a:r>
              <a:rPr lang="hr-HR" smtClean="0"/>
              <a:t>školovanje </a:t>
            </a:r>
            <a:r>
              <a:rPr lang="hr-HR" smtClean="0"/>
              <a:t>obavezno </a:t>
            </a:r>
            <a:r>
              <a:rPr lang="hr-HR" dirty="0" smtClean="0"/>
              <a:t>i besplatno i udžbenici su besplatni. Fizičko kažnjavanje u školama nije dozvoljeno.</a:t>
            </a:r>
            <a:endParaRPr lang="en-US" dirty="0"/>
          </a:p>
        </p:txBody>
      </p:sp>
      <p:pic>
        <p:nvPicPr>
          <p:cNvPr id="10" name="Picture 9" descr="gavel icon ">
            <a:extLst>
              <a:ext uri="{FF2B5EF4-FFF2-40B4-BE49-F238E27FC236}">
                <a16:creationId xmlns="" xmlns:a16="http://schemas.microsoft.com/office/drawing/2014/main" id="{4CC9C727-CD5E-461F-9DE1-B579A54D1FE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8376" y="585216"/>
            <a:ext cx="1171575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3014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628" y="2782316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hr-HR" sz="6000" dirty="0" smtClean="0"/>
              <a:t>Hvala na pažnji</a:t>
            </a:r>
            <a:endParaRPr lang="hr-HR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850900" y="1054100"/>
            <a:ext cx="201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Mia Beljak, 7.c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70200" y="3084449"/>
            <a:ext cx="59690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855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A41AC481-B287-49C8-90EF-C669597D2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C25A74-1E0C-4362-AFA3-6197BD285F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C94942-C689-461B-8649-1FD863C6BA2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096277B9-27DA-47CA-9593-62E4BB44A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568</Words>
  <Application>Microsoft Office PowerPoint</Application>
  <PresentationFormat>Custom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Integral</vt:lpstr>
      <vt:lpstr>Sufražetkinje</vt:lpstr>
      <vt:lpstr>Obitelji u xix. stoljeću</vt:lpstr>
      <vt:lpstr>Položaj žena</vt:lpstr>
      <vt:lpstr>Sufražetski pokret</vt:lpstr>
      <vt:lpstr>Štrajkovi glađu</vt:lpstr>
      <vt:lpstr>Ostvaranje Ciljeva</vt:lpstr>
      <vt:lpstr>Život djece</vt:lpstr>
      <vt:lpstr>Suvremeno doba</vt:lpstr>
      <vt:lpstr>Hvala na pažnji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2020-04-29T10:53:43Z</dcterms:created>
  <dcterms:modified xsi:type="dcterms:W3CDTF">2020-05-14T05:32:28Z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