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EADD2E1-A159-4DC1-B533-539EEA507B7F}">
          <p14:sldIdLst>
            <p14:sldId id="256"/>
            <p14:sldId id="257"/>
            <p14:sldId id="260"/>
            <p14:sldId id="261"/>
            <p14:sldId id="258"/>
            <p14:sldId id="262"/>
            <p14:sldId id="263"/>
            <p14:sldId id="264"/>
            <p14:sldId id="265"/>
          </p14:sldIdLst>
        </p14:section>
        <p14:section name="Untitled Section" id="{50FBFCE7-D74A-431B-97E2-927DD6CFEFA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 Unterhofer" initials="MU" lastIdx="1" clrIdx="0">
    <p:extLst>
      <p:ext uri="{19B8F6BF-5375-455C-9EA6-DF929625EA0E}">
        <p15:presenceInfo xmlns:p15="http://schemas.microsoft.com/office/powerpoint/2012/main" userId="Martin Unterhof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C59175-541E-4973-BC47-F5F8395313D2}" v="35" dt="2020-05-14T08:32:32.6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18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creativecommons.org/licenses/by-sa/3.0/" TargetMode="External"/><Relationship Id="rId4" Type="http://schemas.openxmlformats.org/officeDocument/2006/relationships/hyperlink" Target="https://hr.wikipedia.org/wiki/Realizam_(likovna_umjetnost)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hr.wikipedia.org/wiki/Bidermajer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r.wikipedia.org/wiki/Friedrich_Schlegel" TargetMode="External"/><Relationship Id="rId2" Type="http://schemas.openxmlformats.org/officeDocument/2006/relationships/hyperlink" Target="https://hr.wikipedia.org/wiki/Friedrich_Schiller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hr.wikipedia.org/wiki/Realizam_(likovna_umjetnost)" TargetMode="Externa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hr.wikipedia.org/wiki/1860-ih" TargetMode="External"/><Relationship Id="rId13" Type="http://schemas.openxmlformats.org/officeDocument/2006/relationships/hyperlink" Target="https://hr.wikipedia.org/wiki/Ivan_Sergejevi%C4%8D_Turgenjev" TargetMode="External"/><Relationship Id="rId3" Type="http://schemas.openxmlformats.org/officeDocument/2006/relationships/hyperlink" Target="https://hr.wikipedia.org/wiki/Honore_de_Balzac" TargetMode="External"/><Relationship Id="rId7" Type="http://schemas.openxmlformats.org/officeDocument/2006/relationships/hyperlink" Target="https://hr.wikipedia.org/wiki/1850-ih" TargetMode="External"/><Relationship Id="rId12" Type="http://schemas.openxmlformats.org/officeDocument/2006/relationships/hyperlink" Target="https://hr.wikipedia.org/wiki/William_Thackeray" TargetMode="External"/><Relationship Id="rId17" Type="http://schemas.openxmlformats.org/officeDocument/2006/relationships/hyperlink" Target="https://hr.wikipedia.org/wiki/Lav_Tolstoj" TargetMode="External"/><Relationship Id="rId2" Type="http://schemas.openxmlformats.org/officeDocument/2006/relationships/hyperlink" Target="https://hr.wikipedia.org/wiki/1830-ih" TargetMode="External"/><Relationship Id="rId16" Type="http://schemas.openxmlformats.org/officeDocument/2006/relationships/hyperlink" Target="https://hr.wikipedia.org/wiki/Fjodor_Dostojevsk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r.wikipedia.org/wiki/Nikolaj_Vasiljevi%C4%8D_Gogolj" TargetMode="External"/><Relationship Id="rId11" Type="http://schemas.openxmlformats.org/officeDocument/2006/relationships/hyperlink" Target="https://hr.wikipedia.org/wiki/Alphonse_Daudet" TargetMode="External"/><Relationship Id="rId5" Type="http://schemas.openxmlformats.org/officeDocument/2006/relationships/hyperlink" Target="https://hr.wikipedia.org/wiki/Charles_Dickens" TargetMode="External"/><Relationship Id="rId15" Type="http://schemas.openxmlformats.org/officeDocument/2006/relationships/hyperlink" Target="https://hr.wikipedia.org/wiki/Gottfried_Keller" TargetMode="External"/><Relationship Id="rId10" Type="http://schemas.openxmlformats.org/officeDocument/2006/relationships/hyperlink" Target="https://hr.wikipedia.org/wiki/Gustave_Flaubert" TargetMode="External"/><Relationship Id="rId4" Type="http://schemas.openxmlformats.org/officeDocument/2006/relationships/hyperlink" Target="https://hr.wikipedia.org/wiki/Stendhal" TargetMode="External"/><Relationship Id="rId9" Type="http://schemas.openxmlformats.org/officeDocument/2006/relationships/hyperlink" Target="https://hr.wikipedia.org/wiki/Edmond_de_Goncourt" TargetMode="External"/><Relationship Id="rId14" Type="http://schemas.openxmlformats.org/officeDocument/2006/relationships/hyperlink" Target="https://hr.wikipedia.org/wiki/Ivan_Gon%C4%8Darov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hyperlink" Target="https://hr.wikipedia.org/wiki/Lav_Nikolajevi%C4%8D_Tolstoj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s://hr.wikipedia.org/wiki/Nikolaj_Vasiljevi%C4%8D_Gogolj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r.wikipedia.org/wiki/Ivan_Gon%C4%8Darov" TargetMode="External"/><Relationship Id="rId5" Type="http://schemas.openxmlformats.org/officeDocument/2006/relationships/hyperlink" Target="https://hr.wikipedia.org/wiki/Ivan_Sergejevi%C4%8D_Turgenjev" TargetMode="External"/><Relationship Id="rId4" Type="http://schemas.openxmlformats.org/officeDocument/2006/relationships/hyperlink" Target="https://hr.wikipedia.org/wiki/Fjodor_Dostojevski" TargetMode="External"/><Relationship Id="rId9" Type="http://schemas.openxmlformats.org/officeDocument/2006/relationships/hyperlink" Target="https://it.wikipedia.org/wiki/Iva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hr.wikipedia.org/wiki/Honore_de_Balzac" TargetMode="External"/><Relationship Id="rId7" Type="http://schemas.openxmlformats.org/officeDocument/2006/relationships/hyperlink" Target="https://en.wikipedia.org/wiki/Stendhal_syndrome" TargetMode="External"/><Relationship Id="rId2" Type="http://schemas.openxmlformats.org/officeDocument/2006/relationships/hyperlink" Target="https://hr.wikipedia.org/wiki/Stendha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2.jpeg"/><Relationship Id="rId4" Type="http://schemas.openxmlformats.org/officeDocument/2006/relationships/hyperlink" Target="https://hr.wikipedia.org/wiki/Gustave_Flaubert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hr.wikipedia.org/wiki/Robert_Louis_Stevenson" TargetMode="External"/><Relationship Id="rId13" Type="http://schemas.openxmlformats.org/officeDocument/2006/relationships/hyperlink" Target="https://en.wikipedia.org/wiki/Thomas_Hardy" TargetMode="External"/><Relationship Id="rId3" Type="http://schemas.openxmlformats.org/officeDocument/2006/relationships/hyperlink" Target="https://hr.wikipedia.org/wiki/William_Thackeray" TargetMode="External"/><Relationship Id="rId7" Type="http://schemas.openxmlformats.org/officeDocument/2006/relationships/hyperlink" Target="https://hr.wikipedia.org/wiki/George_Meredith" TargetMode="External"/><Relationship Id="rId12" Type="http://schemas.openxmlformats.org/officeDocument/2006/relationships/image" Target="../media/image8.jpg"/><Relationship Id="rId2" Type="http://schemas.openxmlformats.org/officeDocument/2006/relationships/hyperlink" Target="https://hr.wikipedia.org/wiki/George_Elio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r.wikipedia.org/wiki/Arnold_Bennett" TargetMode="External"/><Relationship Id="rId11" Type="http://schemas.openxmlformats.org/officeDocument/2006/relationships/image" Target="../media/image2.jpeg"/><Relationship Id="rId5" Type="http://schemas.openxmlformats.org/officeDocument/2006/relationships/hyperlink" Target="https://hr.wikipedia.org/wiki/Charles_Dickens" TargetMode="External"/><Relationship Id="rId10" Type="http://schemas.openxmlformats.org/officeDocument/2006/relationships/hyperlink" Target="https://hr.wikipedia.org/wiki/Samuel_Butler" TargetMode="External"/><Relationship Id="rId4" Type="http://schemas.openxmlformats.org/officeDocument/2006/relationships/hyperlink" Target="https://hr.wikipedia.org/wiki/Thomas_Hardy" TargetMode="External"/><Relationship Id="rId9" Type="http://schemas.openxmlformats.org/officeDocument/2006/relationships/hyperlink" Target="https://hr.wikipedia.org/wiki/Lewis_Carroll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hr.wikipedia.org/wiki/Silvije_Strahimir_Kranj%C4%8Devi%C4%87" TargetMode="External"/><Relationship Id="rId3" Type="http://schemas.openxmlformats.org/officeDocument/2006/relationships/hyperlink" Target="https://hr.wikipedia.org/wiki/Eugen_Kumi%C4%8Di%C4%87" TargetMode="External"/><Relationship Id="rId7" Type="http://schemas.openxmlformats.org/officeDocument/2006/relationships/hyperlink" Target="https://hr.wikipedia.org/wiki/Vjenceslav_Novak" TargetMode="External"/><Relationship Id="rId12" Type="http://schemas.openxmlformats.org/officeDocument/2006/relationships/hyperlink" Target="https://sh.wikipedia.org/wiki/August_%C5%A0enoa" TargetMode="External"/><Relationship Id="rId2" Type="http://schemas.openxmlformats.org/officeDocument/2006/relationships/hyperlink" Target="https://hr.wikipedia.org/wiki/August_%C5%A0eno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r.wikipedia.org/wiki/Ksaver_%C5%A0andor_Gjalski" TargetMode="External"/><Relationship Id="rId11" Type="http://schemas.openxmlformats.org/officeDocument/2006/relationships/image" Target="../media/image9.jpg"/><Relationship Id="rId5" Type="http://schemas.openxmlformats.org/officeDocument/2006/relationships/hyperlink" Target="https://hr.wikipedia.org/wiki/Janko_Leskovar" TargetMode="External"/><Relationship Id="rId10" Type="http://schemas.openxmlformats.org/officeDocument/2006/relationships/image" Target="../media/image2.jpeg"/><Relationship Id="rId4" Type="http://schemas.openxmlformats.org/officeDocument/2006/relationships/hyperlink" Target="https://hr.wikipedia.org/wiki/Ante_Kova%C4%8Di%C4%87" TargetMode="External"/><Relationship Id="rId9" Type="http://schemas.openxmlformats.org/officeDocument/2006/relationships/hyperlink" Target="https://hr.wikipedia.org/wiki/Josip_Kozarac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Paja_Jovanovic;Cas_macevanje.jpg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creativecommons.org/licenses/by-sa/3.0/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02343-529F-4797-A63C-682D49A2FB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2617" y="976508"/>
            <a:ext cx="5525305" cy="2473475"/>
          </a:xfrm>
        </p:spPr>
        <p:txBody>
          <a:bodyPr>
            <a:normAutofit/>
          </a:bodyPr>
          <a:lstStyle/>
          <a:p>
            <a:r>
              <a:rPr lang="en-GB" sz="5400"/>
              <a:t>realizam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D420D3-DAC7-4B73-ACE4-AC7A3374B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2617" y="3444431"/>
            <a:ext cx="5525305" cy="1693349"/>
          </a:xfrm>
        </p:spPr>
        <p:txBody>
          <a:bodyPr>
            <a:normAutofit/>
          </a:bodyPr>
          <a:lstStyle/>
          <a:p>
            <a:r>
              <a:rPr lang="en-GB" dirty="0"/>
              <a:t>                                                                             </a:t>
            </a:r>
          </a:p>
          <a:p>
            <a:r>
              <a:rPr lang="en-GB" dirty="0"/>
              <a:t>                                                                                                Klara Unterhofer </a:t>
            </a:r>
            <a:r>
              <a:rPr lang="en-GB" dirty="0" err="1"/>
              <a:t>7.b</a:t>
            </a:r>
            <a:endParaRPr lang="en-GB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672F87A-4200-4347-A4CC-3E6D8C0C11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77388" y="482171"/>
            <a:ext cx="4074533" cy="5149101"/>
            <a:chOff x="7477388" y="482171"/>
            <a:chExt cx="4074533" cy="514910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A051EC5-082A-43B5-A4C3-052AF1A57C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77388" y="482171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DCE439E-9A59-4E2D-9A96-AFE60CF891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90447" y="812507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 descr="A group of people standing in front of a store&#10;&#10;Description automatically generated">
            <a:extLst>
              <a:ext uri="{FF2B5EF4-FFF2-40B4-BE49-F238E27FC236}">
                <a16:creationId xmlns:a16="http://schemas.microsoft.com/office/drawing/2014/main" id="{D1774D19-F7D5-427C-A1CC-F68B0AA7230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11210" r="30210" b="2"/>
          <a:stretch/>
        </p:blipFill>
        <p:spPr>
          <a:xfrm>
            <a:off x="8116373" y="1116345"/>
            <a:ext cx="2799103" cy="38661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66AE999-E431-40BA-AFB4-F0D8AF260936}"/>
              </a:ext>
            </a:extLst>
          </p:cNvPr>
          <p:cNvSpPr txBox="1"/>
          <p:nvPr/>
        </p:nvSpPr>
        <p:spPr>
          <a:xfrm>
            <a:off x="8295848" y="4782462"/>
            <a:ext cx="2619628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GB" sz="700">
                <a:solidFill>
                  <a:srgbClr val="FFFFFF"/>
                </a:solidFill>
                <a:hlinkClick r:id="rId4" tooltip="https://hr.wikipedia.org/wiki/Realizam_(likovna_umjetnost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GB" sz="700">
                <a:solidFill>
                  <a:srgbClr val="FFFFFF"/>
                </a:solidFill>
              </a:rPr>
              <a:t> by Unknown Author is licensed under </a:t>
            </a:r>
            <a:r>
              <a:rPr lang="en-GB" sz="700">
                <a:solidFill>
                  <a:srgbClr val="FFFFFF"/>
                </a:solidFill>
                <a:hlinkClick r:id="rId5" tooltip="https://creativecommons.org/licenses/by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endParaRPr lang="en-GB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562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3441E-2099-420E-BC7D-970065030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4176815" cy="1049235"/>
          </a:xfrm>
        </p:spPr>
        <p:txBody>
          <a:bodyPr>
            <a:normAutofit/>
          </a:bodyPr>
          <a:lstStyle/>
          <a:p>
            <a:r>
              <a:rPr lang="en-GB" dirty="0" err="1"/>
              <a:t>Osnovno</a:t>
            </a:r>
            <a:r>
              <a:rPr lang="en-GB" dirty="0"/>
              <a:t> o </a:t>
            </a:r>
            <a:r>
              <a:rPr lang="en-GB" dirty="0" err="1"/>
              <a:t>realizmu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DF62D-38EA-4B54-A3B0-532EF5AC4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4172515" cy="345061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GB" sz="1700" err="1"/>
              <a:t>Pojavio</a:t>
            </a:r>
            <a:r>
              <a:rPr lang="en-GB" sz="1700"/>
              <a:t> se u </a:t>
            </a:r>
            <a:r>
              <a:rPr lang="en-GB" sz="1700" err="1"/>
              <a:t>prvoj</a:t>
            </a:r>
            <a:r>
              <a:rPr lang="en-GB" sz="1700"/>
              <a:t> </a:t>
            </a:r>
            <a:r>
              <a:rPr lang="en-GB" sz="1700" err="1"/>
              <a:t>polovici</a:t>
            </a:r>
            <a:r>
              <a:rPr lang="en-GB" sz="1700"/>
              <a:t> XIX </a:t>
            </a:r>
            <a:r>
              <a:rPr lang="en-GB" sz="1700" err="1"/>
              <a:t>st.</a:t>
            </a:r>
            <a:endParaRPr lang="en-GB" sz="1700"/>
          </a:p>
          <a:p>
            <a:pPr>
              <a:lnSpc>
                <a:spcPct val="110000"/>
              </a:lnSpc>
            </a:pPr>
            <a:r>
              <a:rPr lang="en-GB" sz="1700" err="1"/>
              <a:t>Realisti</a:t>
            </a:r>
            <a:r>
              <a:rPr lang="en-GB" sz="1700"/>
              <a:t> </a:t>
            </a:r>
            <a:r>
              <a:rPr lang="en-GB" sz="1700" err="1"/>
              <a:t>su</a:t>
            </a:r>
            <a:r>
              <a:rPr lang="en-GB" sz="1700"/>
              <a:t> </a:t>
            </a:r>
            <a:r>
              <a:rPr lang="en-GB" sz="1700" err="1"/>
              <a:t>svojim</a:t>
            </a:r>
            <a:r>
              <a:rPr lang="en-GB" sz="1700"/>
              <a:t> </a:t>
            </a:r>
            <a:r>
              <a:rPr lang="en-GB" sz="1700" err="1"/>
              <a:t>umjetni</a:t>
            </a:r>
            <a:r>
              <a:rPr lang="hr-HR" sz="1700"/>
              <a:t>čkim djelima htjeli prikazati svakidašnji život</a:t>
            </a:r>
          </a:p>
          <a:p>
            <a:pPr>
              <a:lnSpc>
                <a:spcPct val="110000"/>
              </a:lnSpc>
            </a:pPr>
            <a:r>
              <a:rPr lang="hr-HR" sz="1700"/>
              <a:t>Opisivali su čovjeka i ljudsko društvo kakvi zaista jesu</a:t>
            </a:r>
          </a:p>
          <a:p>
            <a:pPr>
              <a:lnSpc>
                <a:spcPct val="110000"/>
              </a:lnSpc>
            </a:pPr>
            <a:r>
              <a:rPr lang="hr-HR" sz="1700"/>
              <a:t>Najdublji trag ostavili su u književnosti</a:t>
            </a:r>
          </a:p>
          <a:p>
            <a:pPr>
              <a:lnSpc>
                <a:spcPct val="110000"/>
              </a:lnSpc>
            </a:pPr>
            <a:r>
              <a:rPr lang="hr-HR" sz="1700"/>
              <a:t>Posebno izražen u Francuskoj i Rusiji</a:t>
            </a:r>
          </a:p>
        </p:txBody>
      </p:sp>
      <p:pic>
        <p:nvPicPr>
          <p:cNvPr id="5" name="Picture 4" descr="A group of people sitting on a bench&#10;&#10;Description automatically generated">
            <a:extLst>
              <a:ext uri="{FF2B5EF4-FFF2-40B4-BE49-F238E27FC236}">
                <a16:creationId xmlns:a16="http://schemas.microsoft.com/office/drawing/2014/main" id="{940CA2F5-143A-4A9E-87B8-264C53F9FF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095999" y="1098850"/>
            <a:ext cx="5753077" cy="46599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F186285-AE0E-4CDE-B2CA-E3A815679121}"/>
              </a:ext>
            </a:extLst>
          </p:cNvPr>
          <p:cNvSpPr txBox="1"/>
          <p:nvPr/>
        </p:nvSpPr>
        <p:spPr>
          <a:xfrm>
            <a:off x="8436815" y="4916753"/>
            <a:ext cx="2690730" cy="200055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GB" sz="700">
                <a:solidFill>
                  <a:srgbClr val="FFFFFF"/>
                </a:solidFill>
                <a:hlinkClick r:id="rId3" tooltip="https://hr.wikipedia.org/wiki/Bidermaje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GB" sz="700">
                <a:solidFill>
                  <a:srgbClr val="FFFFFF"/>
                </a:solidFill>
              </a:rPr>
              <a:t> by Unknown Author is licensed under </a:t>
            </a:r>
            <a:r>
              <a:rPr lang="en-GB" sz="700">
                <a:solidFill>
                  <a:srgbClr val="FFFFFF"/>
                </a:solidFill>
                <a:hlinkClick r:id="rId4" tooltip="https://creativecommons.org/licenses/by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endParaRPr lang="en-GB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404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0DEF6-B5AB-4880-A958-BF29C5FD3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4176815" cy="1049235"/>
          </a:xfrm>
        </p:spPr>
        <p:txBody>
          <a:bodyPr>
            <a:normAutofit/>
          </a:bodyPr>
          <a:lstStyle/>
          <a:p>
            <a:r>
              <a:rPr lang="en-GB" dirty="0" err="1"/>
              <a:t>Osnovno</a:t>
            </a:r>
            <a:r>
              <a:rPr lang="en-GB" dirty="0"/>
              <a:t> o </a:t>
            </a:r>
            <a:r>
              <a:rPr lang="en-GB" dirty="0" err="1"/>
              <a:t>realizmu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5336E-D556-4C24-885F-8FDCCADFE7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4172515" cy="345061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pl-PL" sz="1900" b="0" i="0">
                <a:effectLst/>
                <a:latin typeface="Arial" panose="020B0604020202020204" pitchFamily="34" charset="0"/>
              </a:rPr>
              <a:t>Realistički pristup prisutan je od antike do danas</a:t>
            </a:r>
            <a:endParaRPr lang="en-GB" sz="1900" b="0" i="0">
              <a:effectLst/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GB" sz="1900" b="0" i="0">
                <a:effectLst/>
                <a:latin typeface="Arial" panose="020B0604020202020204" pitchFamily="34" charset="0"/>
              </a:rPr>
              <a:t> </a:t>
            </a:r>
            <a:r>
              <a:rPr lang="en-GB" sz="1900" b="0" i="0" u="sng">
                <a:effectLst/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Friedrich Schiller</a:t>
            </a:r>
            <a:r>
              <a:rPr lang="en-GB" sz="1900" b="0" i="0">
                <a:effectLst/>
                <a:latin typeface="Arial" panose="020B0604020202020204" pitchFamily="34" charset="0"/>
              </a:rPr>
              <a:t> </a:t>
            </a:r>
            <a:r>
              <a:rPr lang="en-GB" sz="1900" b="0" i="0" err="1">
                <a:effectLst/>
                <a:latin typeface="Arial" panose="020B0604020202020204" pitchFamily="34" charset="0"/>
              </a:rPr>
              <a:t>i</a:t>
            </a:r>
            <a:r>
              <a:rPr lang="en-GB" sz="1900" b="0" i="0">
                <a:effectLst/>
                <a:latin typeface="Arial" panose="020B0604020202020204" pitchFamily="34" charset="0"/>
              </a:rPr>
              <a:t> </a:t>
            </a:r>
            <a:r>
              <a:rPr lang="en-GB" sz="1900" b="0" i="0" u="none" strike="noStrike">
                <a:effectLst/>
                <a:latin typeface="Arial" panose="020B0604020202020204" pitchFamily="34" charset="0"/>
                <a:hlinkClick r:id="rId3" tooltip="Friedrich Schlege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Friedrich Schlegel</a:t>
            </a:r>
            <a:r>
              <a:rPr lang="en-GB" sz="1900" b="0" i="0">
                <a:effectLst/>
                <a:latin typeface="Arial" panose="020B0604020202020204" pitchFamily="34" charset="0"/>
              </a:rPr>
              <a:t> </a:t>
            </a:r>
            <a:r>
              <a:rPr lang="en-GB" sz="1900" b="0" i="0" err="1">
                <a:effectLst/>
                <a:latin typeface="Arial" panose="020B0604020202020204" pitchFamily="34" charset="0"/>
              </a:rPr>
              <a:t>među</a:t>
            </a:r>
            <a:r>
              <a:rPr lang="en-GB" sz="1900" b="0" i="0">
                <a:effectLst/>
                <a:latin typeface="Arial" panose="020B0604020202020204" pitchFamily="34" charset="0"/>
              </a:rPr>
              <a:t> </a:t>
            </a:r>
            <a:r>
              <a:rPr lang="en-GB" sz="1900" b="0" i="0" err="1">
                <a:effectLst/>
                <a:latin typeface="Arial" panose="020B0604020202020204" pitchFamily="34" charset="0"/>
              </a:rPr>
              <a:t>prvima</a:t>
            </a:r>
            <a:r>
              <a:rPr lang="en-GB" sz="1900" b="0" i="0">
                <a:effectLst/>
                <a:latin typeface="Arial" panose="020B0604020202020204" pitchFamily="34" charset="0"/>
              </a:rPr>
              <a:t> </a:t>
            </a:r>
            <a:r>
              <a:rPr lang="en-GB" sz="1900" b="0" i="0" err="1">
                <a:effectLst/>
                <a:latin typeface="Arial" panose="020B0604020202020204" pitchFamily="34" charset="0"/>
              </a:rPr>
              <a:t>upotrebljavaju</a:t>
            </a:r>
            <a:r>
              <a:rPr lang="en-GB" sz="1900" b="0" i="0">
                <a:effectLst/>
                <a:latin typeface="Arial" panose="020B0604020202020204" pitchFamily="34" charset="0"/>
              </a:rPr>
              <a:t> </a:t>
            </a:r>
            <a:r>
              <a:rPr lang="en-GB" sz="1900" b="0" i="0" err="1">
                <a:effectLst/>
                <a:latin typeface="Arial" panose="020B0604020202020204" pitchFamily="34" charset="0"/>
              </a:rPr>
              <a:t>ovaj</a:t>
            </a:r>
            <a:r>
              <a:rPr lang="en-GB" sz="1900" b="0" i="0">
                <a:effectLst/>
                <a:latin typeface="Arial" panose="020B0604020202020204" pitchFamily="34" charset="0"/>
              </a:rPr>
              <a:t> </a:t>
            </a:r>
            <a:r>
              <a:rPr lang="en-GB" sz="1900" b="0" i="0" err="1">
                <a:effectLst/>
                <a:latin typeface="Arial" panose="020B0604020202020204" pitchFamily="34" charset="0"/>
              </a:rPr>
              <a:t>pojam</a:t>
            </a:r>
            <a:endParaRPr lang="en-GB" sz="1900" b="0" i="0">
              <a:effectLst/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GB" sz="1900" b="0" i="0">
                <a:effectLst/>
                <a:latin typeface="Arial" panose="020B0604020202020204" pitchFamily="34" charset="0"/>
              </a:rPr>
              <a:t>U </a:t>
            </a:r>
            <a:r>
              <a:rPr lang="en-GB" sz="1900" b="0" i="0" err="1">
                <a:effectLst/>
                <a:latin typeface="Arial" panose="020B0604020202020204" pitchFamily="34" charset="0"/>
              </a:rPr>
              <a:t>njemačkoj</a:t>
            </a:r>
            <a:r>
              <a:rPr lang="en-GB" sz="1900" b="0" i="0">
                <a:effectLst/>
                <a:latin typeface="Arial" panose="020B0604020202020204" pitchFamily="34" charset="0"/>
              </a:rPr>
              <a:t> </a:t>
            </a:r>
            <a:r>
              <a:rPr lang="en-GB" sz="1900" b="0" i="0" err="1">
                <a:effectLst/>
                <a:latin typeface="Arial" panose="020B0604020202020204" pitchFamily="34" charset="0"/>
              </a:rPr>
              <a:t>književnost</a:t>
            </a:r>
            <a:r>
              <a:rPr lang="en-GB" sz="1900" b="0" i="0">
                <a:effectLst/>
                <a:latin typeface="Arial" panose="020B0604020202020204" pitchFamily="34" charset="0"/>
              </a:rPr>
              <a:t> </a:t>
            </a:r>
            <a:r>
              <a:rPr lang="en-GB" sz="1900" b="0" i="0" err="1">
                <a:effectLst/>
                <a:latin typeface="Arial" panose="020B0604020202020204" pitchFamily="34" charset="0"/>
              </a:rPr>
              <a:t>javlja</a:t>
            </a:r>
            <a:r>
              <a:rPr lang="en-GB" sz="1900" b="0" i="0">
                <a:effectLst/>
                <a:latin typeface="Arial" panose="020B0604020202020204" pitchFamily="34" charset="0"/>
              </a:rPr>
              <a:t> se </a:t>
            </a:r>
            <a:r>
              <a:rPr lang="en-GB" sz="1900" b="0" i="0" err="1">
                <a:effectLst/>
                <a:latin typeface="Arial" panose="020B0604020202020204" pitchFamily="34" charset="0"/>
              </a:rPr>
              <a:t>termin</a:t>
            </a:r>
            <a:r>
              <a:rPr lang="en-GB" sz="1900" b="0" i="0">
                <a:effectLst/>
                <a:latin typeface="Arial" panose="020B0604020202020204" pitchFamily="34" charset="0"/>
              </a:rPr>
              <a:t> </a:t>
            </a:r>
            <a:r>
              <a:rPr lang="en-GB" sz="1900" b="1" i="0" err="1">
                <a:effectLst/>
                <a:latin typeface="Arial" panose="020B0604020202020204" pitchFamily="34" charset="0"/>
              </a:rPr>
              <a:t>poetski</a:t>
            </a:r>
            <a:r>
              <a:rPr lang="en-GB" sz="1900" b="1" i="0">
                <a:effectLst/>
                <a:latin typeface="Arial" panose="020B0604020202020204" pitchFamily="34" charset="0"/>
              </a:rPr>
              <a:t> </a:t>
            </a:r>
            <a:r>
              <a:rPr lang="en-GB" sz="1900" b="1" i="0" err="1">
                <a:effectLst/>
                <a:latin typeface="Arial" panose="020B0604020202020204" pitchFamily="34" charset="0"/>
              </a:rPr>
              <a:t>realizam</a:t>
            </a:r>
            <a:r>
              <a:rPr lang="en-GB" sz="1900" b="0" i="0">
                <a:effectLst/>
                <a:latin typeface="Arial" panose="020B0604020202020204" pitchFamily="34" charset="0"/>
              </a:rPr>
              <a:t> u </a:t>
            </a:r>
            <a:r>
              <a:rPr lang="en-GB" sz="1900" b="0" i="0" err="1">
                <a:effectLst/>
                <a:latin typeface="Arial" panose="020B0604020202020204" pitchFamily="34" charset="0"/>
              </a:rPr>
              <a:t>značenju</a:t>
            </a:r>
            <a:r>
              <a:rPr lang="en-GB" sz="1900" b="0" i="0">
                <a:effectLst/>
                <a:latin typeface="Arial" panose="020B0604020202020204" pitchFamily="34" charset="0"/>
              </a:rPr>
              <a:t> </a:t>
            </a:r>
            <a:r>
              <a:rPr lang="en-GB" sz="1900" b="0" i="0" err="1">
                <a:effectLst/>
                <a:latin typeface="Arial" panose="020B0604020202020204" pitchFamily="34" charset="0"/>
              </a:rPr>
              <a:t>suprotnom</a:t>
            </a:r>
            <a:r>
              <a:rPr lang="en-GB" sz="1900" b="0" i="0">
                <a:effectLst/>
                <a:latin typeface="Arial" panose="020B0604020202020204" pitchFamily="34" charset="0"/>
              </a:rPr>
              <a:t> od </a:t>
            </a:r>
            <a:r>
              <a:rPr lang="en-GB" sz="1900" b="0" i="0" err="1">
                <a:effectLst/>
                <a:latin typeface="Arial" panose="020B0604020202020204" pitchFamily="34" charset="0"/>
              </a:rPr>
              <a:t>onog</a:t>
            </a:r>
            <a:r>
              <a:rPr lang="en-GB" sz="1900" b="0" i="0">
                <a:effectLst/>
                <a:latin typeface="Arial" panose="020B0604020202020204" pitchFamily="34" charset="0"/>
              </a:rPr>
              <a:t> </a:t>
            </a:r>
            <a:r>
              <a:rPr lang="en-GB" sz="1900" b="0" i="0" err="1">
                <a:effectLst/>
                <a:latin typeface="Arial" panose="020B0604020202020204" pitchFamily="34" charset="0"/>
              </a:rPr>
              <a:t>koje</a:t>
            </a:r>
            <a:r>
              <a:rPr lang="en-GB" sz="1900" b="0" i="0">
                <a:effectLst/>
                <a:latin typeface="Arial" panose="020B0604020202020204" pitchFamily="34" charset="0"/>
              </a:rPr>
              <a:t> je </a:t>
            </a:r>
            <a:r>
              <a:rPr lang="en-GB" sz="1900" b="0" i="0" err="1">
                <a:effectLst/>
                <a:latin typeface="Arial" panose="020B0604020202020204" pitchFamily="34" charset="0"/>
              </a:rPr>
              <a:t>realizmu</a:t>
            </a:r>
            <a:r>
              <a:rPr lang="en-GB" sz="1900" b="0" i="0">
                <a:effectLst/>
                <a:latin typeface="Arial" panose="020B0604020202020204" pitchFamily="34" charset="0"/>
              </a:rPr>
              <a:t> </a:t>
            </a:r>
            <a:r>
              <a:rPr lang="en-GB" sz="1900" b="0" i="0" err="1">
                <a:effectLst/>
                <a:latin typeface="Arial" panose="020B0604020202020204" pitchFamily="34" charset="0"/>
              </a:rPr>
              <a:t>pridavala</a:t>
            </a:r>
            <a:r>
              <a:rPr lang="en-GB" sz="1900" b="0" i="0">
                <a:effectLst/>
                <a:latin typeface="Arial" panose="020B0604020202020204" pitchFamily="34" charset="0"/>
              </a:rPr>
              <a:t> </a:t>
            </a:r>
            <a:r>
              <a:rPr lang="en-GB" sz="1900" b="0" i="0" err="1">
                <a:effectLst/>
                <a:latin typeface="Arial" panose="020B0604020202020204" pitchFamily="34" charset="0"/>
              </a:rPr>
              <a:t>francuska</a:t>
            </a:r>
            <a:r>
              <a:rPr lang="en-GB" sz="1900" b="0" i="0">
                <a:effectLst/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10000"/>
              </a:lnSpc>
            </a:pPr>
            <a:endParaRPr lang="en-GB" sz="1900"/>
          </a:p>
          <a:p>
            <a:pPr marL="0" indent="0">
              <a:lnSpc>
                <a:spcPct val="110000"/>
              </a:lnSpc>
              <a:buNone/>
            </a:pPr>
            <a:endParaRPr lang="en-GB" sz="1900"/>
          </a:p>
        </p:txBody>
      </p:sp>
      <p:pic>
        <p:nvPicPr>
          <p:cNvPr id="5" name="Picture 4" descr="A picture containing man, building, sitting, table&#10;&#10;Description automatically generated">
            <a:extLst>
              <a:ext uri="{FF2B5EF4-FFF2-40B4-BE49-F238E27FC236}">
                <a16:creationId xmlns:a16="http://schemas.microsoft.com/office/drawing/2014/main" id="{DDCA31DD-782F-4DE4-88CB-2DCE7622AE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6094411" y="1195791"/>
            <a:ext cx="4960442" cy="3880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633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66790-0AD7-40E5-AB59-B60687F60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Faze </a:t>
            </a:r>
            <a:r>
              <a:rPr lang="en-GB" dirty="0" err="1"/>
              <a:t>realizma</a:t>
            </a:r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A6D0B-24EF-48BD-A2E2-019B3A05D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i="0" dirty="0">
                <a:effectLst/>
                <a:latin typeface="Arial" panose="020B0604020202020204" pitchFamily="34" charset="0"/>
              </a:rPr>
              <a:t> </a:t>
            </a:r>
            <a:r>
              <a:rPr lang="en-GB" b="1" i="1" dirty="0">
                <a:effectLst/>
                <a:latin typeface="Arial" panose="020B0604020202020204" pitchFamily="34" charset="0"/>
              </a:rPr>
              <a:t>rani </a:t>
            </a:r>
            <a:r>
              <a:rPr lang="en-GB" b="1" i="1" dirty="0" err="1">
                <a:effectLst/>
                <a:latin typeface="Arial" panose="020B0604020202020204" pitchFamily="34" charset="0"/>
              </a:rPr>
              <a:t>realizam</a:t>
            </a:r>
            <a:r>
              <a:rPr lang="en-GB" b="0" i="0" dirty="0">
                <a:effectLst/>
                <a:latin typeface="Arial" panose="020B0604020202020204" pitchFamily="34" charset="0"/>
              </a:rPr>
              <a:t>, </a:t>
            </a:r>
            <a:r>
              <a:rPr lang="en-GB" b="0" i="0" u="none" strike="noStrike" dirty="0" err="1">
                <a:effectLst/>
                <a:latin typeface="Arial" panose="020B0604020202020204" pitchFamily="34" charset="0"/>
                <a:hlinkClick r:id="rId2" tooltip="1830-ih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tridesetih</a:t>
            </a:r>
            <a:r>
              <a:rPr lang="en-GB" b="0" i="0" u="none" strike="noStrike" dirty="0">
                <a:effectLst/>
                <a:latin typeface="Arial" panose="020B0604020202020204" pitchFamily="34" charset="0"/>
                <a:hlinkClick r:id="rId2" tooltip="1830-ih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GB" b="0" i="0" u="none" strike="noStrike" dirty="0" err="1">
                <a:effectLst/>
                <a:latin typeface="Arial" panose="020B0604020202020204" pitchFamily="34" charset="0"/>
                <a:hlinkClick r:id="rId2" tooltip="1830-ih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godina</a:t>
            </a:r>
            <a:r>
              <a:rPr lang="en-GB" b="0" i="0" dirty="0">
                <a:effectLst/>
                <a:latin typeface="Arial" panose="020B0604020202020204" pitchFamily="34" charset="0"/>
              </a:rPr>
              <a:t> 19. </a:t>
            </a:r>
            <a:r>
              <a:rPr lang="en-GB" b="0" i="0" dirty="0" err="1">
                <a:effectLst/>
                <a:latin typeface="Arial" panose="020B0604020202020204" pitchFamily="34" charset="0"/>
              </a:rPr>
              <a:t>st.</a:t>
            </a:r>
            <a:r>
              <a:rPr lang="en-GB" b="0" i="0" dirty="0">
                <a:effectLst/>
                <a:latin typeface="Arial" panose="020B0604020202020204" pitchFamily="34" charset="0"/>
              </a:rPr>
              <a:t> (</a:t>
            </a:r>
            <a:r>
              <a:rPr lang="en-GB" b="0" i="0" u="none" strike="noStrike" dirty="0">
                <a:effectLst/>
                <a:latin typeface="Arial" panose="020B0604020202020204" pitchFamily="34" charset="0"/>
                <a:hlinkClick r:id="rId3" tooltip="Honore de Balzac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Balzac</a:t>
            </a:r>
            <a:r>
              <a:rPr lang="en-GB" b="0" i="0" dirty="0">
                <a:effectLst/>
                <a:latin typeface="Arial" panose="020B0604020202020204" pitchFamily="34" charset="0"/>
              </a:rPr>
              <a:t>, </a:t>
            </a:r>
            <a:r>
              <a:rPr lang="en-GB" b="0" i="0" u="none" strike="noStrike" dirty="0">
                <a:effectLst/>
                <a:latin typeface="Arial" panose="020B0604020202020204" pitchFamily="34" charset="0"/>
                <a:hlinkClick r:id="rId4" tooltip="Stendha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Stendhal</a:t>
            </a:r>
            <a:r>
              <a:rPr lang="en-GB" b="0" i="0" dirty="0">
                <a:effectLst/>
                <a:latin typeface="Arial" panose="020B0604020202020204" pitchFamily="34" charset="0"/>
              </a:rPr>
              <a:t>, </a:t>
            </a:r>
            <a:r>
              <a:rPr lang="en-GB" b="0" i="0" u="none" strike="noStrike" dirty="0">
                <a:effectLst/>
                <a:latin typeface="Arial" panose="020B0604020202020204" pitchFamily="34" charset="0"/>
                <a:hlinkClick r:id="rId5" tooltip="Charles Dicken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Dickens</a:t>
            </a:r>
            <a:r>
              <a:rPr lang="en-GB" b="0" i="0" dirty="0">
                <a:effectLst/>
                <a:latin typeface="Arial" panose="020B0604020202020204" pitchFamily="34" charset="0"/>
              </a:rPr>
              <a:t>, </a:t>
            </a:r>
            <a:r>
              <a:rPr lang="en-GB" b="0" i="0" u="none" strike="noStrike" dirty="0" err="1">
                <a:effectLst/>
                <a:latin typeface="Arial" panose="020B0604020202020204" pitchFamily="34" charset="0"/>
                <a:hlinkClick r:id="rId6" tooltip="Nikolaj Vasiljevič Gogolj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Gogolj</a:t>
            </a:r>
            <a:r>
              <a:rPr lang="en-GB" b="0" i="0" dirty="0">
                <a:effectLst/>
                <a:latin typeface="Arial" panose="020B0604020202020204" pitchFamily="34" charset="0"/>
              </a:rPr>
              <a:t>)</a:t>
            </a:r>
          </a:p>
          <a:p>
            <a:r>
              <a:rPr lang="en-GB" b="1" i="1" dirty="0" err="1">
                <a:effectLst/>
                <a:latin typeface="Arial" panose="020B0604020202020204" pitchFamily="34" charset="0"/>
              </a:rPr>
              <a:t>razvijeni</a:t>
            </a:r>
            <a:r>
              <a:rPr lang="en-GB" b="1" i="1" dirty="0">
                <a:effectLst/>
                <a:latin typeface="Arial" panose="020B0604020202020204" pitchFamily="34" charset="0"/>
              </a:rPr>
              <a:t> </a:t>
            </a:r>
            <a:r>
              <a:rPr lang="en-GB" b="1" i="1" dirty="0" err="1">
                <a:effectLst/>
                <a:latin typeface="Arial" panose="020B0604020202020204" pitchFamily="34" charset="0"/>
              </a:rPr>
              <a:t>realizam</a:t>
            </a:r>
            <a:r>
              <a:rPr lang="en-GB" b="0" i="0" dirty="0">
                <a:effectLst/>
                <a:latin typeface="Arial" panose="020B0604020202020204" pitchFamily="34" charset="0"/>
              </a:rPr>
              <a:t>, </a:t>
            </a:r>
            <a:r>
              <a:rPr lang="en-GB" b="0" i="0" u="none" strike="noStrike" dirty="0" err="1">
                <a:effectLst/>
                <a:latin typeface="Arial" panose="020B0604020202020204" pitchFamily="34" charset="0"/>
                <a:hlinkClick r:id="rId7" tooltip="1850-ih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pedesete</a:t>
            </a:r>
            <a:r>
              <a:rPr lang="en-GB" b="0" i="0" dirty="0">
                <a:effectLst/>
                <a:latin typeface="Arial" panose="020B0604020202020204" pitchFamily="34" charset="0"/>
              </a:rPr>
              <a:t> </a:t>
            </a:r>
            <a:r>
              <a:rPr lang="en-GB" b="0" i="0" dirty="0" err="1">
                <a:effectLst/>
                <a:latin typeface="Arial" panose="020B0604020202020204" pitchFamily="34" charset="0"/>
              </a:rPr>
              <a:t>i</a:t>
            </a:r>
            <a:r>
              <a:rPr lang="en-GB" b="0" i="0" dirty="0">
                <a:effectLst/>
                <a:latin typeface="Arial" panose="020B0604020202020204" pitchFamily="34" charset="0"/>
              </a:rPr>
              <a:t> </a:t>
            </a:r>
            <a:r>
              <a:rPr lang="en-GB" b="0" i="0" u="none" strike="noStrike" dirty="0" err="1">
                <a:effectLst/>
                <a:latin typeface="Arial" panose="020B0604020202020204" pitchFamily="34" charset="0"/>
                <a:hlinkClick r:id="rId8" tooltip="1860-ih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šezdesete</a:t>
            </a:r>
            <a:r>
              <a:rPr lang="en-GB" b="0" i="0" dirty="0">
                <a:effectLst/>
                <a:latin typeface="Arial" panose="020B0604020202020204" pitchFamily="34" charset="0"/>
              </a:rPr>
              <a:t> </a:t>
            </a:r>
            <a:r>
              <a:rPr lang="en-GB" b="0" i="0" dirty="0" err="1">
                <a:effectLst/>
                <a:latin typeface="Arial" panose="020B0604020202020204" pitchFamily="34" charset="0"/>
              </a:rPr>
              <a:t>godine</a:t>
            </a:r>
            <a:r>
              <a:rPr lang="en-GB" b="0" i="0" dirty="0">
                <a:effectLst/>
                <a:latin typeface="Arial" panose="020B0604020202020204" pitchFamily="34" charset="0"/>
              </a:rPr>
              <a:t> 19. </a:t>
            </a:r>
            <a:r>
              <a:rPr lang="en-GB" b="0" i="0" dirty="0" err="1">
                <a:effectLst/>
                <a:latin typeface="Arial" panose="020B0604020202020204" pitchFamily="34" charset="0"/>
              </a:rPr>
              <a:t>st.</a:t>
            </a:r>
            <a:r>
              <a:rPr lang="en-GB" b="0" i="0" dirty="0">
                <a:effectLst/>
                <a:latin typeface="Arial" panose="020B0604020202020204" pitchFamily="34" charset="0"/>
              </a:rPr>
              <a:t> (</a:t>
            </a:r>
            <a:r>
              <a:rPr lang="en-GB" b="0" i="0" dirty="0" err="1">
                <a:effectLst/>
                <a:latin typeface="Arial" panose="020B0604020202020204" pitchFamily="34" charset="0"/>
              </a:rPr>
              <a:t>braća</a:t>
            </a:r>
            <a:r>
              <a:rPr lang="en-GB" b="0" i="0" dirty="0">
                <a:effectLst/>
                <a:latin typeface="Arial" panose="020B0604020202020204" pitchFamily="34" charset="0"/>
              </a:rPr>
              <a:t> </a:t>
            </a:r>
            <a:r>
              <a:rPr lang="en-GB" b="0" i="0" u="none" strike="noStrike" dirty="0">
                <a:effectLst/>
                <a:latin typeface="Arial" panose="020B0604020202020204" pitchFamily="34" charset="0"/>
                <a:hlinkClick r:id="rId9" tooltip="Edmond de Goncour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Goncourt</a:t>
            </a:r>
            <a:r>
              <a:rPr lang="en-GB" b="0" i="0" dirty="0">
                <a:effectLst/>
                <a:latin typeface="Arial" panose="020B0604020202020204" pitchFamily="34" charset="0"/>
              </a:rPr>
              <a:t>, </a:t>
            </a:r>
            <a:r>
              <a:rPr lang="en-GB" b="0" i="0" u="none" strike="noStrike" dirty="0">
                <a:effectLst/>
                <a:latin typeface="Arial" panose="020B0604020202020204" pitchFamily="34" charset="0"/>
                <a:hlinkClick r:id="rId10" tooltip="Gustave Flauber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Flaubert</a:t>
            </a:r>
            <a:r>
              <a:rPr lang="en-GB" b="0" i="0" dirty="0">
                <a:effectLst/>
                <a:latin typeface="Arial" panose="020B0604020202020204" pitchFamily="34" charset="0"/>
              </a:rPr>
              <a:t>, </a:t>
            </a:r>
            <a:r>
              <a:rPr lang="en-GB" b="0" i="0" u="none" strike="noStrike" dirty="0">
                <a:effectLst/>
                <a:latin typeface="Arial" panose="020B0604020202020204" pitchFamily="34" charset="0"/>
                <a:hlinkClick r:id="rId11" tooltip="Alphonse Daude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Daudet</a:t>
            </a:r>
            <a:r>
              <a:rPr lang="en-GB" b="0" i="0" dirty="0">
                <a:effectLst/>
                <a:latin typeface="Arial" panose="020B0604020202020204" pitchFamily="34" charset="0"/>
              </a:rPr>
              <a:t>, </a:t>
            </a:r>
            <a:r>
              <a:rPr lang="en-GB" b="0" i="0" u="none" strike="noStrike" dirty="0">
                <a:effectLst/>
                <a:latin typeface="Arial" panose="020B0604020202020204" pitchFamily="34" charset="0"/>
                <a:hlinkClick r:id="rId12" tooltip="William Thackeray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Thackeray</a:t>
            </a:r>
            <a:r>
              <a:rPr lang="en-GB" b="0" i="0" dirty="0">
                <a:effectLst/>
                <a:latin typeface="Arial" panose="020B0604020202020204" pitchFamily="34" charset="0"/>
              </a:rPr>
              <a:t>, </a:t>
            </a:r>
            <a:r>
              <a:rPr lang="en-GB" b="0" i="0" u="none" strike="noStrike" dirty="0" err="1">
                <a:effectLst/>
                <a:latin typeface="Arial" panose="020B0604020202020204" pitchFamily="34" charset="0"/>
                <a:hlinkClick r:id="rId13" tooltip="Ivan Sergejevič Turgenjev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Turgenjev</a:t>
            </a:r>
            <a:r>
              <a:rPr lang="en-GB" b="0" i="0" dirty="0">
                <a:effectLst/>
                <a:latin typeface="Arial" panose="020B0604020202020204" pitchFamily="34" charset="0"/>
              </a:rPr>
              <a:t>, </a:t>
            </a:r>
            <a:r>
              <a:rPr lang="en-GB" b="0" i="0" u="none" strike="noStrike" dirty="0" err="1">
                <a:effectLst/>
                <a:latin typeface="Arial" panose="020B0604020202020204" pitchFamily="34" charset="0"/>
                <a:hlinkClick r:id="rId14" tooltip="Ivan Gončarov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Gončarov</a:t>
            </a:r>
            <a:r>
              <a:rPr lang="en-GB" b="0" i="0" dirty="0">
                <a:effectLst/>
                <a:latin typeface="Arial" panose="020B0604020202020204" pitchFamily="34" charset="0"/>
              </a:rPr>
              <a:t>, </a:t>
            </a:r>
            <a:r>
              <a:rPr lang="en-GB" b="0" i="0" u="none" strike="noStrike" dirty="0">
                <a:effectLst/>
                <a:latin typeface="Arial" panose="020B0604020202020204" pitchFamily="34" charset="0"/>
                <a:hlinkClick r:id="rId15" tooltip="Gottfried Kelle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Keller</a:t>
            </a:r>
            <a:r>
              <a:rPr lang="en-GB" b="0" i="0" dirty="0">
                <a:effectLst/>
                <a:latin typeface="Arial" panose="020B0604020202020204" pitchFamily="34" charset="0"/>
              </a:rPr>
              <a:t>)</a:t>
            </a:r>
          </a:p>
          <a:p>
            <a:r>
              <a:rPr lang="en-GB" b="1" i="1" dirty="0" err="1">
                <a:effectLst/>
                <a:latin typeface="Arial" panose="020B0604020202020204" pitchFamily="34" charset="0"/>
              </a:rPr>
              <a:t>visoki</a:t>
            </a:r>
            <a:r>
              <a:rPr lang="en-GB" b="1" i="1" dirty="0">
                <a:effectLst/>
                <a:latin typeface="Arial" panose="020B0604020202020204" pitchFamily="34" charset="0"/>
              </a:rPr>
              <a:t> </a:t>
            </a:r>
            <a:r>
              <a:rPr lang="en-GB" b="1" i="1" dirty="0" err="1">
                <a:effectLst/>
                <a:latin typeface="Arial" panose="020B0604020202020204" pitchFamily="34" charset="0"/>
              </a:rPr>
              <a:t>realizam</a:t>
            </a:r>
            <a:r>
              <a:rPr lang="en-GB" b="0" i="0" dirty="0">
                <a:effectLst/>
                <a:latin typeface="Arial" panose="020B0604020202020204" pitchFamily="34" charset="0"/>
              </a:rPr>
              <a:t> (</a:t>
            </a:r>
            <a:r>
              <a:rPr lang="en-GB" b="0" i="0" u="none" strike="noStrike" dirty="0" err="1">
                <a:effectLst/>
                <a:latin typeface="Arial" panose="020B0604020202020204" pitchFamily="34" charset="0"/>
                <a:hlinkClick r:id="rId16" tooltip="Fjodor Dostojevsk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Dostojevski</a:t>
            </a:r>
            <a:r>
              <a:rPr lang="en-GB" b="0" i="0" dirty="0">
                <a:effectLst/>
                <a:latin typeface="Arial" panose="020B0604020202020204" pitchFamily="34" charset="0"/>
              </a:rPr>
              <a:t>, </a:t>
            </a:r>
            <a:r>
              <a:rPr lang="en-GB" b="0" i="0" u="none" strike="noStrike" dirty="0" err="1">
                <a:effectLst/>
                <a:latin typeface="Arial" panose="020B0604020202020204" pitchFamily="34" charset="0"/>
                <a:hlinkClick r:id="rId17" tooltip="Lav Tolstoj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Tolstoj</a:t>
            </a:r>
            <a:r>
              <a:rPr lang="en-GB" b="0" i="0" dirty="0">
                <a:effectLst/>
                <a:latin typeface="Arial" panose="020B0604020202020204" pitchFamily="34" charset="0"/>
              </a:rPr>
              <a:t>), </a:t>
            </a:r>
            <a:r>
              <a:rPr lang="en-GB" b="0" i="0" dirty="0" err="1">
                <a:effectLst/>
                <a:latin typeface="Arial" panose="020B0604020202020204" pitchFamily="34" charset="0"/>
              </a:rPr>
              <a:t>poslije</a:t>
            </a:r>
            <a:r>
              <a:rPr lang="en-GB" b="0" i="0" dirty="0"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>
                <a:effectLst/>
                <a:latin typeface="Arial" panose="020B0604020202020204" pitchFamily="34" charset="0"/>
              </a:rPr>
              <a:t>čega</a:t>
            </a:r>
            <a:r>
              <a:rPr lang="en-GB" b="0" i="0" dirty="0"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>
                <a:effectLst/>
                <a:latin typeface="Arial" panose="020B0604020202020204" pitchFamily="34" charset="0"/>
              </a:rPr>
              <a:t>nastupa</a:t>
            </a:r>
            <a:r>
              <a:rPr lang="en-GB" b="0" i="0" dirty="0"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>
                <a:effectLst/>
                <a:latin typeface="Arial" panose="020B0604020202020204" pitchFamily="34" charset="0"/>
              </a:rPr>
              <a:t>opadanje</a:t>
            </a:r>
            <a:r>
              <a:rPr lang="en-GB" b="0" i="0" dirty="0">
                <a:effectLst/>
                <a:latin typeface="Arial" panose="020B0604020202020204" pitchFamily="34" charset="0"/>
              </a:rPr>
              <a:t>, </a:t>
            </a:r>
            <a:r>
              <a:rPr lang="en-GB" b="0" i="0" dirty="0" err="1">
                <a:effectLst/>
                <a:latin typeface="Arial" panose="020B0604020202020204" pitchFamily="34" charset="0"/>
              </a:rPr>
              <a:t>odnosno</a:t>
            </a:r>
            <a:r>
              <a:rPr lang="en-GB" b="0" i="0" dirty="0"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>
                <a:effectLst/>
                <a:latin typeface="Arial" panose="020B0604020202020204" pitchFamily="34" charset="0"/>
              </a:rPr>
              <a:t>dezintegracija</a:t>
            </a:r>
            <a:r>
              <a:rPr lang="en-GB" b="0" i="0" dirty="0"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>
                <a:effectLst/>
                <a:latin typeface="Arial" panose="020B0604020202020204" pitchFamily="34" charset="0"/>
              </a:rPr>
              <a:t>realizma</a:t>
            </a:r>
            <a:endParaRPr lang="en-GB" b="0" i="0" dirty="0">
              <a:effectLst/>
              <a:latin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8011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53FFD-534E-4021-84C2-2B28731E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5550355" cy="1049235"/>
          </a:xfrm>
        </p:spPr>
        <p:txBody>
          <a:bodyPr>
            <a:normAutofit/>
          </a:bodyPr>
          <a:lstStyle/>
          <a:p>
            <a:r>
              <a:rPr lang="hr-HR" dirty="0"/>
              <a:t>Realisti</a:t>
            </a:r>
            <a:r>
              <a:rPr lang="en-GB" dirty="0"/>
              <a:t> u </a:t>
            </a:r>
            <a:r>
              <a:rPr lang="en-GB" dirty="0" err="1"/>
              <a:t>rusiji</a:t>
            </a:r>
            <a:br>
              <a:rPr lang="hr-HR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89D27-D65D-46CC-BA63-335B250E1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0" y="2015732"/>
            <a:ext cx="5550355" cy="3450613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effectLst/>
                <a:latin typeface="Arial" panose="020B0604020202020204" pitchFamily="34" charset="0"/>
                <a:hlinkClick r:id="rId2" tooltip="Nikolaj Vasiljevič Gogolj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Nikolaj </a:t>
            </a:r>
            <a:r>
              <a:rPr lang="en-GB" b="0" i="0" u="none" strike="noStrike" dirty="0" err="1">
                <a:effectLst/>
                <a:latin typeface="Arial" panose="020B0604020202020204" pitchFamily="34" charset="0"/>
                <a:hlinkClick r:id="rId2" tooltip="Nikolaj Vasiljevič Gogolj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Vasiljevič</a:t>
            </a:r>
            <a:r>
              <a:rPr lang="en-GB" b="0" i="0" u="none" strike="noStrike" dirty="0">
                <a:effectLst/>
                <a:latin typeface="Arial" panose="020B0604020202020204" pitchFamily="34" charset="0"/>
                <a:hlinkClick r:id="rId2" tooltip="Nikolaj Vasiljevič Gogolj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GB" b="0" i="0" u="none" strike="noStrike" dirty="0" err="1">
                <a:effectLst/>
                <a:latin typeface="Arial" panose="020B0604020202020204" pitchFamily="34" charset="0"/>
                <a:hlinkClick r:id="rId2" tooltip="Nikolaj Vasiljevič Gogolj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Gogolj</a:t>
            </a:r>
            <a:endParaRPr lang="en-GB" b="0" i="0" dirty="0"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u="none" strike="noStrike" dirty="0" err="1">
                <a:effectLst/>
                <a:latin typeface="Arial" panose="020B0604020202020204" pitchFamily="34" charset="0"/>
                <a:hlinkClick r:id="rId3" tooltip="Lav Nikolajevič Tolstoj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Lav</a:t>
            </a:r>
            <a:r>
              <a:rPr lang="en-GB" b="0" i="0" u="none" strike="noStrike" dirty="0">
                <a:effectLst/>
                <a:latin typeface="Arial" panose="020B0604020202020204" pitchFamily="34" charset="0"/>
                <a:hlinkClick r:id="rId3" tooltip="Lav Nikolajevič Tolstoj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GB" b="0" i="0" u="none" strike="noStrike" dirty="0" err="1">
                <a:effectLst/>
                <a:latin typeface="Arial" panose="020B0604020202020204" pitchFamily="34" charset="0"/>
                <a:hlinkClick r:id="rId3" tooltip="Lav Nikolajevič Tolstoj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Nikolajevič</a:t>
            </a:r>
            <a:r>
              <a:rPr lang="en-GB" b="0" i="0" u="none" strike="noStrike" dirty="0">
                <a:effectLst/>
                <a:latin typeface="Arial" panose="020B0604020202020204" pitchFamily="34" charset="0"/>
                <a:hlinkClick r:id="rId3" tooltip="Lav Nikolajevič Tolstoj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GB" b="0" i="0" u="none" strike="noStrike" dirty="0" err="1">
                <a:effectLst/>
                <a:latin typeface="Arial" panose="020B0604020202020204" pitchFamily="34" charset="0"/>
                <a:hlinkClick r:id="rId3" tooltip="Lav Nikolajevič Tolstoj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Tolstoj</a:t>
            </a:r>
            <a:endParaRPr lang="en-GB" b="0" i="0" dirty="0"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u="none" strike="noStrike" dirty="0" err="1">
                <a:effectLst/>
                <a:latin typeface="Arial" panose="020B0604020202020204" pitchFamily="34" charset="0"/>
                <a:hlinkClick r:id="rId4" tooltip="Fjodor Dostojevsk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Fjodor</a:t>
            </a:r>
            <a:r>
              <a:rPr lang="en-GB" b="0" i="0" u="none" strike="noStrike" dirty="0">
                <a:effectLst/>
                <a:latin typeface="Arial" panose="020B0604020202020204" pitchFamily="34" charset="0"/>
                <a:hlinkClick r:id="rId4" tooltip="Fjodor Dostojevsk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GB" b="0" i="0" u="none" strike="noStrike" dirty="0" err="1">
                <a:effectLst/>
                <a:latin typeface="Arial" panose="020B0604020202020204" pitchFamily="34" charset="0"/>
                <a:hlinkClick r:id="rId4" tooltip="Fjodor Dostojevsk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Dostojevski</a:t>
            </a:r>
            <a:endParaRPr lang="en-GB" b="0" i="0" dirty="0"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u="sng" dirty="0">
                <a:effectLst/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Ivan </a:t>
            </a:r>
            <a:r>
              <a:rPr lang="en-GB" b="0" i="0" u="sng" dirty="0" err="1">
                <a:effectLst/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Sergejevič</a:t>
            </a:r>
            <a:r>
              <a:rPr lang="en-GB" b="0" i="0" u="sng" dirty="0">
                <a:effectLst/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GB" b="0" i="0" u="sng" dirty="0" err="1">
                <a:effectLst/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Turgenjev</a:t>
            </a:r>
            <a:endParaRPr lang="en-GB" b="0" i="0" dirty="0"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effectLst/>
                <a:latin typeface="Arial" panose="020B0604020202020204" pitchFamily="34" charset="0"/>
                <a:hlinkClick r:id="rId6" tooltip="Ivan Gončarov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Ivan </a:t>
            </a:r>
            <a:r>
              <a:rPr lang="en-GB" b="0" i="0" u="none" strike="noStrike" dirty="0" err="1">
                <a:effectLst/>
                <a:latin typeface="Arial" panose="020B0604020202020204" pitchFamily="34" charset="0"/>
                <a:hlinkClick r:id="rId6" tooltip="Ivan Gončarov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Gončarov</a:t>
            </a:r>
            <a:endParaRPr lang="en-GB" b="0" i="0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72F63BA-7537-485F-BFCA-EA001ED446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77388" y="482171"/>
            <a:ext cx="4074533" cy="5149101"/>
            <a:chOff x="7477388" y="482171"/>
            <a:chExt cx="4074533" cy="514910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48929BF-8F78-4421-A0CA-BC72A335BC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77388" y="482171"/>
              <a:ext cx="4074533" cy="5149101"/>
            </a:xfrm>
            <a:prstGeom prst="rect">
              <a:avLst/>
            </a:prstGeom>
            <a:blipFill dpi="0" rotWithShape="1">
              <a:blip r:embed="rId7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90DA111-CADC-4534-B902-8BB5DBF756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90447" y="812507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59DB25C1-7CFD-421D-A96D-070DD42357C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837473B0-CC2E-450A-ABE3-18F120FF3D39}">
                <a1611:picAttrSrcUrl xmlns:a1611="http://schemas.microsoft.com/office/drawing/2016/11/main" r:id="rId9"/>
              </a:ext>
            </a:extLst>
          </a:blip>
          <a:srcRect/>
          <a:stretch/>
        </p:blipFill>
        <p:spPr>
          <a:xfrm>
            <a:off x="7946221" y="1053491"/>
            <a:ext cx="3108496" cy="373019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2EC983E-FB41-45D6-AB3D-44E107946A18}"/>
              </a:ext>
            </a:extLst>
          </p:cNvPr>
          <p:cNvSpPr txBox="1"/>
          <p:nvPr/>
        </p:nvSpPr>
        <p:spPr>
          <a:xfrm>
            <a:off x="8650024" y="4857306"/>
            <a:ext cx="2090396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b="0" i="0" u="none" strike="noStrike" dirty="0">
                <a:solidFill>
                  <a:srgbClr val="C00000"/>
                </a:solidFill>
                <a:effectLst/>
                <a:latin typeface="Arial" panose="020B0604020202020204" pitchFamily="34" charset="0"/>
                <a:hlinkClick r:id="rId6" tooltip="Ivan Gončarov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Ivan </a:t>
            </a:r>
            <a:r>
              <a:rPr lang="en-GB" b="0" i="0" u="none" strike="noStrike" dirty="0" err="1">
                <a:solidFill>
                  <a:srgbClr val="C00000"/>
                </a:solidFill>
                <a:effectLst/>
                <a:latin typeface="Arial" panose="020B0604020202020204" pitchFamily="34" charset="0"/>
                <a:hlinkClick r:id="rId6" tooltip="Ivan Gončarov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Gončarov</a:t>
            </a:r>
            <a:endParaRPr lang="en-GB" b="0" i="0" dirty="0">
              <a:solidFill>
                <a:srgbClr val="C00000"/>
              </a:solidFill>
              <a:effectLst/>
              <a:latin typeface="Arial" panose="020B0604020202020204" pitchFamily="34" charset="0"/>
            </a:endParaRPr>
          </a:p>
          <a:p>
            <a:endParaRPr lang="en-GB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049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9BFC2-D4C6-47A3-84D5-2E2373BC8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3530157" cy="1049235"/>
          </a:xfrm>
        </p:spPr>
        <p:txBody>
          <a:bodyPr>
            <a:normAutofit/>
          </a:bodyPr>
          <a:lstStyle/>
          <a:p>
            <a:r>
              <a:rPr lang="hr-HR" dirty="0"/>
              <a:t>Realisti u francuskoj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BD9E2-D61D-4695-8096-5D9EBAB44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3526523" cy="345061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effectLst/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Stendhal</a:t>
            </a:r>
            <a:r>
              <a:rPr lang="en-GB" b="0" i="0" dirty="0">
                <a:effectLst/>
                <a:latin typeface="Arial" panose="020B0604020202020204" pitchFamily="34" charset="0"/>
              </a:rPr>
              <a:t> (</a:t>
            </a:r>
            <a:r>
              <a:rPr lang="en-GB" b="0" i="0" dirty="0" err="1">
                <a:effectLst/>
                <a:latin typeface="Arial" panose="020B0604020202020204" pitchFamily="34" charset="0"/>
              </a:rPr>
              <a:t>pravim</a:t>
            </a:r>
            <a:r>
              <a:rPr lang="en-GB" b="0" i="0" dirty="0">
                <a:effectLst/>
                <a:latin typeface="Arial" panose="020B0604020202020204" pitchFamily="34" charset="0"/>
              </a:rPr>
              <a:t> </a:t>
            </a:r>
            <a:r>
              <a:rPr lang="en-GB" b="0" i="0" dirty="0" err="1">
                <a:effectLst/>
                <a:latin typeface="Arial" panose="020B0604020202020204" pitchFamily="34" charset="0"/>
              </a:rPr>
              <a:t>imenom</a:t>
            </a:r>
            <a:r>
              <a:rPr lang="en-GB" b="0" i="0" dirty="0">
                <a:effectLst/>
                <a:latin typeface="Arial" panose="020B0604020202020204" pitchFamily="34" charset="0"/>
              </a:rPr>
              <a:t> Henri </a:t>
            </a:r>
            <a:r>
              <a:rPr lang="en-GB" b="0" i="0" dirty="0" err="1">
                <a:effectLst/>
                <a:latin typeface="Arial" panose="020B0604020202020204" pitchFamily="34" charset="0"/>
              </a:rPr>
              <a:t>Beyle</a:t>
            </a:r>
            <a:r>
              <a:rPr lang="en-GB" b="0" i="0" dirty="0">
                <a:effectLst/>
                <a:latin typeface="Arial" panose="020B0604020202020204" pitchFamily="34" charset="0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0" i="0" u="none" strike="noStrike" dirty="0" err="1">
                <a:effectLst/>
                <a:latin typeface="Arial" panose="020B0604020202020204" pitchFamily="34" charset="0"/>
                <a:hlinkClick r:id="rId3" tooltip="Honore de Balzac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Honore</a:t>
            </a:r>
            <a:r>
              <a:rPr lang="en-GB" b="0" i="0" u="none" strike="noStrike" dirty="0">
                <a:effectLst/>
                <a:latin typeface="Arial" panose="020B0604020202020204" pitchFamily="34" charset="0"/>
                <a:hlinkClick r:id="rId3" tooltip="Honore de Balzac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 Balzac</a:t>
            </a:r>
            <a:endParaRPr lang="en-GB" b="0" i="0" dirty="0">
              <a:effectLst/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effectLst/>
                <a:latin typeface="Arial" panose="020B0604020202020204" pitchFamily="34" charset="0"/>
                <a:hlinkClick r:id="rId4" tooltip="Gustave Flauber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Gustave Flaubert</a:t>
            </a:r>
            <a:endParaRPr lang="en-GB" b="0" i="0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6ECD7E6-4E68-4AA6-864A-6828B6EC19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0131" y="482171"/>
            <a:ext cx="6091791" cy="5149101"/>
            <a:chOff x="5460131" y="482171"/>
            <a:chExt cx="6091791" cy="514910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015161F-D342-4A16-AA7A-F3ECC1284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60131" y="482171"/>
              <a:ext cx="6091791" cy="5149101"/>
            </a:xfrm>
            <a:prstGeom prst="rect">
              <a:avLst/>
            </a:prstGeom>
            <a:blipFill dpi="0" rotWithShape="1">
              <a:blip r:embed="rId5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99EC793-B1FE-496C-A671-5F36632641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78956" y="812507"/>
              <a:ext cx="5461780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AC8EA90C-87B5-4F88-A747-4598B89CCAA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837473B0-CC2E-450A-ABE3-18F120FF3D39}">
                <a1611:picAttrSrcUrl xmlns:a1611="http://schemas.microsoft.com/office/drawing/2016/11/main" r:id="rId7"/>
              </a:ext>
            </a:extLst>
          </a:blip>
          <a:srcRect t="6292" b="31746"/>
          <a:stretch/>
        </p:blipFill>
        <p:spPr>
          <a:xfrm>
            <a:off x="6095250" y="1123635"/>
            <a:ext cx="4821551" cy="3866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395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7CA65-95C6-4BF1-AC86-A238CB88C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1" y="804520"/>
            <a:ext cx="4958419" cy="1049235"/>
          </a:xfrm>
        </p:spPr>
        <p:txBody>
          <a:bodyPr>
            <a:normAutofit/>
          </a:bodyPr>
          <a:lstStyle/>
          <a:p>
            <a:r>
              <a:rPr lang="hr-HR" dirty="0"/>
              <a:t>Realisti u engleskoj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F4F03-3EE2-439A-97B3-F3567314B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4958419" cy="345061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400" b="0" i="0" u="none" strike="noStrike">
                <a:effectLst/>
                <a:latin typeface="Arial" panose="020B0604020202020204" pitchFamily="34" charset="0"/>
                <a:hlinkClick r:id="rId2" tooltip="George Elio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George Eliot</a:t>
            </a:r>
            <a:endParaRPr lang="en-GB" sz="1400" b="0" i="0">
              <a:effectLst/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400" b="0" i="0" u="none" strike="noStrike">
                <a:effectLst/>
                <a:latin typeface="Arial" panose="020B0604020202020204" pitchFamily="34" charset="0"/>
                <a:hlinkClick r:id="rId3" tooltip="William Thackeray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William Thackeray</a:t>
            </a:r>
            <a:endParaRPr lang="en-GB" sz="1400" b="0" i="0">
              <a:effectLst/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400" b="0" i="0" u="none" strike="noStrike">
                <a:effectLst/>
                <a:latin typeface="Arial" panose="020B0604020202020204" pitchFamily="34" charset="0"/>
                <a:hlinkClick r:id="rId4" tooltip="Thomas Hardy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Thomas Hardy</a:t>
            </a:r>
            <a:endParaRPr lang="en-GB" sz="1400" b="0" i="0">
              <a:effectLst/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400" b="0" i="0" u="none" strike="noStrike">
                <a:effectLst/>
                <a:latin typeface="Arial" panose="020B0604020202020204" pitchFamily="34" charset="0"/>
                <a:hlinkClick r:id="rId5" tooltip="Charles Dicken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Charles Dickens</a:t>
            </a:r>
            <a:endParaRPr lang="en-GB" sz="1400" b="0" i="0">
              <a:effectLst/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400" b="0" i="0" u="none" strike="noStrike">
                <a:effectLst/>
                <a:latin typeface="Arial" panose="020B0604020202020204" pitchFamily="34" charset="0"/>
                <a:hlinkClick r:id="rId6" tooltip="Arnold Bennet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Arnold Bennett</a:t>
            </a:r>
            <a:endParaRPr lang="en-GB" sz="1400" b="0" i="0">
              <a:effectLst/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400" b="0" i="0" u="none" strike="noStrike">
                <a:effectLst/>
                <a:latin typeface="Arial" panose="020B0604020202020204" pitchFamily="34" charset="0"/>
                <a:hlinkClick r:id="rId7" tooltip="George Meredith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George Meredith</a:t>
            </a:r>
            <a:endParaRPr lang="en-GB" sz="1400" b="0" i="0">
              <a:effectLst/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400" b="0" i="0" u="none" strike="noStrike">
                <a:effectLst/>
                <a:latin typeface="Arial" panose="020B0604020202020204" pitchFamily="34" charset="0"/>
                <a:hlinkClick r:id="rId8" tooltip="Robert Louis Stevens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Robert Louis Stevenson</a:t>
            </a:r>
            <a:endParaRPr lang="en-GB" sz="1400" b="0" i="0">
              <a:effectLst/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400" b="0" i="0" u="none" strike="noStrike">
                <a:effectLst/>
                <a:latin typeface="Arial" panose="020B0604020202020204" pitchFamily="34" charset="0"/>
                <a:hlinkClick r:id="rId9" tooltip="Lewis Carrol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Lewis Carroll</a:t>
            </a:r>
            <a:endParaRPr lang="en-GB" sz="1400" b="0" i="0">
              <a:effectLst/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400" b="0" i="0" u="none" strike="noStrike">
                <a:effectLst/>
                <a:latin typeface="Arial" panose="020B0604020202020204" pitchFamily="34" charset="0"/>
                <a:hlinkClick r:id="rId10" tooltip="Samuel Butle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Samuel Butler</a:t>
            </a:r>
            <a:endParaRPr lang="en-GB" sz="1400" b="0" i="0">
              <a:effectLst/>
              <a:latin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en-GB" sz="140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6C5432E-808F-41F4-AA48-FC6937DE60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899254" y="482171"/>
            <a:ext cx="4652668" cy="5149101"/>
            <a:chOff x="6899254" y="482171"/>
            <a:chExt cx="4652668" cy="514910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1F5C546-1DB8-4F3C-851E-7B75225AF4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99254" y="482171"/>
              <a:ext cx="4652668" cy="5149101"/>
            </a:xfrm>
            <a:prstGeom prst="rect">
              <a:avLst/>
            </a:prstGeom>
            <a:blipFill dpi="0" rotWithShape="1">
              <a:blip r:embed="rId11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8C8D9BE-F854-4355-A8B6-C117CF972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239487" y="812507"/>
              <a:ext cx="400124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2A05733-397A-433E-A844-1945E0D6D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3212" y="988222"/>
            <a:ext cx="3673797" cy="4126145"/>
          </a:xfrm>
          <a:prstGeom prst="rect">
            <a:avLst/>
          </a:prstGeom>
          <a:solidFill>
            <a:srgbClr val="FFFFFE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erson wearing a suit and tie&#10;&#10;Description automatically generated">
            <a:extLst>
              <a:ext uri="{FF2B5EF4-FFF2-40B4-BE49-F238E27FC236}">
                <a16:creationId xmlns:a16="http://schemas.microsoft.com/office/drawing/2014/main" id="{E8BE3514-104C-4D1E-BA65-E1E23DACA06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837473B0-CC2E-450A-ABE3-18F120FF3D39}">
                <a1611:picAttrSrcUrl xmlns:a1611="http://schemas.microsoft.com/office/drawing/2016/11/main" r:id="rId13"/>
              </a:ext>
            </a:extLst>
          </a:blip>
          <a:stretch>
            <a:fillRect/>
          </a:stretch>
        </p:blipFill>
        <p:spPr>
          <a:xfrm>
            <a:off x="7901633" y="1116345"/>
            <a:ext cx="2667658" cy="3866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683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61709-D20C-45D5-B487-BA1030F79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3530157" cy="1049235"/>
          </a:xfrm>
        </p:spPr>
        <p:txBody>
          <a:bodyPr>
            <a:normAutofit/>
          </a:bodyPr>
          <a:lstStyle/>
          <a:p>
            <a:r>
              <a:rPr lang="hr-HR" dirty="0"/>
              <a:t>Realisti u hrvatskoj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2BDB4-1FA9-4459-9BDF-7031016F7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3526523" cy="345061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700" b="0" i="0" u="none" strike="noStrike">
                <a:effectLst/>
                <a:latin typeface="Arial" panose="020B0604020202020204" pitchFamily="34" charset="0"/>
                <a:hlinkClick r:id="rId2" tooltip="August Šeno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August </a:t>
            </a:r>
            <a:r>
              <a:rPr lang="en-GB" sz="1700" b="0" i="0" u="none" strike="noStrike" err="1">
                <a:effectLst/>
                <a:latin typeface="Arial" panose="020B0604020202020204" pitchFamily="34" charset="0"/>
                <a:hlinkClick r:id="rId2" tooltip="August Šeno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Šenoa</a:t>
            </a:r>
            <a:endParaRPr lang="en-GB" sz="1700" b="0" i="0">
              <a:effectLst/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700" b="0" i="0" u="none" strike="noStrike">
                <a:effectLst/>
                <a:latin typeface="Arial" panose="020B0604020202020204" pitchFamily="34" charset="0"/>
                <a:hlinkClick r:id="rId3" tooltip="Eugen Kumičić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Eugen </a:t>
            </a:r>
            <a:r>
              <a:rPr lang="en-GB" sz="1700" b="0" i="0" u="none" strike="noStrike" err="1">
                <a:effectLst/>
                <a:latin typeface="Arial" panose="020B0604020202020204" pitchFamily="34" charset="0"/>
                <a:hlinkClick r:id="rId3" tooltip="Eugen Kumičić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Kumičić</a:t>
            </a:r>
            <a:endParaRPr lang="en-GB" sz="1700" b="0" i="0">
              <a:effectLst/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700" b="0" i="0" u="none" strike="noStrike">
                <a:effectLst/>
                <a:latin typeface="Arial" panose="020B0604020202020204" pitchFamily="34" charset="0"/>
                <a:hlinkClick r:id="rId4" tooltip="Ante Kovačić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Ante </a:t>
            </a:r>
            <a:r>
              <a:rPr lang="en-GB" sz="1700" b="0" i="0" u="none" strike="noStrike" err="1">
                <a:effectLst/>
                <a:latin typeface="Arial" panose="020B0604020202020204" pitchFamily="34" charset="0"/>
                <a:hlinkClick r:id="rId4" tooltip="Ante Kovačić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Kovačić</a:t>
            </a:r>
            <a:endParaRPr lang="en-GB" sz="1700" b="0" i="0">
              <a:effectLst/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700" b="0" i="0" u="none" strike="noStrike">
                <a:effectLst/>
                <a:latin typeface="Arial" panose="020B0604020202020204" pitchFamily="34" charset="0"/>
                <a:hlinkClick r:id="rId5" tooltip="Janko Leskova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Janko </a:t>
            </a:r>
            <a:r>
              <a:rPr lang="en-GB" sz="1700" b="0" i="0" u="none" strike="noStrike" err="1">
                <a:effectLst/>
                <a:latin typeface="Arial" panose="020B0604020202020204" pitchFamily="34" charset="0"/>
                <a:hlinkClick r:id="rId5" tooltip="Janko Leskova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Leskovar</a:t>
            </a:r>
            <a:endParaRPr lang="en-GB" sz="1700" b="0" i="0">
              <a:effectLst/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700" b="0" i="0" u="none" strike="noStrike" err="1">
                <a:effectLst/>
                <a:latin typeface="Arial" panose="020B0604020202020204" pitchFamily="34" charset="0"/>
                <a:hlinkClick r:id="rId6" tooltip="Ksaver Šandor Gjalsk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Ksaver</a:t>
            </a:r>
            <a:r>
              <a:rPr lang="en-GB" sz="1700" b="0" i="0" u="none" strike="noStrike">
                <a:effectLst/>
                <a:latin typeface="Arial" panose="020B0604020202020204" pitchFamily="34" charset="0"/>
                <a:hlinkClick r:id="rId6" tooltip="Ksaver Šandor Gjalsk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GB" sz="1700" b="0" i="0" u="none" strike="noStrike" err="1">
                <a:effectLst/>
                <a:latin typeface="Arial" panose="020B0604020202020204" pitchFamily="34" charset="0"/>
                <a:hlinkClick r:id="rId6" tooltip="Ksaver Šandor Gjalsk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Šandor</a:t>
            </a:r>
            <a:r>
              <a:rPr lang="en-GB" sz="1700" b="0" i="0" u="none" strike="noStrike">
                <a:effectLst/>
                <a:latin typeface="Arial" panose="020B0604020202020204" pitchFamily="34" charset="0"/>
                <a:hlinkClick r:id="rId6" tooltip="Ksaver Šandor Gjalsk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GB" sz="1700" b="0" i="0" u="none" strike="noStrike" err="1">
                <a:effectLst/>
                <a:latin typeface="Arial" panose="020B0604020202020204" pitchFamily="34" charset="0"/>
                <a:hlinkClick r:id="rId6" tooltip="Ksaver Šandor Gjalsk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Gjalski</a:t>
            </a:r>
            <a:endParaRPr lang="en-GB" sz="1700" b="0" i="0">
              <a:effectLst/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700" b="0" i="0" u="sng" err="1">
                <a:effectLst/>
                <a:latin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Vjenceslav</a:t>
            </a:r>
            <a:r>
              <a:rPr lang="en-GB" sz="1700" b="0" i="0" u="sng">
                <a:effectLst/>
                <a:latin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Novak</a:t>
            </a:r>
            <a:endParaRPr lang="en-GB" sz="1700" b="0" i="0">
              <a:effectLst/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700" b="0" i="0" u="none" strike="noStrike" err="1">
                <a:effectLst/>
                <a:latin typeface="Arial" panose="020B0604020202020204" pitchFamily="34" charset="0"/>
                <a:hlinkClick r:id="rId8" tooltip="Silvije Strahimir Kranjčević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Silvije</a:t>
            </a:r>
            <a:r>
              <a:rPr lang="en-GB" sz="1700" b="0" i="0" u="none" strike="noStrike">
                <a:effectLst/>
                <a:latin typeface="Arial" panose="020B0604020202020204" pitchFamily="34" charset="0"/>
                <a:hlinkClick r:id="rId8" tooltip="Silvije Strahimir Kranjčević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GB" sz="1700" b="0" i="0" u="none" strike="noStrike" err="1">
                <a:effectLst/>
                <a:latin typeface="Arial" panose="020B0604020202020204" pitchFamily="34" charset="0"/>
                <a:hlinkClick r:id="rId8" tooltip="Silvije Strahimir Kranjčević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Strahimir</a:t>
            </a:r>
            <a:r>
              <a:rPr lang="en-GB" sz="1700" b="0" i="0" u="none" strike="noStrike">
                <a:effectLst/>
                <a:latin typeface="Arial" panose="020B0604020202020204" pitchFamily="34" charset="0"/>
                <a:hlinkClick r:id="rId8" tooltip="Silvije Strahimir Kranjčević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GB" sz="1700" b="0" i="0" u="none" strike="noStrike" err="1">
                <a:effectLst/>
                <a:latin typeface="Arial" panose="020B0604020202020204" pitchFamily="34" charset="0"/>
                <a:hlinkClick r:id="rId8" tooltip="Silvije Strahimir Kranjčević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Kranjčević</a:t>
            </a:r>
            <a:endParaRPr lang="en-GB" sz="1700" b="0" i="0">
              <a:effectLst/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700" b="0" i="0" u="none" strike="noStrike">
                <a:effectLst/>
                <a:latin typeface="Arial" panose="020B0604020202020204" pitchFamily="34" charset="0"/>
                <a:hlinkClick r:id="rId9" tooltip="Josip Kozarac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Josip </a:t>
            </a:r>
            <a:r>
              <a:rPr lang="en-GB" sz="1700" b="0" i="0" u="none" strike="noStrike" err="1">
                <a:effectLst/>
                <a:latin typeface="Arial" panose="020B0604020202020204" pitchFamily="34" charset="0"/>
                <a:hlinkClick r:id="rId9" tooltip="Josip Kozarac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Kozarac</a:t>
            </a:r>
            <a:endParaRPr lang="en-GB" sz="1700" b="0" i="0">
              <a:effectLst/>
              <a:latin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en-GB" sz="170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6ECD7E6-4E68-4AA6-864A-6828B6EC19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0131" y="482171"/>
            <a:ext cx="6091791" cy="5149101"/>
            <a:chOff x="5460131" y="482171"/>
            <a:chExt cx="6091791" cy="514910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015161F-D342-4A16-AA7A-F3ECC1284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60131" y="482171"/>
              <a:ext cx="6091791" cy="5149101"/>
            </a:xfrm>
            <a:prstGeom prst="rect">
              <a:avLst/>
            </a:prstGeom>
            <a:blipFill dpi="0" rotWithShape="1">
              <a:blip r:embed="rId10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99EC793-B1FE-496C-A671-5F36632641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78956" y="812507"/>
              <a:ext cx="5461780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161ED4F0-4CB2-4094-A37A-F86600A7C7C4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837473B0-CC2E-450A-ABE3-18F120FF3D39}">
                <a1611:picAttrSrcUrl xmlns:a1611="http://schemas.microsoft.com/office/drawing/2016/11/main" r:id="rId12"/>
              </a:ext>
            </a:extLst>
          </a:blip>
          <a:srcRect t="7047" r="1" b="32890"/>
          <a:stretch/>
        </p:blipFill>
        <p:spPr>
          <a:xfrm>
            <a:off x="6093926" y="1116345"/>
            <a:ext cx="4821551" cy="3866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742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2">
            <a:extLst>
              <a:ext uri="{FF2B5EF4-FFF2-40B4-BE49-F238E27FC236}">
                <a16:creationId xmlns:a16="http://schemas.microsoft.com/office/drawing/2014/main" id="{1C524C5A-172F-46AC-87F4-34AF7CA9A8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group of people in costumes&#10;&#10;Description automatically generated">
            <a:extLst>
              <a:ext uri="{FF2B5EF4-FFF2-40B4-BE49-F238E27FC236}">
                <a16:creationId xmlns:a16="http://schemas.microsoft.com/office/drawing/2014/main" id="{E68C6639-28FA-4053-AF3C-53DAE94ADF3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20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8195" r="-1" b="9082"/>
          <a:stretch/>
        </p:blipFill>
        <p:spPr>
          <a:xfrm>
            <a:off x="305" y="10"/>
            <a:ext cx="12191695" cy="6857990"/>
          </a:xfrm>
          <a:prstGeom prst="rect">
            <a:avLst/>
          </a:prstGeom>
        </p:spPr>
      </p:pic>
      <p:sp>
        <p:nvSpPr>
          <p:cNvPr id="20" name="Rectangle 14">
            <a:extLst>
              <a:ext uri="{FF2B5EF4-FFF2-40B4-BE49-F238E27FC236}">
                <a16:creationId xmlns:a16="http://schemas.microsoft.com/office/drawing/2014/main" id="{6B533FE8-5556-49BB-95E2-E0680774F6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B60CD7D-C209-4AD2-99DF-8EA04D971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>
            <a:normAutofit/>
          </a:bodyPr>
          <a:lstStyle/>
          <a:p>
            <a:r>
              <a:rPr lang="hr-HR"/>
              <a:t>kraj</a:t>
            </a:r>
            <a:endParaRPr lang="en-GB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6A79F3A-54D7-44F1-A725-F475BE21FB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>
            <a:normAutofit/>
          </a:bodyPr>
          <a:lstStyle/>
          <a:p>
            <a:r>
              <a:rPr lang="hr-HR"/>
              <a:t>Hvala na pažnji</a:t>
            </a:r>
            <a:endParaRPr lang="en-GB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DDF5D34-B26A-4FE6-A6B2-65D7ED53C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1072BFF-678A-44DA-9B17-6C8F14C4C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40B5629-9CE8-4867-8FB9-7BB38185F2E1}"/>
              </a:ext>
            </a:extLst>
          </p:cNvPr>
          <p:cNvSpPr txBox="1"/>
          <p:nvPr/>
        </p:nvSpPr>
        <p:spPr>
          <a:xfrm>
            <a:off x="9572373" y="6657945"/>
            <a:ext cx="2619627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GB" sz="700">
                <a:solidFill>
                  <a:srgbClr val="FFFFFF"/>
                </a:solidFill>
                <a:hlinkClick r:id="rId3" tooltip="https://en.wikipedia.org/wiki/File:Paja_Jovanovic;Cas_macevanje.jpg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GB" sz="700">
                <a:solidFill>
                  <a:srgbClr val="FFFFFF"/>
                </a:solidFill>
              </a:rPr>
              <a:t> by Unknown Author is licensed under </a:t>
            </a:r>
            <a:r>
              <a:rPr lang="en-GB" sz="700">
                <a:solidFill>
                  <a:srgbClr val="FFFFFF"/>
                </a:solidFill>
                <a:hlinkClick r:id="rId5" tooltip="https://creativecommons.org/licenses/by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endParaRPr lang="en-GB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38365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06BFDE"/>
      </a:accent6>
      <a:hlink>
        <a:srgbClr val="FBAE29"/>
      </a:hlink>
      <a:folHlink>
        <a:srgbClr val="EDC47E"/>
      </a:folHlink>
    </a:clrScheme>
    <a:fontScheme name="Gallery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265</Words>
  <Application>Microsoft Office PowerPoint</Application>
  <PresentationFormat>Widescreen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Rockwell</vt:lpstr>
      <vt:lpstr>Gallery</vt:lpstr>
      <vt:lpstr>realizam</vt:lpstr>
      <vt:lpstr>Osnovno o realizmu</vt:lpstr>
      <vt:lpstr>Osnovno o realizmu</vt:lpstr>
      <vt:lpstr>Faze realizma </vt:lpstr>
      <vt:lpstr>Realisti u rusiji </vt:lpstr>
      <vt:lpstr>Realisti u francuskoj</vt:lpstr>
      <vt:lpstr>Realisti u engleskoj</vt:lpstr>
      <vt:lpstr>Realisti u hrvatskoj</vt:lpstr>
      <vt:lpstr>kraj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realizam</dc:title>
  <dc:creator>Martin Unterhofer</dc:creator>
  <cp:lastModifiedBy>Martin Unterhofer</cp:lastModifiedBy>
  <cp:revision>1</cp:revision>
  <dcterms:created xsi:type="dcterms:W3CDTF">2020-05-14T08:32:34Z</dcterms:created>
  <dcterms:modified xsi:type="dcterms:W3CDTF">2020-05-14T08:35:12Z</dcterms:modified>
</cp:coreProperties>
</file>