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KNJIŽEVNOST 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(UVOD)</a:t>
            </a:r>
            <a:endParaRPr lang="hr-HR" sz="4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ONOMATOPEJA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glasovima se oponašaju određeni zvuci iz prirode, životinjsko 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glasanje ili neki zvuci koji nas podsjećaju na neki predmet 	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-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Zuji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zveči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zvoni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zvuči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Šumi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grmi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tutnji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huči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-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To je jezik roda moga!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(P. Preradović,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Jezik roda moga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99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ANAFORA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ponavljanje riječi na početku stihova</a:t>
            </a:r>
          </a:p>
          <a:p>
            <a:pPr marL="0" indent="0">
              <a:buNone/>
            </a:pPr>
            <a:r>
              <a:rPr lang="hr-HR" sz="2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 nema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sestre ni brata</a:t>
            </a:r>
          </a:p>
          <a:p>
            <a:pPr marL="0" indent="0">
              <a:buNone/>
            </a:pPr>
            <a:r>
              <a:rPr lang="hr-HR" sz="2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 nema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oca ni majke</a:t>
            </a:r>
          </a:p>
          <a:p>
            <a:pPr marL="0" indent="0">
              <a:buNone/>
            </a:pPr>
            <a:r>
              <a:rPr lang="hr-HR" sz="2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 nema</a:t>
            </a:r>
            <a:r>
              <a:rPr lang="hr-HR" sz="24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drage ni druga.	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(Tin Ujević,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Svakidašnja jadikovka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endParaRPr lang="hr-HR" sz="28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EPIFORA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ponavljanje riječi na kraju stihova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Čujem 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 snu</a:t>
            </a:r>
            <a:endParaRPr lang="hr-HR" sz="2400" cap="none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Sanjam 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 snu</a:t>
            </a:r>
            <a:endParaRPr lang="hr-HR" sz="2400" cap="none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Vidim 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 snu.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(Jure Kaštelan,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Livade izgubljenih ovaca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sz="2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endParaRPr lang="hr-HR" sz="24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9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6948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METAFORA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545466"/>
            <a:ext cx="10363826" cy="4245733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često ju nazivaju skraćena poredba</a:t>
            </a:r>
          </a:p>
          <a:p>
            <a:pPr>
              <a:buFontTx/>
              <a:buChar char="-"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jezični izraz koji ima preneseno značenje, odnosno značenje jedne riječi ili izraza prenosi se na </a:t>
            </a: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drugu 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riječ</a:t>
            </a:r>
          </a:p>
          <a:p>
            <a:pPr>
              <a:buFontTx/>
              <a:buChar char="-"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metaforom </a:t>
            </a: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 po načelu sličnosti prenose pojmovi i nazivi iz 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jednoga </a:t>
            </a: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područja 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života i svijeta u druga područja</a:t>
            </a:r>
          </a:p>
          <a:p>
            <a:pPr>
              <a:buFontTx/>
              <a:buChar char="-"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umjesto </a:t>
            </a:r>
            <a:r>
              <a:rPr lang="hr-HR" sz="9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sok koji je crven kao krv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pjesnik kaže:</a:t>
            </a:r>
          </a:p>
          <a:p>
            <a:pPr marL="0" indent="0">
              <a:buNone/>
            </a:pP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Iz rasprsnutih šipaka u vrtu</a:t>
            </a:r>
          </a:p>
          <a:p>
            <a:pPr marL="0" indent="0">
              <a:buNone/>
            </a:pP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96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krv</a:t>
            </a:r>
            <a:r>
              <a:rPr lang="hr-HR" sz="96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 cijedi		</a:t>
            </a:r>
          </a:p>
          <a:p>
            <a:pPr marL="0" indent="0">
              <a:buNone/>
            </a:pP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(A. B. Šimić, </a:t>
            </a:r>
            <a:r>
              <a:rPr lang="hr-HR" sz="9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Gorenje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sz="80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39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4221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PERSONIFIKACIJA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77286"/>
            <a:ext cx="10363826" cy="4013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posebna vrsta metafore</a:t>
            </a:r>
          </a:p>
          <a:p>
            <a:pPr>
              <a:buFontTx/>
              <a:buChar char="-"/>
            </a:pP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stvarima, prirodnim pojavama, apstraktnim predmetima, životinjama ili biljkama daju se ljudske osobine</a:t>
            </a:r>
          </a:p>
          <a:p>
            <a:pPr marL="0" indent="0">
              <a:buNone/>
            </a:pPr>
            <a:r>
              <a:rPr lang="hr-HR" sz="26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Olovne </a:t>
            </a: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 teške snove snivaju</a:t>
            </a:r>
          </a:p>
          <a:p>
            <a:pPr marL="0" indent="0">
              <a:buNone/>
            </a:pP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Oblaci nad tamnim gorskim stranama;</a:t>
            </a:r>
          </a:p>
          <a:p>
            <a:pPr marL="0" indent="0">
              <a:buNone/>
            </a:pP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(</a:t>
            </a: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A. G. Matoš, </a:t>
            </a:r>
            <a:r>
              <a:rPr lang="hr-HR" sz="2600" i="1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Jesenje </a:t>
            </a:r>
            <a:r>
              <a:rPr lang="hr-HR" sz="2600" i="1" cap="none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veče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Vani je glasno proljetni vjetar svirao.</a:t>
            </a:r>
          </a:p>
          <a:p>
            <a:pPr marL="0" indent="0">
              <a:buNone/>
            </a:pP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(V. Majer, Moj učitelj)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Tx/>
              <a:buChar char="-"/>
            </a:pPr>
            <a:endParaRPr lang="hr-HR" sz="24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424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EPITET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pridjev koji se dodaje imenici da bi omogućila stvaranje življe,   potpunije, jasnije predodžbe neke stvari, pojave, osobe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Oni imaju </a:t>
            </a:r>
            <a:r>
              <a:rPr lang="hr-HR" sz="28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visoka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čela, </a:t>
            </a:r>
            <a:r>
              <a:rPr lang="hr-HR" sz="28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vijorne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kose, </a:t>
            </a:r>
            <a:r>
              <a:rPr lang="hr-HR" sz="28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široke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grudi. 	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(T. Ujević, </a:t>
            </a:r>
            <a:r>
              <a:rPr lang="hr-HR" sz="28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Jablani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hr-HR" sz="28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hr-HR" sz="2800" b="1" u="sng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stalni epiteti 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– javljaju se u usmenoj epici; određenim predmetima ili  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bićima pridaju se uvijek isti epiteti (</a:t>
            </a:r>
            <a:r>
              <a:rPr lang="hr-HR" sz="28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crna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zemlja, </a:t>
            </a:r>
            <a:r>
              <a:rPr lang="hr-HR" sz="28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vjerna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ljuba</a:t>
            </a: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hr-HR" sz="28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71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ALEGORIJA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67438"/>
            <a:ext cx="10363826" cy="39237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produžena metafora, tj. pravi smisao otkriva se tek u cjelini  </a:t>
            </a:r>
          </a:p>
          <a:p>
            <a:pPr marL="0" indent="0">
              <a:buNone/>
            </a:pP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(metafora se proteže kroz cijelo djelo)</a:t>
            </a:r>
          </a:p>
          <a:p>
            <a:pPr>
              <a:buFontTx/>
              <a:buChar char="-"/>
            </a:pP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prisutna u basnama </a:t>
            </a:r>
            <a:r>
              <a:rPr lang="hr-HR" sz="2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životinje predstavljaju određene tipove ljudi), u poslovicama (</a:t>
            </a:r>
            <a:r>
              <a:rPr lang="hr-HR" sz="2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Bolje vrabac u ruci nego golub na grani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.), u zagonetkama (</a:t>
            </a:r>
            <a:r>
              <a:rPr lang="hr-HR" sz="2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Puna škola đaka, nigdje vrata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., rješenje: lubenica)</a:t>
            </a:r>
          </a:p>
          <a:p>
            <a:pPr>
              <a:buFontTx/>
              <a:buChar char="-"/>
            </a:pP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npr. pjesma </a:t>
            </a:r>
            <a:r>
              <a:rPr lang="hr-HR" sz="2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Ni med cvetjem ni pravice </a:t>
            </a:r>
            <a:r>
              <a:rPr lang="hr-HR" sz="2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M. Krleže (zapravo govori o neravnopravnosti među ljudima)</a:t>
            </a:r>
          </a:p>
          <a:p>
            <a:pPr marL="0" indent="0">
              <a:buNone/>
            </a:pPr>
            <a:endParaRPr lang="hr-HR" sz="28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175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7252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SIMBOL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54558"/>
            <a:ext cx="10363826" cy="393664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zamjenjivanje neke riječi, životne pojave ili pojma njegovom 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alegorijskom oznakom</a:t>
            </a:r>
          </a:p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tzv. stalni simboli, koji se nazivaju i emblemima</a:t>
            </a: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križ – kršćanstvo,  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vaga – pravda, srce – ljubav, golub - mir</a:t>
            </a:r>
          </a:p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pjesnički simboli – shvatljivi su tek u okviru pojedinoga djela ili opusa 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nekoga pjesnika (npr. pjesma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Srebrna cesta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G. Krkleca – simbol  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životnoga puta)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400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USPOREDBA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93194"/>
            <a:ext cx="10363826" cy="389800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nešto se s nečim uspoređuje na temelju nekih zajedničkih   osobina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Voda je teška </a:t>
            </a:r>
            <a:r>
              <a:rPr lang="hr-HR" sz="28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kružnica ulja.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(M. Krleža, </a:t>
            </a:r>
            <a:r>
              <a:rPr lang="hr-HR" sz="28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Bonaca u predvečerje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Oblaci </a:t>
            </a:r>
            <a:r>
              <a:rPr lang="hr-HR" sz="28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jata ptica kruže...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(G. Krklec, </a:t>
            </a:r>
            <a:r>
              <a:rPr lang="hr-HR" sz="28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Srebrna cesta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</a:t>
            </a:r>
            <a:endParaRPr lang="hr-HR" sz="28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8615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KONTRAST (SUPROTNOST)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87132"/>
            <a:ext cx="10363826" cy="410406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postupak suprotstavljanja pojedinih riječi unutar rečenice 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ili suprotstavljanje čitavih rečenica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čest u poslovicama (Sit gladnu ne vjeruje.)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Ti bijesan rušiš, ja sveđ vedar zidam;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Ti </a:t>
            </a:r>
            <a:r>
              <a:rPr lang="hr-HR" sz="24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zvijer banu da </a:t>
            </a:r>
            <a:r>
              <a:rPr lang="hr-HR" sz="24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moreš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i kolješ,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Ja od zla branim, ljute rane vidam.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(V. Nazor, Tomislav)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716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579550"/>
            <a:ext cx="10363826" cy="5211650"/>
          </a:xfrm>
        </p:spPr>
        <p:txBody>
          <a:bodyPr>
            <a:normAutofit fontScale="77500" lnSpcReduction="20000"/>
          </a:bodyPr>
          <a:lstStyle/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KNJIŽEVNOST – UMJETNOST RIJEČI</a:t>
            </a:r>
          </a:p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prema podrijetlu: narodna (usmena) i umjetnička (pisana)</a:t>
            </a:r>
          </a:p>
          <a:p>
            <a:r>
              <a:rPr lang="hr-HR" sz="2800" u="sng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tri književna roda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lirika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epika </a:t>
            </a:r>
            <a:endParaRPr lang="hr-HR" sz="28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drama</a:t>
            </a:r>
          </a:p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neki dodaju i </a:t>
            </a:r>
            <a:r>
              <a:rPr lang="hr-HR" sz="2800" u="sng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četvrti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: didaktiku (didaktikós – poučan) – posebna skupina književnih vrsta na prijelazu između književnosti i znanosti (diskurzivni književni oblici)</a:t>
            </a:r>
          </a:p>
          <a:p>
            <a:r>
              <a:rPr lang="hr-HR" sz="2800" u="sng" cap="none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književno-znanstvene </a:t>
            </a:r>
            <a:r>
              <a:rPr lang="hr-HR" sz="2800" u="sng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vrste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(nazivaju se još i esejistikom te publicistikom): esej ili ogled, putopis, dnevnik, biografija, autobiografija, memoari, feljton ili podlistak, reportaža</a:t>
            </a:r>
          </a:p>
          <a:p>
            <a:endParaRPr lang="hr-HR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0131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HIPERBOLA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38648"/>
            <a:ext cx="10363826" cy="405255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figura preuveličavanja radi naglašavanja određena emocionalnoga stava prema predmetima, pojavama ili radnjama</a:t>
            </a:r>
          </a:p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 svakodnevnom govoru: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Rekao sam ti tisuću puta., Čekam te cijelu </a:t>
            </a:r>
          </a:p>
          <a:p>
            <a:pPr marL="0" indent="0">
              <a:buNone/>
            </a:pPr>
            <a:r>
              <a:rPr lang="hr-HR" sz="2400" i="1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vječnost., Nisam te vidio sto godina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Imao sam glas kao vjetar,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ruke kao hridine…	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(J. </a:t>
            </a:r>
            <a:r>
              <a:rPr lang="hr-HR" sz="24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Pupačić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Tri moja brata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endParaRPr lang="hr-HR" sz="24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6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87556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GRADACIJA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izborom riječi, slika i misli izaziva se postupno pojačavanje ili slabljenje početne predodžbe ili misli</a:t>
            </a:r>
          </a:p>
          <a:p>
            <a:pPr marL="0" indent="0">
              <a:buNone/>
            </a:pPr>
            <a:r>
              <a:rPr lang="hr-HR" sz="7400" cap="none" dirty="0" smtClean="0">
                <a:latin typeface="Comic Sans MS" panose="030F0702030302020204" pitchFamily="66" charset="0"/>
              </a:rPr>
              <a:t>	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Vijest je letjela brže od ptice 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Brže od vjetra 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Brže od munje.  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</a:t>
            </a:r>
            <a:r>
              <a:rPr lang="hr-HR" sz="96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Grigor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Vitez, </a:t>
            </a:r>
            <a:r>
              <a:rPr lang="hr-HR" sz="9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Epitaf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)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</a:p>
          <a:p>
            <a:endParaRPr lang="hr-HR" sz="55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55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857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8615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INVERZIJA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87132"/>
            <a:ext cx="10363826" cy="41040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obrtanje reda riječi ili dijelova rečenica, red koji je obrnut od onoga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gramatičkoga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naglašava se ono što se u normalnom poretku riječi ne može izraziti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Niz zapadno nebo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i iz rasprsnutih šipaka u vrtu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krv se cijedi.	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	(A. B. Šimić, 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Gorenje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352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2858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RETORIČKO 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906074"/>
            <a:ext cx="10363826" cy="38851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upitne rečenice koje zapravo ne označuju pitanje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ne očekuje se odgovor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njima se zapravo izražava stav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I preplašen se trzam i skrbno pipam rukom,</a:t>
            </a:r>
          </a:p>
          <a:p>
            <a:pPr marL="0" indent="0">
              <a:buNone/>
            </a:pP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O, je li jošte tu?</a:t>
            </a:r>
          </a:p>
          <a:p>
            <a:pPr marL="0" indent="0">
              <a:buNone/>
            </a:pP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(S. S. Kranjčević, </a:t>
            </a:r>
            <a:r>
              <a:rPr lang="hr-HR" sz="9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Moj dom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Što u njem znači moja mala kap?</a:t>
            </a:r>
          </a:p>
          <a:p>
            <a:pPr marL="0" indent="0">
              <a:buNone/>
            </a:pPr>
            <a:r>
              <a:rPr lang="hr-HR" sz="96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(D. Cesarić, </a:t>
            </a:r>
            <a:r>
              <a:rPr lang="hr-HR" sz="96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Slap</a:t>
            </a:r>
            <a:r>
              <a:rPr lang="hr-HR" sz="96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	</a:t>
            </a:r>
            <a:r>
              <a:rPr lang="hr-HR" sz="80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013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61798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ELIPSA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61375"/>
            <a:ext cx="10363826" cy="472654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iz rečenične cjeline izostavljaju se pojedine riječi na takav način da  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se smisao cjeline ipak može razabrati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postiže se zgusnutost i snaga u izražavanju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često se izostavljaju glagoli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Danas meni, sutra tebi. 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Nad snježnom zemljom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plave zvijezde. 	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(A. B. Šimić, </a:t>
            </a:r>
            <a:r>
              <a:rPr lang="hr-HR" sz="2400" i="1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hr-HR" sz="2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jubomora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hr-HR" sz="24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hr-HR" sz="24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0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LIRIKA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8" y="1313734"/>
            <a:ext cx="3876543" cy="2871899"/>
          </a:xfrm>
        </p:spPr>
      </p:pic>
      <p:sp>
        <p:nvSpPr>
          <p:cNvPr id="5" name="Pravokutnik 4"/>
          <p:cNvSpPr/>
          <p:nvPr/>
        </p:nvSpPr>
        <p:spPr>
          <a:xfrm>
            <a:off x="643944" y="1133356"/>
            <a:ext cx="848717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grč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 lýra – vrsta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žičanoga glazbenoga   </a:t>
            </a:r>
          </a:p>
          <a:p>
            <a:pPr>
              <a:spcAft>
                <a:spcPts val="0"/>
              </a:spcAft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instrumenta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književna djela najčešće u stihu, ali mogu biti </a:t>
            </a:r>
          </a:p>
          <a:p>
            <a:pPr>
              <a:spcAft>
                <a:spcPts val="0"/>
              </a:spcAft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i u prozi (pjesma u prozi)              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hr-HR" sz="28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obilježja: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naglašena osjećajnost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izražava subjektivne osjećaje i misli (ne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opisuje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događaje)</a:t>
            </a: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kratkoća i sažetost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jezičnoga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izraza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jedinstvo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ritma i zvuka riječi s njihovim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značenjem</a:t>
            </a:r>
            <a:endParaRPr lang="hr-HR" sz="2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r-HR" sz="2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r-H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85280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EPIKA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77858" y="1011158"/>
            <a:ext cx="3935099" cy="260428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75256" y="1632456"/>
            <a:ext cx="74026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grč.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épos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= riječ,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pjesnička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pripovijest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obilježja: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narativnost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– pripovijeda          o događajima, opširno kazivanje, objektivnost</a:t>
            </a:r>
          </a:p>
          <a:p>
            <a:pPr>
              <a:spcAft>
                <a:spcPts val="0"/>
              </a:spcAft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obuhvaća književna djela u stihu i u prozi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hr-HR" sz="28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epika </a:t>
            </a:r>
            <a:r>
              <a:rPr lang="hr-HR" sz="2800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u stihu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: epska pjesma,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ep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/ </a:t>
            </a:r>
          </a:p>
          <a:p>
            <a:pPr>
              <a:spcAft>
                <a:spcPts val="0"/>
              </a:spcAft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epski spjev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hr-HR" sz="28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epika </a:t>
            </a:r>
            <a:r>
              <a:rPr lang="hr-HR" sz="2800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u prozi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: pripovijetka, novela, roman,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bajka, legenda...</a:t>
            </a:r>
            <a:endParaRPr lang="hr-HR" sz="28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DRAMA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961623" y="2410645"/>
            <a:ext cx="10363826" cy="3424107"/>
          </a:xfrm>
        </p:spPr>
        <p:txBody>
          <a:bodyPr>
            <a:normAutofit/>
          </a:bodyPr>
          <a:lstStyle/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književna djela pisana u dijaloškom obliku 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namijenjena izvođenju na pozornici</a:t>
            </a:r>
          </a:p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temelji se na sukobu među likovima</a:t>
            </a:r>
          </a:p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obilježja: dramska radnja, dramska lica (likovi), dijalog, monolog i didaskalije</a:t>
            </a:r>
            <a:endParaRPr lang="hr-HR" sz="28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055" y="1125054"/>
            <a:ext cx="3687024" cy="25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STILSKA IZRAŽAJNA SREDSTVA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Možemo ih podijeliti u četiri skupine: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a) figure dikcije - glasovne ili zvučne figure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 (asonanca, aliteracija, onomatopeja, anafora, </a:t>
            </a:r>
            <a:r>
              <a:rPr lang="hr-HR" sz="2800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epifora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figure riječi ili tropi – dolazi do promjene osnovnoga   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značenja pojedinih riječi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 (metafora, personifikacija, epitet, alegorija, simbol)</a:t>
            </a:r>
          </a:p>
          <a:p>
            <a:pPr marL="0" indent="0">
              <a:buNone/>
            </a:pPr>
            <a:endParaRPr lang="hr-HR" sz="28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STILSKA IZRAŽAJNA SREDSTVA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c) figure misli – odnosi se na širi smisao onoga što je njima   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rečeno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 (usporedba, kontrast, hiperbola, gradacija)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d) figure konstrukcije – nastaju osobitim rasporedom riječi    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 u rečenici ili većoj cjelini književnoga teksta</a:t>
            </a:r>
          </a:p>
          <a:p>
            <a:pPr marL="0" indent="0">
              <a:buNone/>
            </a:pPr>
            <a:r>
              <a:rPr lang="hr-HR" sz="28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  (inverzija, retoričko pitanje, elipsa)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ASONANCA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918952"/>
            <a:ext cx="10857516" cy="4378817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ponavljanje istih samoglasnika radi postizanja određena zvukovnoga  </a:t>
            </a:r>
          </a:p>
          <a:p>
            <a:pPr marL="0" indent="0">
              <a:buNone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ugođaja ili glasovnih efekata (npr. u izrekama: </a:t>
            </a:r>
            <a:r>
              <a:rPr lang="hr-HR" sz="4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hr-HR" sz="4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s</a:t>
            </a:r>
            <a:r>
              <a:rPr lang="hr-HR" sz="4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hr-HR" sz="4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hr-HR" sz="4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hr-HR" sz="4400" b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o)</a:t>
            </a:r>
            <a:endParaRPr lang="hr-HR" sz="4400" cap="none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u poeziji često služi kao sredstvo za izazivanje tzv. eufonije (blagoglasja)</a:t>
            </a:r>
          </a:p>
          <a:p>
            <a:pPr marL="0" indent="0">
              <a:buNone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vne i teške sn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 snivaju</a:t>
            </a:r>
          </a:p>
          <a:p>
            <a:pPr marL="0" indent="0">
              <a:buNone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blaci nad tamnim g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rskim stranama;</a:t>
            </a:r>
          </a:p>
          <a:p>
            <a:pPr marL="0" indent="0">
              <a:buNone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M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 sjene rijek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 plivaju,</a:t>
            </a:r>
          </a:p>
          <a:p>
            <a:pPr marL="0" indent="0">
              <a:buNone/>
            </a:pP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Žut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 rijek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 među g</a:t>
            </a:r>
            <a:r>
              <a:rPr lang="hr-HR" sz="4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lim granama.	</a:t>
            </a:r>
          </a:p>
          <a:p>
            <a:pPr marL="0" indent="0">
              <a:buNone/>
            </a:pPr>
            <a:r>
              <a:rPr lang="hr-HR" sz="4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(A. G. Matoš, </a:t>
            </a:r>
            <a:r>
              <a:rPr lang="hr-HR" sz="4400" i="1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Jesenje </a:t>
            </a:r>
            <a:r>
              <a:rPr lang="hr-HR" sz="4400" i="1" cap="none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veče</a:t>
            </a:r>
            <a:r>
              <a:rPr lang="hr-HR" sz="4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 – samoglasnik o</a:t>
            </a:r>
          </a:p>
          <a:p>
            <a:endParaRPr lang="hr-HR" sz="4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7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ALITERACIJA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ponavljanje istih suglasnika ili glasovnih skupina u rečenicama,     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odnosno stihovima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 i mot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 kako m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ke bivaju 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be, c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neći se c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nim v</a:t>
            </a:r>
            <a:r>
              <a:rPr lang="hr-HR" sz="2400" b="1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anama.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(</a:t>
            </a: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A. G. Matoš, </a:t>
            </a:r>
            <a:r>
              <a:rPr lang="hr-HR" sz="2400" i="1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Jesenje </a:t>
            </a:r>
            <a:r>
              <a:rPr lang="hr-HR" sz="2400" i="1" cap="none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veče</a:t>
            </a:r>
            <a:r>
              <a:rPr lang="hr-HR" sz="2400" cap="non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 – </a:t>
            </a:r>
            <a:r>
              <a:rPr lang="hr-HR" sz="2400" cap="non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suglasnik r</a:t>
            </a:r>
            <a:endParaRPr lang="hr-HR" sz="24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500" cap="non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215</TotalTime>
  <Words>701</Words>
  <Application>Microsoft Office PowerPoint</Application>
  <PresentationFormat>Široki zaslon</PresentationFormat>
  <Paragraphs>180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Tw Cen MT</vt:lpstr>
      <vt:lpstr>Wingdings</vt:lpstr>
      <vt:lpstr>Kapljica</vt:lpstr>
      <vt:lpstr>KNJIŽEVNOST </vt:lpstr>
      <vt:lpstr>PowerPointova prezentacija</vt:lpstr>
      <vt:lpstr>LIRIKA</vt:lpstr>
      <vt:lpstr>EPIKA</vt:lpstr>
      <vt:lpstr>DRAMA</vt:lpstr>
      <vt:lpstr>STILSKA IZRAŽAJNA SREDSTVA</vt:lpstr>
      <vt:lpstr>STILSKA IZRAŽAJNA SREDSTVA</vt:lpstr>
      <vt:lpstr>ASONANCA</vt:lpstr>
      <vt:lpstr>ALITERACIJA</vt:lpstr>
      <vt:lpstr>ONOMATOPEJA</vt:lpstr>
      <vt:lpstr>ANAFORA</vt:lpstr>
      <vt:lpstr>EPIFORA</vt:lpstr>
      <vt:lpstr>METAFORA</vt:lpstr>
      <vt:lpstr>PERSONIFIKACIJA</vt:lpstr>
      <vt:lpstr>EPITET</vt:lpstr>
      <vt:lpstr>ALEGORIJA</vt:lpstr>
      <vt:lpstr>SIMBOL</vt:lpstr>
      <vt:lpstr>USPOREDBA</vt:lpstr>
      <vt:lpstr>KONTRAST (SUPROTNOST)</vt:lpstr>
      <vt:lpstr>HIPERBOLA</vt:lpstr>
      <vt:lpstr>GRADACIJA</vt:lpstr>
      <vt:lpstr>INVERZIJA</vt:lpstr>
      <vt:lpstr>RETORIČKO PITANJE</vt:lpstr>
      <vt:lpstr>ELIPSA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KNJIŽEVNOST </dc:title>
  <dc:creator>VBiscan</dc:creator>
  <cp:lastModifiedBy>VBiscan</cp:lastModifiedBy>
  <cp:revision>26</cp:revision>
  <dcterms:created xsi:type="dcterms:W3CDTF">2020-05-20T07:51:11Z</dcterms:created>
  <dcterms:modified xsi:type="dcterms:W3CDTF">2020-05-20T21:47:20Z</dcterms:modified>
</cp:coreProperties>
</file>