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681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1187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398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325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7065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8269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23896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149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044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566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4304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49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6515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2325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6865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9565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6B1B0-A661-4BD0-8E0D-51241A83ABCC}" type="datetimeFigureOut">
              <a:rPr lang="hr-HR" smtClean="0"/>
              <a:pPr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6BE987-FDB3-4E17-BE59-E1AD9CF771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8509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349"/>
            <a:ext cx="9144000" cy="1036321"/>
          </a:xfrm>
        </p:spPr>
        <p:txBody>
          <a:bodyPr>
            <a:normAutofit/>
          </a:bodyPr>
          <a:lstStyle/>
          <a:p>
            <a:r>
              <a:rPr lang="hr-HR" dirty="0" smtClean="0"/>
              <a:t>Fran Krsto Frankopan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93670"/>
            <a:ext cx="9144000" cy="3664130"/>
          </a:xfrm>
        </p:spPr>
        <p:txBody>
          <a:bodyPr/>
          <a:lstStyle/>
          <a:p>
            <a:r>
              <a:rPr lang="hr-HR" dirty="0" smtClean="0"/>
              <a:t>Vanja Kuhar 6.c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584" y="2135778"/>
            <a:ext cx="3133045" cy="442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640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je Fran Krsto Frankopan?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502" y="1602376"/>
            <a:ext cx="5734595" cy="5399316"/>
          </a:xfrm>
        </p:spPr>
        <p:txBody>
          <a:bodyPr>
            <a:normAutofit/>
          </a:bodyPr>
          <a:lstStyle/>
          <a:p>
            <a:r>
              <a:rPr lang="hr-HR" dirty="0" smtClean="0"/>
              <a:t>Hrvatski plemić</a:t>
            </a:r>
          </a:p>
          <a:p>
            <a:r>
              <a:rPr lang="hr-HR" dirty="0" smtClean="0"/>
              <a:t>Vojskovođa</a:t>
            </a:r>
          </a:p>
          <a:p>
            <a:r>
              <a:rPr lang="hr-HR" dirty="0" smtClean="0"/>
              <a:t>Pjesnik iz velikaške obitelji Frankopan</a:t>
            </a:r>
          </a:p>
          <a:p>
            <a:r>
              <a:rPr lang="hr-HR" dirty="0" smtClean="0"/>
              <a:t>Rođen je u Bosiljevu 1643. godineFran Krsto, najmlađi sin karlovačkog generala Vuka Frankopana, po nekim se izvorima rodio u Karlovcu 4. ožujka 1643. godine.</a:t>
            </a:r>
          </a:p>
          <a:p>
            <a:r>
              <a:rPr lang="hr-HR" dirty="0" smtClean="0"/>
              <a:t> Pretpostavlja se da mu je rodno mjesto Bosiljevo, iako nije sa sigurnošću utvrđeno</a:t>
            </a:r>
          </a:p>
          <a:p>
            <a:r>
              <a:rPr lang="hr-HR" dirty="0" smtClean="0"/>
              <a:t>Bio najmlađi sin karlovačkog generala Vuka Frankopana, po nekim se izvorima rodio u Karlovcu 4. ožujka 1643. godine.</a:t>
            </a:r>
          </a:p>
          <a:p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056" y="1942012"/>
            <a:ext cx="3255783" cy="39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76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Život Frana Krsta Frankopana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290"/>
            <a:ext cx="5823857" cy="5342709"/>
          </a:xfrm>
        </p:spPr>
        <p:txBody>
          <a:bodyPr>
            <a:normAutofit/>
          </a:bodyPr>
          <a:lstStyle/>
          <a:p>
            <a:r>
              <a:rPr lang="hr-HR" dirty="0" smtClean="0"/>
              <a:t>Nakon očeve smrti poslali su ga na školovanje u Zagreb, gdje je polazio isusovačku gimnaziju</a:t>
            </a:r>
          </a:p>
          <a:p>
            <a:r>
              <a:rPr lang="hr-HR" dirty="0" smtClean="0"/>
              <a:t> Stanovao je u konviktu za vanjske učenike u Habdelićevoj ulici</a:t>
            </a:r>
          </a:p>
          <a:p>
            <a:r>
              <a:rPr lang="hr-HR" dirty="0" smtClean="0"/>
              <a:t>Dodatnu nastavu je pohađao u isusovačkom kolegiju, gdje je stekao sklonost prema knjizi i pisanju</a:t>
            </a:r>
          </a:p>
          <a:p>
            <a:r>
              <a:rPr lang="hr-HR" dirty="0" smtClean="0"/>
              <a:t> O njegovu školovanju ne postoje podaci sve do zabilježbe o školovanju u Grazu 1654. godine</a:t>
            </a:r>
          </a:p>
          <a:p>
            <a:r>
              <a:rPr lang="hr-HR" dirty="0" smtClean="0"/>
              <a:t> Kao mali dječak ostao je bez majke, a otac mu je umro 1652. godine</a:t>
            </a:r>
          </a:p>
          <a:p>
            <a:r>
              <a:rPr lang="hr-HR" dirty="0" smtClean="0"/>
              <a:t>Fran Krsto je za života objelodanio samo jedan književni rad, spjev "Elegia" (1656.)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992" y="2113869"/>
            <a:ext cx="2728462" cy="364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712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Zrinsko – Frankopanska utora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48"/>
            <a:ext cx="6128657" cy="5637621"/>
          </a:xfrm>
        </p:spPr>
        <p:txBody>
          <a:bodyPr>
            <a:normAutofit/>
          </a:bodyPr>
          <a:lstStyle/>
          <a:p>
            <a:r>
              <a:rPr lang="hr-HR" dirty="0" smtClean="0"/>
              <a:t>Zrinsko-frankopanska urota, bio je pokret hrvatskog i ugarskog plemstva protiv apsolutističke politike Habsburgovaca u razdoblju od 1664. do 1671. godine</a:t>
            </a:r>
          </a:p>
          <a:p>
            <a:r>
              <a:rPr lang="hr-HR" dirty="0" smtClean="0"/>
              <a:t> Pokušali su oduprijeti se nastojanjima bečkog dvora da Hrvatskoj i Ugarskoj nametne centralizam i apsolutizam kakvim se već upravljalo u Austrijskim nasljednim zemljama, uključujući i Češku</a:t>
            </a:r>
          </a:p>
          <a:p>
            <a:r>
              <a:rPr lang="hr-HR" dirty="0" smtClean="0"/>
              <a:t>Neuspjeh urote označio je kraj starih velikaških obitelji Zrinskih i Frankopana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639" y="3395763"/>
            <a:ext cx="4424226" cy="28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70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Okolnosti koje su dovele do urote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Godine 1664. carska vojska je strahovito razbila Turke kod sv. Godharda, ali tu pobjedu nije iskoristio Leopold I. nego je sklopio Vašvarski mir, s uvjetima kao da su Turci bili pobjednici</a:t>
            </a:r>
          </a:p>
          <a:p>
            <a:r>
              <a:rPr lang="hr-HR" dirty="0" smtClean="0"/>
              <a:t>Hrvatska i Ugarska nisu priznale taj dogovor s nevjerojatno lošim uvjetima da Turci mogu zadržati sve što su do početka rata osvojili, a kako im je Beč podlom politikom onemogućio zakonito izboriti se za svoja prava, nije bilo druge hrvatskim i ugarskim vođama nego udružiti se, te ostvariti svoja prava pobunom</a:t>
            </a:r>
          </a:p>
          <a:p>
            <a:r>
              <a:rPr lang="hr-HR" dirty="0" smtClean="0"/>
              <a:t>Istodobno, sve su više jačale centralističke i germanizatorske težnje Habsburgovaca na štetu staleškog položaja hrvatskoga i mađarskog plemstva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8485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Nakon urote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6773091" cy="5167313"/>
          </a:xfrm>
        </p:spPr>
        <p:txBody>
          <a:bodyPr>
            <a:normAutofit/>
          </a:bodyPr>
          <a:lstStyle/>
          <a:p>
            <a:r>
              <a:rPr lang="hr-HR" dirty="0" smtClean="0"/>
              <a:t>Odmah potom bečka je središnja vlast potpuno opljačkala i uništila dvije najslavnije obitelji u hrvatskoj povijesti</a:t>
            </a:r>
          </a:p>
          <a:p>
            <a:r>
              <a:rPr lang="hr-HR" dirty="0" smtClean="0"/>
              <a:t> Tako je i mletački poslanik u Beču javio u Veneciju:</a:t>
            </a:r>
          </a:p>
          <a:p>
            <a:endParaRPr lang="hr-HR" dirty="0" smtClean="0"/>
          </a:p>
          <a:p>
            <a:r>
              <a:rPr lang="hr-HR" dirty="0" smtClean="0"/>
              <a:t>"Ovo je nesretni konac dvaju toli uglednih ljudi, osobito Zrinski bijaše veoma slavljen i cijenjen, jer šesnaest potkraljeva ili banova slavnih dade Hrvatskoj njegova porodica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446" y="1884589"/>
            <a:ext cx="33528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896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Osvetne akcije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77343" cy="4627426"/>
          </a:xfrm>
        </p:spPr>
        <p:txBody>
          <a:bodyPr>
            <a:normAutofit/>
          </a:bodyPr>
          <a:lstStyle/>
          <a:p>
            <a:r>
              <a:rPr lang="hr-HR" dirty="0" smtClean="0"/>
              <a:t>Barun Josip Vojnović planirao je podići ustanak u Lici radi osvete za smrt Zrinskog i Frankopana</a:t>
            </a:r>
          </a:p>
          <a:p>
            <a:r>
              <a:rPr lang="hr-HR" dirty="0" smtClean="0"/>
              <a:t> Pomoć je pokušao naći kod Mletaka, u Napulju, Rimu i kod Osmanlija u Bosni, no nakon nekog vremena izgubio mu se trag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328" y="1556217"/>
            <a:ext cx="5718743" cy="46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75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Dan pogiblje Petra Zrinskog i Frana Krste Frankopana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6876"/>
            <a:ext cx="5212976" cy="4817223"/>
          </a:xfrm>
        </p:spPr>
        <p:txBody>
          <a:bodyPr>
            <a:normAutofit/>
          </a:bodyPr>
          <a:lstStyle/>
          <a:p>
            <a:r>
              <a:rPr lang="hr-HR" dirty="0" smtClean="0"/>
              <a:t>U Republici Hrvatskoj iz studenoga 2011., 30. travnja obilježava se kao Dan pogibije Petra Zrinskog i Frana Krste Frankopana</a:t>
            </a:r>
          </a:p>
          <a:p>
            <a:r>
              <a:rPr lang="hr-HR" dirty="0" smtClean="0"/>
              <a:t> Spomendan posvećen Zrinskim i Frankopanima, simbolima žrtve za slobodu i pravdu hrvatskoga naroda i hrvatske domovine obilježava se uz geslo Navik on živi ki zgine pošteno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924" y="2052917"/>
            <a:ext cx="2973603" cy="41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0812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pažnji!!!!!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07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</TotalTime>
  <Words>530</Words>
  <Application>Microsoft Office PowerPoint</Application>
  <PresentationFormat>Custom</PresentationFormat>
  <Paragraphs>133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Wisp</vt:lpstr>
      <vt:lpstr>Fran Krsto Frankopan</vt:lpstr>
      <vt:lpstr>Tko je Fran Krsto Frankopan?</vt:lpstr>
      <vt:lpstr>Život Frana Krsta Frankopana</vt:lpstr>
      <vt:lpstr>Zrinsko – Frankopanska utora</vt:lpstr>
      <vt:lpstr>Okolnosti koje su dovele do urote </vt:lpstr>
      <vt:lpstr>Nakon urote </vt:lpstr>
      <vt:lpstr>Osvetne akcije </vt:lpstr>
      <vt:lpstr>Dan pogiblje Petra Zrinskog i Frana Krste Frankopana</vt:lpstr>
      <vt:lpstr>Hvala na pažnji!!!!!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 Krsto Frankopan</dc:title>
  <dc:creator>brunhilda191172@gmail.com</dc:creator>
  <cp:lastModifiedBy>Mešo mekentoš</cp:lastModifiedBy>
  <cp:revision>7</cp:revision>
  <dcterms:created xsi:type="dcterms:W3CDTF">2020-05-18T09:12:28Z</dcterms:created>
  <dcterms:modified xsi:type="dcterms:W3CDTF">2020-05-19T08:19:49Z</dcterms:modified>
</cp:coreProperties>
</file>