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9CC6ED9-5A9B-4939-A714-5A05EC9D285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EA5F0D9-4818-468C-84EF-EEC2574682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650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6ED9-5A9B-4939-A714-5A05EC9D285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F0D9-4818-468C-84EF-EEC257468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897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6ED9-5A9B-4939-A714-5A05EC9D285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F0D9-4818-468C-84EF-EEC2574682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8952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6ED9-5A9B-4939-A714-5A05EC9D285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F0D9-4818-468C-84EF-EEC2574682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4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6ED9-5A9B-4939-A714-5A05EC9D285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F0D9-4818-468C-84EF-EEC257468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866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6ED9-5A9B-4939-A714-5A05EC9D285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F0D9-4818-468C-84EF-EEC2574682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3738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6ED9-5A9B-4939-A714-5A05EC9D285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F0D9-4818-468C-84EF-EEC2574682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185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6ED9-5A9B-4939-A714-5A05EC9D285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F0D9-4818-468C-84EF-EEC2574682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3263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6ED9-5A9B-4939-A714-5A05EC9D285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F0D9-4818-468C-84EF-EEC2574682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041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6ED9-5A9B-4939-A714-5A05EC9D285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F0D9-4818-468C-84EF-EEC257468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96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6ED9-5A9B-4939-A714-5A05EC9D285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F0D9-4818-468C-84EF-EEC2574682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384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6ED9-5A9B-4939-A714-5A05EC9D285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F0D9-4818-468C-84EF-EEC257468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37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6ED9-5A9B-4939-A714-5A05EC9D285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F0D9-4818-468C-84EF-EEC2574682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530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6ED9-5A9B-4939-A714-5A05EC9D285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F0D9-4818-468C-84EF-EEC2574682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329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6ED9-5A9B-4939-A714-5A05EC9D285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F0D9-4818-468C-84EF-EEC257468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37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6ED9-5A9B-4939-A714-5A05EC9D285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F0D9-4818-468C-84EF-EEC2574682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277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6ED9-5A9B-4939-A714-5A05EC9D285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F0D9-4818-468C-84EF-EEC257468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97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CC6ED9-5A9B-4939-A714-5A05EC9D285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A5F0D9-4818-468C-84EF-EEC257468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411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s://hr.wikipedia.org/wiki/Zelena_pupavk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1312387-FC8A-4BAC-80EF-DFA3CE3DA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Ballpark" panose="00000400000000000000" pitchFamily="2" charset="0"/>
              </a:rPr>
              <a:t>Car Karlo VI.</a:t>
            </a:r>
            <a:endParaRPr lang="en-US" dirty="0">
              <a:latin typeface="Ballpark" panose="00000400000000000000" pitchFamily="2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D1030D4-5E34-473F-8636-BC3BF15CF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9303" y="3454605"/>
            <a:ext cx="9144000" cy="1655762"/>
          </a:xfrm>
        </p:spPr>
        <p:txBody>
          <a:bodyPr/>
          <a:lstStyle/>
          <a:p>
            <a:r>
              <a:rPr lang="hr-HR" dirty="0"/>
              <a:t>Nikolina Ježek 6.b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425153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E61F402-3445-458A-9A2B-D28FD2883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673C096-95AE-4644-B76C-1DF1B667D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7A91835-418B-4867-87D7-1376A57F3F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5B511A1-E0EC-49FE-8068-9DA29CD00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A61BC5F-ADA4-4DBA-9C6B-E17E0B82EC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1CE6F7D2-ACED-47D2-BEFD-FB26F75374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3AC8C0-2DF8-4393-A386-186D60DB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hr-HR" sz="2800" dirty="0">
                <a:solidFill>
                  <a:srgbClr val="262626"/>
                </a:solidFill>
                <a:latin typeface="Ballpark" panose="00000400000000000000" pitchFamily="2" charset="0"/>
              </a:rPr>
              <a:t>O Karlu</a:t>
            </a:r>
            <a:endParaRPr lang="en-US" sz="2800" dirty="0">
              <a:solidFill>
                <a:srgbClr val="262626"/>
              </a:solidFill>
              <a:latin typeface="Ballpark" panose="000004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BE880E9-2B86-4CDB-B5B7-308745CDD1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BB85C00-A48C-4B8C-BF17-3FCA7C796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algn="ctr"/>
            <a:r>
              <a:rPr lang="hr-HR" sz="1600" b="1">
                <a:solidFill>
                  <a:srgbClr val="262626"/>
                </a:solidFill>
              </a:rPr>
              <a:t>Rođen</a:t>
            </a:r>
            <a:r>
              <a:rPr lang="hr-HR" sz="1600">
                <a:solidFill>
                  <a:srgbClr val="262626"/>
                </a:solidFill>
              </a:rPr>
              <a:t>- 1. listopada 1685., u Hofburgu, Beč</a:t>
            </a:r>
          </a:p>
          <a:p>
            <a:pPr algn="ctr"/>
            <a:r>
              <a:rPr lang="hr-HR" sz="1600" b="1">
                <a:solidFill>
                  <a:srgbClr val="262626"/>
                </a:solidFill>
              </a:rPr>
              <a:t>Preminuo</a:t>
            </a:r>
            <a:r>
              <a:rPr lang="hr-HR" sz="1600">
                <a:solidFill>
                  <a:srgbClr val="262626"/>
                </a:solidFill>
              </a:rPr>
              <a:t>-</a:t>
            </a:r>
            <a:r>
              <a:rPr lang="hr-HR" sz="1600" b="1">
                <a:solidFill>
                  <a:srgbClr val="262626"/>
                </a:solidFill>
              </a:rPr>
              <a:t> </a:t>
            </a:r>
            <a:r>
              <a:rPr lang="hr-HR" sz="1600">
                <a:solidFill>
                  <a:srgbClr val="262626"/>
                </a:solidFill>
              </a:rPr>
              <a:t>20. listopada 1740., Palais Augarten</a:t>
            </a:r>
          </a:p>
          <a:p>
            <a:pPr algn="ctr"/>
            <a:r>
              <a:rPr lang="hr-HR" sz="1600">
                <a:solidFill>
                  <a:srgbClr val="262626"/>
                </a:solidFill>
              </a:rPr>
              <a:t>Zadnji muški potomak iz dinastije Habsburg</a:t>
            </a:r>
            <a:endParaRPr lang="en-US" sz="1600">
              <a:solidFill>
                <a:srgbClr val="262626"/>
              </a:solidFill>
            </a:endParaRPr>
          </a:p>
        </p:txBody>
      </p:sp>
      <p:pic>
        <p:nvPicPr>
          <p:cNvPr id="5" name="Slika 4" descr="Slika na kojoj se prikazuje trava, zgrada, na otvorenom, velik&#10;&#10;Opis je automatski generiran">
            <a:extLst>
              <a:ext uri="{FF2B5EF4-FFF2-40B4-BE49-F238E27FC236}">
                <a16:creationId xmlns:a16="http://schemas.microsoft.com/office/drawing/2014/main" xmlns="" id="{33B6C9BF-BD20-4D61-A0F4-EF68C719C6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668" y="1935690"/>
            <a:ext cx="5469466" cy="2986616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28688331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B2ABF641-B59E-4DCE-936C-45E259320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3B07250-CCED-4350-BC55-46F640C20E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F703DAFF-BCF0-4438-ABC0-9CACD26866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0BD60FB0-8F44-4034-8D31-74618FF51E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D1CA9E5D-B5F0-487E-B029-3B4DFB743A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4E32A033-3230-47BE-ABC1-C3C540F878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C05BD97-FCAE-4EE5-B3C0-577E5D8B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350363"/>
          </a:xfrm>
        </p:spPr>
        <p:txBody>
          <a:bodyPr anchor="b">
            <a:normAutofit/>
          </a:bodyPr>
          <a:lstStyle/>
          <a:p>
            <a:r>
              <a:rPr lang="hr-HR" dirty="0">
                <a:latin typeface="Ballpark" panose="00000400000000000000" pitchFamily="2" charset="0"/>
              </a:rPr>
              <a:t>Obitelj</a:t>
            </a:r>
            <a:endParaRPr lang="en-US" dirty="0">
              <a:latin typeface="Ballpark" panose="00000400000000000000" pitchFamily="2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E78C0DC0-3AE7-4C10-96E0-02E4FB0FF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46233" y="2504621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Slika 4" descr="Slika na kojoj se prikazuje sjedenje, držanje, stol, staro&#10;&#10;Opis je automatski generiran">
            <a:extLst>
              <a:ext uri="{FF2B5EF4-FFF2-40B4-BE49-F238E27FC236}">
                <a16:creationId xmlns:a16="http://schemas.microsoft.com/office/drawing/2014/main" xmlns="" id="{99865AD6-3C54-4AC6-BBB6-B6343CB213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24"/>
          <a:stretch/>
        </p:blipFill>
        <p:spPr>
          <a:xfrm>
            <a:off x="1256856" y="2837793"/>
            <a:ext cx="2489294" cy="2877237"/>
          </a:xfrm>
          <a:prstGeom prst="rect">
            <a:avLst/>
          </a:prstGeom>
        </p:spPr>
      </p:pic>
      <p:pic>
        <p:nvPicPr>
          <p:cNvPr id="9" name="Slika 8" descr="Slika na kojoj se prikazuje na zatvorenom, sjedenje, malo, stol&#10;&#10;Opis je automatski generiran">
            <a:extLst>
              <a:ext uri="{FF2B5EF4-FFF2-40B4-BE49-F238E27FC236}">
                <a16:creationId xmlns:a16="http://schemas.microsoft.com/office/drawing/2014/main" xmlns="" id="{D6506009-1BD4-48C3-9E12-5A2B1001E6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70" r="-3" b="46066"/>
          <a:stretch/>
        </p:blipFill>
        <p:spPr>
          <a:xfrm>
            <a:off x="3825012" y="2837793"/>
            <a:ext cx="2405307" cy="1374675"/>
          </a:xfrm>
          <a:prstGeom prst="rect">
            <a:avLst/>
          </a:prstGeom>
        </p:spPr>
      </p:pic>
      <p:pic>
        <p:nvPicPr>
          <p:cNvPr id="7" name="Slika 6" descr="Slika na kojoj se prikazuje odjeća, žena, haljina, stajanje&#10;&#10;Opis je automatski generiran">
            <a:extLst>
              <a:ext uri="{FF2B5EF4-FFF2-40B4-BE49-F238E27FC236}">
                <a16:creationId xmlns:a16="http://schemas.microsoft.com/office/drawing/2014/main" xmlns="" id="{33C9E4F6-B553-4B3F-8FC8-893CCE7C45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48" r="-4" b="42475"/>
          <a:stretch/>
        </p:blipFill>
        <p:spPr>
          <a:xfrm>
            <a:off x="3825012" y="4292566"/>
            <a:ext cx="2405307" cy="142246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80035CB-169A-450E-810E-87BA08FEE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685" y="1336254"/>
            <a:ext cx="4528947" cy="4696335"/>
          </a:xfrm>
        </p:spPr>
        <p:txBody>
          <a:bodyPr anchor="ctr">
            <a:normAutofit/>
          </a:bodyPr>
          <a:lstStyle/>
          <a:p>
            <a:r>
              <a:rPr lang="hr-HR" sz="2000" dirty="0"/>
              <a:t>Drugorođeni sin rimsko-njemačkog cara Leopold I. i Tereze </a:t>
            </a:r>
            <a:r>
              <a:rPr lang="hr-HR" sz="2000" dirty="0" err="1"/>
              <a:t>Sobieske</a:t>
            </a:r>
            <a:endParaRPr lang="hr-HR" sz="2000" dirty="0"/>
          </a:p>
          <a:p>
            <a:r>
              <a:rPr lang="hr-HR" sz="2000" b="1" dirty="0"/>
              <a:t>Brat</a:t>
            </a:r>
            <a:r>
              <a:rPr lang="hr-HR" sz="2000" dirty="0"/>
              <a:t>- Josip I.</a:t>
            </a:r>
          </a:p>
          <a:p>
            <a:r>
              <a:rPr lang="hr-HR" sz="2000" b="1" dirty="0"/>
              <a:t>Kćeri</a:t>
            </a:r>
            <a:r>
              <a:rPr lang="hr-HR" sz="2000" dirty="0"/>
              <a:t>- Marija Tereza, Marija Ana, Marija Amalija</a:t>
            </a:r>
          </a:p>
          <a:p>
            <a:r>
              <a:rPr lang="hr-HR" sz="2000" b="1" dirty="0"/>
              <a:t>Supruga</a:t>
            </a:r>
            <a:r>
              <a:rPr lang="hr-HR" sz="2000" dirty="0"/>
              <a:t>- </a:t>
            </a:r>
            <a:r>
              <a:rPr lang="en-US" sz="2000" dirty="0"/>
              <a:t>Elisabeth Christine of Brunswick-Wolfenbüttel</a:t>
            </a:r>
          </a:p>
        </p:txBody>
      </p:sp>
    </p:spTree>
    <p:extLst>
      <p:ext uri="{BB962C8B-B14F-4D97-AF65-F5344CB8AC3E}">
        <p14:creationId xmlns:p14="http://schemas.microsoft.com/office/powerpoint/2010/main" xmlns="" val="254650178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1C7711F-3983-4AB1-AFDE-96F7C06514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9BC9D38-9241-4F71-9B45-73827299E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0D302979-39A3-4421-821D-94D6E00BC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8E001BA-C181-4F47-9ABC-DF4C85AB4F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7EF07F1E-BD52-4B06-A38E-BF29F8E28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68BE646-889B-49C2-95AF-90BAE5D29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8117EFA-91EB-4510-BEF0-7D675C9B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hr-HR">
                <a:latin typeface="Ballpark" panose="00000400000000000000" pitchFamily="2" charset="0"/>
              </a:rPr>
              <a:t>Vladavina</a:t>
            </a:r>
            <a:endParaRPr lang="en-US" dirty="0">
              <a:latin typeface="Ballpark" panose="000004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3085476-B49E-49ED-87D2-1165E69D2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sjedenje, stol, stajanje, medvjed&#10;&#10;Opis je automatski generiran">
            <a:extLst>
              <a:ext uri="{FF2B5EF4-FFF2-40B4-BE49-F238E27FC236}">
                <a16:creationId xmlns:a16="http://schemas.microsoft.com/office/drawing/2014/main" xmlns="" id="{9ACE6595-D043-4159-AECE-83565A4888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59" r="-3" b="-3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9BA5C68-DFCC-4101-8403-F96781CDDD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4F38985-792C-4661-9440-E481F0343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r>
              <a:rPr lang="hr-HR" sz="3200" b="1" dirty="0"/>
              <a:t>Rimsko-njemački car</a:t>
            </a:r>
            <a:r>
              <a:rPr lang="hr-HR" sz="3200" dirty="0"/>
              <a:t>- 1711.-1740.</a:t>
            </a:r>
          </a:p>
          <a:p>
            <a:r>
              <a:rPr lang="hr-HR" sz="3200" b="1" dirty="0"/>
              <a:t>Okrunjen za kralja </a:t>
            </a:r>
            <a:r>
              <a:rPr lang="hr-HR" sz="3200" b="1" dirty="0" err="1"/>
              <a:t>Aragona</a:t>
            </a:r>
            <a:r>
              <a:rPr lang="hr-HR" sz="3200" b="1" dirty="0"/>
              <a:t> i Kastilje</a:t>
            </a:r>
            <a:r>
              <a:rPr lang="hr-HR" sz="3200" dirty="0"/>
              <a:t>- 1705.</a:t>
            </a:r>
          </a:p>
          <a:p>
            <a:r>
              <a:rPr lang="hr-HR" sz="3200" b="1" dirty="0"/>
              <a:t>Uvučen u rat za poljsku baštinu- </a:t>
            </a:r>
            <a:r>
              <a:rPr lang="hr-HR" sz="3200" dirty="0"/>
              <a:t>1734.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698278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D56E41F-B8E0-4D18-B554-FD40260DE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B31E17-E562-4F82-98D0-858C84120F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58BF3B07-5EF6-4E5B-834E-C1398DB60A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DDA1859-D108-4C60-B38B-C85485AB38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498EA77-084B-43CC-B94D-566F1D8E1E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99B16D3F-47E8-419E-9C4E-ED6FC918FB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42AC4B-ED92-4216-967A-704DC9768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262626"/>
                </a:solidFill>
                <a:latin typeface="Ballpark" panose="00000400000000000000" pitchFamily="2" charset="0"/>
              </a:rPr>
              <a:t>Zanimljivosti</a:t>
            </a:r>
            <a:endParaRPr lang="en-US">
              <a:solidFill>
                <a:srgbClr val="262626"/>
              </a:solidFill>
              <a:latin typeface="Ballpark" panose="000004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3E937B9-07EE-456A-A31C-41A8866E2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9A177560-3B39-4496-AF0C-4B7AF9E02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2683" y="1521353"/>
            <a:ext cx="5278777" cy="363649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D2308B7-2829-44DD-B213-27EEBDED1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40E1E45-8630-4534-A6F6-E4060B89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262626"/>
                </a:solidFill>
              </a:rPr>
              <a:t>Pokrenuo je gradnju ceste koja je povezala </a:t>
            </a:r>
            <a:r>
              <a:rPr lang="hr-HR" b="1">
                <a:solidFill>
                  <a:srgbClr val="262626"/>
                </a:solidFill>
              </a:rPr>
              <a:t>Rijeku</a:t>
            </a:r>
            <a:r>
              <a:rPr lang="hr-HR">
                <a:solidFill>
                  <a:srgbClr val="262626"/>
                </a:solidFill>
              </a:rPr>
              <a:t> i </a:t>
            </a:r>
            <a:r>
              <a:rPr lang="hr-HR" b="1">
                <a:solidFill>
                  <a:srgbClr val="262626"/>
                </a:solidFill>
              </a:rPr>
              <a:t>Karlovac</a:t>
            </a:r>
          </a:p>
          <a:p>
            <a:r>
              <a:rPr lang="hr-HR">
                <a:solidFill>
                  <a:srgbClr val="262626"/>
                </a:solidFill>
              </a:rPr>
              <a:t>Po njemu je ta cesta dobila ime </a:t>
            </a:r>
            <a:r>
              <a:rPr lang="hr-HR" b="1">
                <a:solidFill>
                  <a:srgbClr val="262626"/>
                </a:solidFill>
              </a:rPr>
              <a:t>Karolina</a:t>
            </a:r>
          </a:p>
          <a:p>
            <a:r>
              <a:rPr lang="hr-HR">
                <a:solidFill>
                  <a:srgbClr val="262626"/>
                </a:solidFill>
              </a:rPr>
              <a:t>Karlo je osjetno unaprijedio gospodarski razvoj zemlje</a:t>
            </a:r>
          </a:p>
        </p:txBody>
      </p:sp>
    </p:spTree>
    <p:extLst>
      <p:ext uri="{BB962C8B-B14F-4D97-AF65-F5344CB8AC3E}">
        <p14:creationId xmlns:p14="http://schemas.microsoft.com/office/powerpoint/2010/main" xmlns="" val="261553792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72A3C0A-5679-4677-83C9-EAD97753F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osoba, ljudi, grupa, žena&#10;&#10;Opis je automatski generiran">
            <a:extLst>
              <a:ext uri="{FF2B5EF4-FFF2-40B4-BE49-F238E27FC236}">
                <a16:creationId xmlns:a16="http://schemas.microsoft.com/office/drawing/2014/main" xmlns="" id="{C831B1C3-FD3C-4F3D-A1B8-7F8A8DA30B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1715" r="1" b="32822"/>
          <a:stretch/>
        </p:blipFill>
        <p:spPr>
          <a:xfrm>
            <a:off x="804334" y="804334"/>
            <a:ext cx="5051804" cy="5249332"/>
          </a:xfrm>
          <a:prstGeom prst="rect">
            <a:avLst/>
          </a:prstGeom>
          <a:ln w="57150" cmpd="thickThin">
            <a:solidFill>
              <a:srgbClr val="FFFFFF"/>
            </a:solidFill>
            <a:miter lim="800000"/>
          </a:ln>
        </p:spPr>
      </p:pic>
      <p:pic>
        <p:nvPicPr>
          <p:cNvPr id="6" name="Slika 5" descr="Slika na kojoj se prikazuje na zatvorenom, sjedenje, žena, stol&#10;&#10;Opis je automatski generiran">
            <a:extLst>
              <a:ext uri="{FF2B5EF4-FFF2-40B4-BE49-F238E27FC236}">
                <a16:creationId xmlns:a16="http://schemas.microsoft.com/office/drawing/2014/main" xmlns="" id="{CA23DCDD-D5B8-4716-B6FB-C99118F7A0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88" r="6240" b="-1"/>
          <a:stretch/>
        </p:blipFill>
        <p:spPr>
          <a:xfrm>
            <a:off x="6335861" y="804334"/>
            <a:ext cx="5051804" cy="5249332"/>
          </a:xfrm>
          <a:prstGeom prst="rect">
            <a:avLst/>
          </a:prstGeom>
          <a:ln w="57150" cmpd="thickThin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271399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D6DABB5-1FC3-4E21-AC84-4685B03C9F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3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C5790B5-250E-45E6-A05D-C3D1D459B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8158C4B-1BFE-4F6D-B2C1-0066FA119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xmlns="" id="{4A8E3562-03A2-4AF3-89BB-B227ED3261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D9DF111-5BF8-4312-BECB-94BBCF29EC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5" name="Rounded Rectangle 20">
              <a:extLst>
                <a:ext uri="{FF2B5EF4-FFF2-40B4-BE49-F238E27FC236}">
                  <a16:creationId xmlns:a16="http://schemas.microsoft.com/office/drawing/2014/main" xmlns="" id="{9EEB3A31-82B4-41D6-BEAB-3CC49BBCBE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28C66B30-E9F1-40DD-A809-6A1282E237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C0FE251-C697-4593-86ED-3076DE35F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8826" y="1299545"/>
            <a:ext cx="6815669" cy="2290320"/>
          </a:xfrm>
        </p:spPr>
        <p:txBody>
          <a:bodyPr>
            <a:normAutofit/>
          </a:bodyPr>
          <a:lstStyle/>
          <a:p>
            <a:r>
              <a:rPr lang="hr-HR" dirty="0"/>
              <a:t>Hvala na pažnji!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DEBF5C5-1222-469B-87D5-AD4AF3EBA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4319AF2-886A-4C5D-B34C-17FCB0267E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1778095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115</Words>
  <Application>Microsoft Office PowerPoint</Application>
  <PresentationFormat>Custom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Organski</vt:lpstr>
      <vt:lpstr>Car Karlo VI.</vt:lpstr>
      <vt:lpstr>O Karlu</vt:lpstr>
      <vt:lpstr>Obitelj</vt:lpstr>
      <vt:lpstr>Vladavina</vt:lpstr>
      <vt:lpstr>Zanimljivosti</vt:lpstr>
      <vt:lpstr>Slide 6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 Karlo VI.</dc:title>
  <dc:creator>Bruno Ježek</dc:creator>
  <cp:lastModifiedBy>Mešo mekentoš</cp:lastModifiedBy>
  <cp:revision>5</cp:revision>
  <dcterms:created xsi:type="dcterms:W3CDTF">2020-05-05T09:44:18Z</dcterms:created>
  <dcterms:modified xsi:type="dcterms:W3CDTF">2020-05-19T08:29:08Z</dcterms:modified>
</cp:coreProperties>
</file>