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B349B-C550-0C39-F792-D1B363B850D9}" v="1" dt="2021-06-01T08:19:54.807"/>
    <p1510:client id="{1D84FD25-3CA2-0889-343F-788E44988EA9}" v="9" dt="2021-06-07T15:15:06.815"/>
    <p1510:client id="{38F03F04-9C8E-A6F1-2149-974336A9C71D}" v="212" dt="2021-05-30T06:47:00.611"/>
    <p1510:client id="{51635B93-27C4-640B-51D3-3FC034D0971B}" v="603" dt="2021-05-30T10:03:58.374"/>
    <p1510:client id="{6B9FE59E-D2AD-46F3-B850-E47C16E7D859}" v="4" dt="2021-06-02T18:08:31.420"/>
    <p1510:client id="{6FB549D4-F9D9-4EB7-90B3-5316BCB0E681}" v="52" dt="2021-06-01T08:26:25.510"/>
    <p1510:client id="{7C5D35BD-11AC-4046-B3DC-B143B51A5DF1}" v="6" dt="2021-06-01T08:27:34.900"/>
    <p1510:client id="{94F07811-347C-4C81-E8FA-0558458FEFBE}" v="1" dt="2021-05-31T19:04:46.878"/>
    <p1510:client id="{96DE540C-D2DF-42E8-A221-5F171919A311}" v="24" dt="2021-06-01T08:43:44.312"/>
    <p1510:client id="{9B6E5B1C-033D-4CFA-BF95-F6BAE4D13505}" v="453" dt="2021-05-29T17:23:59.622"/>
    <p1510:client id="{D9C6D4A9-74AC-65E9-16E2-18A03EC3B538}" v="503" dt="2021-06-01T08:19:05.4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C5D35BD-11AC-4046-B3DC-B143B51A5DF1}"/>
    <pc:docChg chg="modSld">
      <pc:chgData name="" userId="" providerId="" clId="Web-{7C5D35BD-11AC-4046-B3DC-B143B51A5DF1}" dt="2021-06-01T08:27:20.134" v="1" actId="20577"/>
      <pc:docMkLst>
        <pc:docMk/>
      </pc:docMkLst>
      <pc:sldChg chg="modSp">
        <pc:chgData name="" userId="" providerId="" clId="Web-{7C5D35BD-11AC-4046-B3DC-B143B51A5DF1}" dt="2021-06-01T08:27:20.134" v="1" actId="20577"/>
        <pc:sldMkLst>
          <pc:docMk/>
          <pc:sldMk cId="109857222" sldId="256"/>
        </pc:sldMkLst>
        <pc:spChg chg="mod">
          <ac:chgData name="" userId="" providerId="" clId="Web-{7C5D35BD-11AC-4046-B3DC-B143B51A5DF1}" dt="2021-06-01T08:27:20.134" v="1" actId="20577"/>
          <ac:spMkLst>
            <pc:docMk/>
            <pc:sldMk cId="109857222" sldId="256"/>
            <ac:spMk id="2" creationId="{00000000-0000-0000-0000-000000000000}"/>
          </ac:spMkLst>
        </pc:spChg>
      </pc:sldChg>
    </pc:docChg>
  </pc:docChgLst>
  <pc:docChgLst>
    <pc:chgData name="Lea Vitko" userId="S::lea.vitko@skole.hr::ba86cf06-528c-4d2d-95ef-da1c7c126f90" providerId="AD" clId="Web-{7C5D35BD-11AC-4046-B3DC-B143B51A5DF1}"/>
    <pc:docChg chg="modSld">
      <pc:chgData name="Lea Vitko" userId="S::lea.vitko@skole.hr::ba86cf06-528c-4d2d-95ef-da1c7c126f90" providerId="AD" clId="Web-{7C5D35BD-11AC-4046-B3DC-B143B51A5DF1}" dt="2021-06-01T08:27:34.900" v="1" actId="20577"/>
      <pc:docMkLst>
        <pc:docMk/>
      </pc:docMkLst>
      <pc:sldChg chg="modSp">
        <pc:chgData name="Lea Vitko" userId="S::lea.vitko@skole.hr::ba86cf06-528c-4d2d-95ef-da1c7c126f90" providerId="AD" clId="Web-{7C5D35BD-11AC-4046-B3DC-B143B51A5DF1}" dt="2021-06-01T08:27:34.900" v="1" actId="20577"/>
        <pc:sldMkLst>
          <pc:docMk/>
          <pc:sldMk cId="109857222" sldId="256"/>
        </pc:sldMkLst>
        <pc:spChg chg="mod">
          <ac:chgData name="Lea Vitko" userId="S::lea.vitko@skole.hr::ba86cf06-528c-4d2d-95ef-da1c7c126f90" providerId="AD" clId="Web-{7C5D35BD-11AC-4046-B3DC-B143B51A5DF1}" dt="2021-06-01T08:27:34.900" v="1" actId="20577"/>
          <ac:spMkLst>
            <pc:docMk/>
            <pc:sldMk cId="109857222" sldId="256"/>
            <ac:spMk id="2" creationId="{00000000-0000-0000-0000-000000000000}"/>
          </ac:spMkLst>
        </pc:spChg>
      </pc:sldChg>
    </pc:docChg>
  </pc:docChgLst>
  <pc:docChgLst>
    <pc:chgData name="Diana Vlahović" userId="S::diana.vlahovic@skole.hr::76d50850-a953-4183-81e8-38266e38abcd" providerId="AD" clId="Web-{96DE540C-D2DF-42E8-A221-5F171919A311}"/>
    <pc:docChg chg="modSld">
      <pc:chgData name="Diana Vlahović" userId="S::diana.vlahovic@skole.hr::76d50850-a953-4183-81e8-38266e38abcd" providerId="AD" clId="Web-{96DE540C-D2DF-42E8-A221-5F171919A311}" dt="2021-06-01T08:43:42.031" v="11" actId="20577"/>
      <pc:docMkLst>
        <pc:docMk/>
      </pc:docMkLst>
      <pc:sldChg chg="modSp">
        <pc:chgData name="Diana Vlahović" userId="S::diana.vlahovic@skole.hr::76d50850-a953-4183-81e8-38266e38abcd" providerId="AD" clId="Web-{96DE540C-D2DF-42E8-A221-5F171919A311}" dt="2021-06-01T08:43:42.031" v="11" actId="20577"/>
        <pc:sldMkLst>
          <pc:docMk/>
          <pc:sldMk cId="109857222" sldId="256"/>
        </pc:sldMkLst>
        <pc:spChg chg="mod">
          <ac:chgData name="Diana Vlahović" userId="S::diana.vlahovic@skole.hr::76d50850-a953-4183-81e8-38266e38abcd" providerId="AD" clId="Web-{96DE540C-D2DF-42E8-A221-5F171919A311}" dt="2021-06-01T08:43:42.031" v="11" actId="20577"/>
          <ac:spMkLst>
            <pc:docMk/>
            <pc:sldMk cId="109857222" sldId="256"/>
            <ac:spMk id="3" creationId="{00000000-0000-0000-0000-000000000000}"/>
          </ac:spMkLst>
        </pc:spChg>
      </pc:sldChg>
    </pc:docChg>
  </pc:docChgLst>
  <pc:docChgLst>
    <pc:chgData clId="Web-{6B9FE59E-D2AD-46F3-B850-E47C16E7D859}"/>
    <pc:docChg chg="modSld">
      <pc:chgData name="" userId="" providerId="" clId="Web-{6B9FE59E-D2AD-46F3-B850-E47C16E7D859}" dt="2021-06-02T18:08:25.169" v="1" actId="20577"/>
      <pc:docMkLst>
        <pc:docMk/>
      </pc:docMkLst>
      <pc:sldChg chg="modSp">
        <pc:chgData name="" userId="" providerId="" clId="Web-{6B9FE59E-D2AD-46F3-B850-E47C16E7D859}" dt="2021-06-02T18:08:25.169" v="1" actId="20577"/>
        <pc:sldMkLst>
          <pc:docMk/>
          <pc:sldMk cId="109857222" sldId="256"/>
        </pc:sldMkLst>
        <pc:spChg chg="mod">
          <ac:chgData name="" userId="" providerId="" clId="Web-{6B9FE59E-D2AD-46F3-B850-E47C16E7D859}" dt="2021-06-02T18:08:25.169" v="1" actId="20577"/>
          <ac:spMkLst>
            <pc:docMk/>
            <pc:sldMk cId="109857222" sldId="256"/>
            <ac:spMk id="2" creationId="{00000000-0000-0000-0000-000000000000}"/>
          </ac:spMkLst>
        </pc:spChg>
      </pc:sldChg>
    </pc:docChg>
  </pc:docChgLst>
  <pc:docChgLst>
    <pc:chgData name="Lea Vitko" userId="S::lea.vitko@skole.hr::ba86cf06-528c-4d2d-95ef-da1c7c126f90" providerId="AD" clId="Web-{1D84FD25-3CA2-0889-343F-788E44988EA9}"/>
    <pc:docChg chg="modSld">
      <pc:chgData name="Lea Vitko" userId="S::lea.vitko@skole.hr::ba86cf06-528c-4d2d-95ef-da1c7c126f90" providerId="AD" clId="Web-{1D84FD25-3CA2-0889-343F-788E44988EA9}" dt="2021-06-07T15:15:06.815" v="8"/>
      <pc:docMkLst>
        <pc:docMk/>
      </pc:docMkLst>
      <pc:sldChg chg="modTransition">
        <pc:chgData name="Lea Vitko" userId="S::lea.vitko@skole.hr::ba86cf06-528c-4d2d-95ef-da1c7c126f90" providerId="AD" clId="Web-{1D84FD25-3CA2-0889-343F-788E44988EA9}" dt="2021-06-07T15:15:06.815" v="8"/>
        <pc:sldMkLst>
          <pc:docMk/>
          <pc:sldMk cId="109857222" sldId="256"/>
        </pc:sldMkLst>
      </pc:sldChg>
      <pc:sldChg chg="modTransition">
        <pc:chgData name="Lea Vitko" userId="S::lea.vitko@skole.hr::ba86cf06-528c-4d2d-95ef-da1c7c126f90" providerId="AD" clId="Web-{1D84FD25-3CA2-0889-343F-788E44988EA9}" dt="2021-06-07T15:15:00.346" v="7"/>
        <pc:sldMkLst>
          <pc:docMk/>
          <pc:sldMk cId="2896529384" sldId="257"/>
        </pc:sldMkLst>
      </pc:sldChg>
      <pc:sldChg chg="modTransition">
        <pc:chgData name="Lea Vitko" userId="S::lea.vitko@skole.hr::ba86cf06-528c-4d2d-95ef-da1c7c126f90" providerId="AD" clId="Web-{1D84FD25-3CA2-0889-343F-788E44988EA9}" dt="2021-06-07T15:14:50.971" v="6"/>
        <pc:sldMkLst>
          <pc:docMk/>
          <pc:sldMk cId="1394223421" sldId="258"/>
        </pc:sldMkLst>
      </pc:sldChg>
      <pc:sldChg chg="modTransition">
        <pc:chgData name="Lea Vitko" userId="S::lea.vitko@skole.hr::ba86cf06-528c-4d2d-95ef-da1c7c126f90" providerId="AD" clId="Web-{1D84FD25-3CA2-0889-343F-788E44988EA9}" dt="2021-06-07T15:14:45.252" v="5"/>
        <pc:sldMkLst>
          <pc:docMk/>
          <pc:sldMk cId="3314095823" sldId="259"/>
        </pc:sldMkLst>
      </pc:sldChg>
      <pc:sldChg chg="modTransition">
        <pc:chgData name="Lea Vitko" userId="S::lea.vitko@skole.hr::ba86cf06-528c-4d2d-95ef-da1c7c126f90" providerId="AD" clId="Web-{1D84FD25-3CA2-0889-343F-788E44988EA9}" dt="2021-06-07T15:14:39.596" v="4"/>
        <pc:sldMkLst>
          <pc:docMk/>
          <pc:sldMk cId="353461280" sldId="260"/>
        </pc:sldMkLst>
      </pc:sldChg>
      <pc:sldChg chg="modTransition">
        <pc:chgData name="Lea Vitko" userId="S::lea.vitko@skole.hr::ba86cf06-528c-4d2d-95ef-da1c7c126f90" providerId="AD" clId="Web-{1D84FD25-3CA2-0889-343F-788E44988EA9}" dt="2021-06-07T15:14:31.252" v="3"/>
        <pc:sldMkLst>
          <pc:docMk/>
          <pc:sldMk cId="1408653270" sldId="261"/>
        </pc:sldMkLst>
      </pc:sldChg>
      <pc:sldChg chg="modTransition">
        <pc:chgData name="Lea Vitko" userId="S::lea.vitko@skole.hr::ba86cf06-528c-4d2d-95ef-da1c7c126f90" providerId="AD" clId="Web-{1D84FD25-3CA2-0889-343F-788E44988EA9}" dt="2021-06-07T15:14:26.424" v="2"/>
        <pc:sldMkLst>
          <pc:docMk/>
          <pc:sldMk cId="1695862041" sldId="262"/>
        </pc:sldMkLst>
      </pc:sldChg>
      <pc:sldChg chg="modTransition">
        <pc:chgData name="Lea Vitko" userId="S::lea.vitko@skole.hr::ba86cf06-528c-4d2d-95ef-da1c7c126f90" providerId="AD" clId="Web-{1D84FD25-3CA2-0889-343F-788E44988EA9}" dt="2021-06-07T15:14:20.440" v="1"/>
        <pc:sldMkLst>
          <pc:docMk/>
          <pc:sldMk cId="4102411186" sldId="263"/>
        </pc:sldMkLst>
      </pc:sldChg>
      <pc:sldChg chg="modTransition">
        <pc:chgData name="Lea Vitko" userId="S::lea.vitko@skole.hr::ba86cf06-528c-4d2d-95ef-da1c7c126f90" providerId="AD" clId="Web-{1D84FD25-3CA2-0889-343F-788E44988EA9}" dt="2021-06-07T15:14:13.361" v="0"/>
        <pc:sldMkLst>
          <pc:docMk/>
          <pc:sldMk cId="970984258" sldId="264"/>
        </pc:sldMkLst>
      </pc:sldChg>
    </pc:docChg>
  </pc:docChgLst>
  <pc:docChgLst>
    <pc:chgData name="Lea Vitko" userId="S::lea.vitko@skole.hr::ba86cf06-528c-4d2d-95ef-da1c7c126f90" providerId="AD" clId="Web-{6FB549D4-F9D9-4EB7-90B3-5316BCB0E681}"/>
    <pc:docChg chg="modSld">
      <pc:chgData name="Lea Vitko" userId="S::lea.vitko@skole.hr::ba86cf06-528c-4d2d-95ef-da1c7c126f90" providerId="AD" clId="Web-{6FB549D4-F9D9-4EB7-90B3-5316BCB0E681}" dt="2021-06-01T08:26:25.510" v="26" actId="20577"/>
      <pc:docMkLst>
        <pc:docMk/>
      </pc:docMkLst>
      <pc:sldChg chg="modSp">
        <pc:chgData name="Lea Vitko" userId="S::lea.vitko@skole.hr::ba86cf06-528c-4d2d-95ef-da1c7c126f90" providerId="AD" clId="Web-{6FB549D4-F9D9-4EB7-90B3-5316BCB0E681}" dt="2021-06-01T08:26:25.510" v="26" actId="20577"/>
        <pc:sldMkLst>
          <pc:docMk/>
          <pc:sldMk cId="109857222" sldId="256"/>
        </pc:sldMkLst>
        <pc:spChg chg="mod">
          <ac:chgData name="Lea Vitko" userId="S::lea.vitko@skole.hr::ba86cf06-528c-4d2d-95ef-da1c7c126f90" providerId="AD" clId="Web-{6FB549D4-F9D9-4EB7-90B3-5316BCB0E681}" dt="2021-06-01T08:26:25.510" v="26" actId="20577"/>
          <ac:spMkLst>
            <pc:docMk/>
            <pc:sldMk cId="109857222"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873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9525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6131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1871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4536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9638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8752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05564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044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9135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201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907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43987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32214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0713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6/7/2021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923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3351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6/7/2021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577911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hr.wikipedia.org/wiki/Afrika"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7AE60773-EB7C-4095-B7D7-84C0392088C2}"/>
              </a:ext>
            </a:extLst>
          </p:cNvPr>
          <p:cNvPicPr>
            <a:picLocks noChangeAspect="1"/>
          </p:cNvPicPr>
          <p:nvPr/>
        </p:nvPicPr>
        <p:blipFill rotWithShape="1">
          <a:blip r:embed="rId2"/>
          <a:srcRect t="13188" b="4395"/>
          <a:stretch/>
        </p:blipFill>
        <p:spPr>
          <a:xfrm>
            <a:off x="20" y="10"/>
            <a:ext cx="12191980" cy="6857990"/>
          </a:xfrm>
          <a:prstGeom prst="rect">
            <a:avLst/>
          </a:prstGeom>
        </p:spPr>
      </p:pic>
      <p:sp>
        <p:nvSpPr>
          <p:cNvPr id="2" name="Title 1"/>
          <p:cNvSpPr>
            <a:spLocks noGrp="1"/>
          </p:cNvSpPr>
          <p:nvPr>
            <p:ph type="ctrTitle"/>
          </p:nvPr>
        </p:nvSpPr>
        <p:spPr>
          <a:xfrm>
            <a:off x="1809750" y="573741"/>
            <a:ext cx="8572500" cy="1733178"/>
          </a:xfrm>
        </p:spPr>
        <p:txBody>
          <a:bodyPr anchor="b">
            <a:normAutofit fontScale="90000"/>
          </a:bodyPr>
          <a:lstStyle/>
          <a:p>
            <a:r>
              <a:rPr lang="en-US" dirty="0" err="1">
                <a:solidFill>
                  <a:srgbClr val="FFFFFF"/>
                </a:solidFill>
              </a:rPr>
              <a:t>Svjetski</a:t>
            </a:r>
            <a:r>
              <a:rPr lang="en-US" dirty="0">
                <a:solidFill>
                  <a:srgbClr val="FFFFFF"/>
                </a:solidFill>
              </a:rPr>
              <a:t> dan </a:t>
            </a:r>
            <a:r>
              <a:rPr lang="en-US" dirty="0" err="1">
                <a:solidFill>
                  <a:srgbClr val="FFFFFF"/>
                </a:solidFill>
              </a:rPr>
              <a:t>oceana</a:t>
            </a:r>
          </a:p>
        </p:txBody>
      </p:sp>
      <p:sp>
        <p:nvSpPr>
          <p:cNvPr id="3" name="Subtitle 2"/>
          <p:cNvSpPr>
            <a:spLocks noGrp="1"/>
          </p:cNvSpPr>
          <p:nvPr>
            <p:ph type="subTitle" idx="1"/>
          </p:nvPr>
        </p:nvSpPr>
        <p:spPr>
          <a:xfrm>
            <a:off x="5344825" y="2366681"/>
            <a:ext cx="3817104" cy="764989"/>
          </a:xfrm>
        </p:spPr>
        <p:txBody>
          <a:bodyPr anchor="t">
            <a:normAutofit fontScale="92500" lnSpcReduction="10000"/>
          </a:bodyPr>
          <a:lstStyle/>
          <a:p>
            <a:r>
              <a:rPr lang="en-US" dirty="0">
                <a:solidFill>
                  <a:srgbClr val="FFFFFF"/>
                </a:solidFill>
              </a:rPr>
              <a:t>Lea Vitko 5.f</a:t>
            </a:r>
          </a:p>
          <a:p>
            <a:r>
              <a:rPr lang="en-US" dirty="0">
                <a:solidFill>
                  <a:srgbClr val="FFFFFF"/>
                </a:solidFill>
              </a:rPr>
              <a:t>OŠ </a:t>
            </a:r>
            <a:r>
              <a:rPr lang="en-US" dirty="0" err="1">
                <a:solidFill>
                  <a:srgbClr val="FFFFFF"/>
                </a:solidFill>
              </a:rPr>
              <a:t>Bogumila</a:t>
            </a:r>
            <a:r>
              <a:rPr lang="en-US" dirty="0">
                <a:solidFill>
                  <a:srgbClr val="FFFFFF"/>
                </a:solidFill>
              </a:rPr>
              <a:t> </a:t>
            </a:r>
            <a:r>
              <a:rPr lang="en-US" dirty="0" err="1">
                <a:solidFill>
                  <a:srgbClr val="FFFFFF"/>
                </a:solidFill>
              </a:rPr>
              <a:t>tonija</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5" name="Rectangle 27">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522F21D-9A08-4D3B-8050-A39285C11824}"/>
              </a:ext>
            </a:extLst>
          </p:cNvPr>
          <p:cNvSpPr>
            <a:spLocks noGrp="1"/>
          </p:cNvSpPr>
          <p:nvPr>
            <p:ph type="title"/>
          </p:nvPr>
        </p:nvSpPr>
        <p:spPr>
          <a:xfrm>
            <a:off x="648930" y="629266"/>
            <a:ext cx="6188190" cy="1622321"/>
          </a:xfrm>
        </p:spPr>
        <p:txBody>
          <a:bodyPr>
            <a:normAutofit/>
          </a:bodyPr>
          <a:lstStyle/>
          <a:p>
            <a:r>
              <a:rPr lang="en-US">
                <a:solidFill>
                  <a:srgbClr val="EBEBEB"/>
                </a:solidFill>
                <a:latin typeface="Elephant Pro"/>
              </a:rPr>
              <a:t>Tihi ili pacifički ocean</a:t>
            </a:r>
          </a:p>
        </p:txBody>
      </p:sp>
      <p:sp>
        <p:nvSpPr>
          <p:cNvPr id="11" name="Content Placeholder 8">
            <a:extLst>
              <a:ext uri="{FF2B5EF4-FFF2-40B4-BE49-F238E27FC236}">
                <a16:creationId xmlns:a16="http://schemas.microsoft.com/office/drawing/2014/main" id="{3CB61B53-8CA7-45C9-9577-1C5E86492B62}"/>
              </a:ext>
            </a:extLst>
          </p:cNvPr>
          <p:cNvSpPr>
            <a:spLocks noGrp="1"/>
          </p:cNvSpPr>
          <p:nvPr>
            <p:ph idx="1"/>
          </p:nvPr>
        </p:nvSpPr>
        <p:spPr>
          <a:xfrm>
            <a:off x="648930" y="2438400"/>
            <a:ext cx="6188189" cy="3785419"/>
          </a:xfrm>
        </p:spPr>
        <p:txBody>
          <a:bodyPr vert="horz" lIns="91440" tIns="45720" rIns="91440" bIns="45720" rtlCol="0" anchor="t">
            <a:normAutofit/>
          </a:bodyPr>
          <a:lstStyle/>
          <a:p>
            <a:pPr>
              <a:lnSpc>
                <a:spcPct val="90000"/>
              </a:lnSpc>
              <a:buFont typeface="Wingdings" charset="2"/>
              <a:buChar char="ü"/>
            </a:pPr>
            <a:r>
              <a:rPr lang="en-US" dirty="0">
                <a:ea typeface="+mn-lt"/>
                <a:cs typeface="+mn-lt"/>
              </a:rPr>
              <a:t>Tihi ocean  najveća je morska površina na svijetu. Ime mu je dao Ferdinand Magellan, poznati portugalski istraživač-moreplovac. Ovaj ocean zauzima 179,7 milijuna km</a:t>
            </a:r>
            <a:r>
              <a:rPr lang="en-US" baseline="30000" dirty="0">
                <a:ea typeface="+mn-lt"/>
                <a:cs typeface="+mn-lt"/>
              </a:rPr>
              <a:t>2</a:t>
            </a:r>
            <a:r>
              <a:rPr lang="en-US" dirty="0">
                <a:ea typeface="+mn-lt"/>
                <a:cs typeface="+mn-lt"/>
              </a:rPr>
              <a:t>, što je trećina Zemljine površine. Najdublja točka ujedno je i najdublja točka na svijetu. Zove se Marijanska brazda, a posljednji podatak kaže da se nalazi 11.034 metara ispod razine mora. Prosječna dubina jest 4.300 metara.Tihi ocean sadrži oko 25.000 otoka  od kojih je većina južno od ekvatora. Jedna teorija govori kako se tektonske ploče u Tihom oceanu smanjuju, dok se one u Atlanskom oceanu povećavaju.</a:t>
            </a:r>
            <a:endParaRPr lang="en-US" dirty="0">
              <a:cs typeface="Calibri Light"/>
            </a:endParaRPr>
          </a:p>
          <a:p>
            <a:pPr>
              <a:lnSpc>
                <a:spcPct val="90000"/>
              </a:lnSpc>
              <a:buFont typeface="Wingdings" charset="2"/>
              <a:buChar char="ü"/>
            </a:pPr>
            <a:endParaRPr lang="en-US" dirty="0">
              <a:cs typeface="Calibri Light"/>
            </a:endParaRPr>
          </a:p>
        </p:txBody>
      </p:sp>
      <p:sp>
        <p:nvSpPr>
          <p:cNvPr id="30"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5" descr="Map&#10;&#10;Description automatically generated">
            <a:extLst>
              <a:ext uri="{FF2B5EF4-FFF2-40B4-BE49-F238E27FC236}">
                <a16:creationId xmlns:a16="http://schemas.microsoft.com/office/drawing/2014/main" id="{9F5E070C-0503-4CF0-AEC1-DE54BDB78A78}"/>
              </a:ext>
            </a:extLst>
          </p:cNvPr>
          <p:cNvPicPr>
            <a:picLocks noChangeAspect="1"/>
          </p:cNvPicPr>
          <p:nvPr/>
        </p:nvPicPr>
        <p:blipFill rotWithShape="1">
          <a:blip r:embed="rId3"/>
          <a:srcRect r="-1" b="3349"/>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4" name="Picture 4" descr="A picture containing outdoor, water, nature, rocky&#10;&#10;Description automatically generated">
            <a:extLst>
              <a:ext uri="{FF2B5EF4-FFF2-40B4-BE49-F238E27FC236}">
                <a16:creationId xmlns:a16="http://schemas.microsoft.com/office/drawing/2014/main" id="{716277AD-DA74-49C8-A491-D0406E05D137}"/>
              </a:ext>
            </a:extLst>
          </p:cNvPr>
          <p:cNvPicPr>
            <a:picLocks noChangeAspect="1"/>
          </p:cNvPicPr>
          <p:nvPr/>
        </p:nvPicPr>
        <p:blipFill rotWithShape="1">
          <a:blip r:embed="rId4"/>
          <a:srcRect l="2554" r="832" b="2"/>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Tree>
    <p:extLst>
      <p:ext uri="{BB962C8B-B14F-4D97-AF65-F5344CB8AC3E}">
        <p14:creationId xmlns:p14="http://schemas.microsoft.com/office/powerpoint/2010/main" val="289652938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D2D2C89-F99B-4458-9470-A0DE2F7750C3}"/>
              </a:ext>
            </a:extLst>
          </p:cNvPr>
          <p:cNvSpPr>
            <a:spLocks noGrp="1"/>
          </p:cNvSpPr>
          <p:nvPr>
            <p:ph type="title"/>
          </p:nvPr>
        </p:nvSpPr>
        <p:spPr>
          <a:xfrm>
            <a:off x="5411931" y="452718"/>
            <a:ext cx="4638903" cy="1400530"/>
          </a:xfrm>
        </p:spPr>
        <p:txBody>
          <a:bodyPr vert="horz" lIns="91440" tIns="45720" rIns="91440" bIns="45720" rtlCol="0">
            <a:normAutofit/>
          </a:bodyPr>
          <a:lstStyle/>
          <a:p>
            <a:r>
              <a:rPr lang="en-US"/>
              <a:t>Atlanski ocean</a:t>
            </a:r>
          </a:p>
        </p:txBody>
      </p:sp>
      <p:sp>
        <p:nvSpPr>
          <p:cNvPr id="1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4" name="Picture 4">
            <a:extLst>
              <a:ext uri="{FF2B5EF4-FFF2-40B4-BE49-F238E27FC236}">
                <a16:creationId xmlns:a16="http://schemas.microsoft.com/office/drawing/2014/main" id="{64A65389-8B58-4B99-AAD1-A147A5424628}"/>
              </a:ext>
            </a:extLst>
          </p:cNvPr>
          <p:cNvPicPr>
            <a:picLocks noChangeAspect="1"/>
          </p:cNvPicPr>
          <p:nvPr/>
        </p:nvPicPr>
        <p:blipFill rotWithShape="1">
          <a:blip r:embed="rId3"/>
          <a:srcRect t="7925" r="2" b="2"/>
          <a:stretch/>
        </p:blipFill>
        <p:spPr>
          <a:xfrm>
            <a:off x="3" y="10"/>
            <a:ext cx="4971922" cy="3428990"/>
          </a:xfrm>
          <a:custGeom>
            <a:avLst/>
            <a:gdLst/>
            <a:ahLst/>
            <a:cxnLst/>
            <a:rect l="l" t="t" r="r" b="b"/>
            <a:pathLst>
              <a:path w="4971922" h="3429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29000"/>
                </a:lnTo>
                <a:lnTo>
                  <a:pt x="0" y="3429000"/>
                </a:lnTo>
                <a:lnTo>
                  <a:pt x="0" y="1"/>
                </a:lnTo>
                <a:lnTo>
                  <a:pt x="3628384" y="1"/>
                </a:lnTo>
                <a:close/>
              </a:path>
            </a:pathLst>
          </a:custGeom>
        </p:spPr>
      </p:pic>
      <p:sp>
        <p:nvSpPr>
          <p:cNvPr id="15" name="Rectangle 17">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112A78BF-A78F-436C-8120-8A1B036E704E}"/>
              </a:ext>
            </a:extLst>
          </p:cNvPr>
          <p:cNvSpPr>
            <a:spLocks noGrp="1"/>
          </p:cNvSpPr>
          <p:nvPr>
            <p:ph idx="1"/>
          </p:nvPr>
        </p:nvSpPr>
        <p:spPr>
          <a:xfrm>
            <a:off x="5410950" y="2052918"/>
            <a:ext cx="4638903" cy="4195481"/>
          </a:xfrm>
        </p:spPr>
        <p:txBody>
          <a:bodyPr vert="horz" lIns="91440" tIns="45720" rIns="91440" bIns="45720" rtlCol="0" anchor="t">
            <a:normAutofit/>
          </a:bodyPr>
          <a:lstStyle/>
          <a:p>
            <a:pPr>
              <a:lnSpc>
                <a:spcPct val="90000"/>
              </a:lnSpc>
              <a:buFont typeface="Wingdings" charset="2"/>
              <a:buChar char="ü"/>
            </a:pPr>
            <a:r>
              <a:rPr lang="en-US" sz="1700" dirty="0" err="1">
                <a:ea typeface="+mj-lt"/>
                <a:cs typeface="+mj-lt"/>
              </a:rPr>
              <a:t>Atlantski</a:t>
            </a:r>
            <a:r>
              <a:rPr lang="en-US" sz="1700" dirty="0">
                <a:ea typeface="+mj-lt"/>
                <a:cs typeface="+mj-lt"/>
              </a:rPr>
              <a:t> ocean, </a:t>
            </a:r>
            <a:r>
              <a:rPr lang="en-US" sz="1700" dirty="0" err="1">
                <a:ea typeface="+mj-lt"/>
                <a:cs typeface="+mj-lt"/>
              </a:rPr>
              <a:t>zvan</a:t>
            </a:r>
            <a:r>
              <a:rPr lang="en-US" sz="1700" dirty="0">
                <a:ea typeface="+mj-lt"/>
                <a:cs typeface="+mj-lt"/>
              </a:rPr>
              <a:t> </a:t>
            </a:r>
            <a:r>
              <a:rPr lang="en-US" sz="1700" dirty="0" err="1">
                <a:ea typeface="+mj-lt"/>
                <a:cs typeface="+mj-lt"/>
              </a:rPr>
              <a:t>i</a:t>
            </a:r>
            <a:r>
              <a:rPr lang="en-US" sz="1700" dirty="0">
                <a:ea typeface="+mj-lt"/>
                <a:cs typeface="+mj-lt"/>
              </a:rPr>
              <a:t> Atlantik, </a:t>
            </a:r>
            <a:r>
              <a:rPr lang="en-US" sz="1700" dirty="0" err="1">
                <a:ea typeface="+mj-lt"/>
                <a:cs typeface="+mj-lt"/>
              </a:rPr>
              <a:t>drugi</a:t>
            </a:r>
            <a:r>
              <a:rPr lang="en-US" sz="1700" dirty="0">
                <a:ea typeface="+mj-lt"/>
                <a:cs typeface="+mj-lt"/>
              </a:rPr>
              <a:t> je </a:t>
            </a:r>
            <a:r>
              <a:rPr lang="en-US" sz="1700" dirty="0" err="1">
                <a:ea typeface="+mj-lt"/>
                <a:cs typeface="+mj-lt"/>
              </a:rPr>
              <a:t>najveći</a:t>
            </a:r>
            <a:r>
              <a:rPr lang="en-US" sz="1700" dirty="0">
                <a:ea typeface="+mj-lt"/>
                <a:cs typeface="+mj-lt"/>
              </a:rPr>
              <a:t> ocean </a:t>
            </a:r>
            <a:r>
              <a:rPr lang="en-US" sz="1700" dirty="0" err="1">
                <a:ea typeface="+mj-lt"/>
                <a:cs typeface="+mj-lt"/>
              </a:rPr>
              <a:t>na</a:t>
            </a:r>
            <a:r>
              <a:rPr lang="en-US" sz="1700" dirty="0">
                <a:ea typeface="+mj-lt"/>
                <a:cs typeface="+mj-lt"/>
              </a:rPr>
              <a:t> </a:t>
            </a:r>
            <a:r>
              <a:rPr lang="en-US" sz="1700" dirty="0" err="1">
                <a:ea typeface="+mj-lt"/>
                <a:cs typeface="+mj-lt"/>
              </a:rPr>
              <a:t>Zemlji</a:t>
            </a:r>
            <a:r>
              <a:rPr lang="en-US" sz="1700" dirty="0">
                <a:ea typeface="+mj-lt"/>
                <a:cs typeface="+mj-lt"/>
              </a:rPr>
              <a:t>. Ime </a:t>
            </a:r>
            <a:r>
              <a:rPr lang="en-US" sz="1700" dirty="0" err="1">
                <a:ea typeface="+mj-lt"/>
                <a:cs typeface="+mj-lt"/>
              </a:rPr>
              <a:t>oceana</a:t>
            </a:r>
            <a:r>
              <a:rPr lang="en-US" sz="1700" dirty="0">
                <a:ea typeface="+mj-lt"/>
                <a:cs typeface="+mj-lt"/>
              </a:rPr>
              <a:t> </a:t>
            </a:r>
            <a:r>
              <a:rPr lang="en-US" sz="1700" dirty="0" err="1">
                <a:ea typeface="+mj-lt"/>
                <a:cs typeface="+mj-lt"/>
              </a:rPr>
              <a:t>potječe</a:t>
            </a:r>
            <a:r>
              <a:rPr lang="en-US" sz="1700" dirty="0">
                <a:ea typeface="+mj-lt"/>
                <a:cs typeface="+mj-lt"/>
              </a:rPr>
              <a:t> </a:t>
            </a:r>
            <a:r>
              <a:rPr lang="en-US" sz="1700" dirty="0" err="1">
                <a:ea typeface="+mj-lt"/>
                <a:cs typeface="+mj-lt"/>
              </a:rPr>
              <a:t>iz</a:t>
            </a:r>
            <a:r>
              <a:rPr lang="en-US" sz="1700" dirty="0">
                <a:ea typeface="+mj-lt"/>
                <a:cs typeface="+mj-lt"/>
              </a:rPr>
              <a:t> </a:t>
            </a:r>
            <a:r>
              <a:rPr lang="en-US" sz="1700" dirty="0" err="1">
                <a:ea typeface="+mj-lt"/>
                <a:cs typeface="+mj-lt"/>
              </a:rPr>
              <a:t>grčke</a:t>
            </a:r>
            <a:r>
              <a:rPr lang="en-US" sz="1700" dirty="0">
                <a:ea typeface="+mj-lt"/>
                <a:cs typeface="+mj-lt"/>
              </a:rPr>
              <a:t> </a:t>
            </a:r>
            <a:r>
              <a:rPr lang="en-US" sz="1700" dirty="0" err="1">
                <a:ea typeface="+mj-lt"/>
                <a:cs typeface="+mj-lt"/>
              </a:rPr>
              <a:t>mitologije</a:t>
            </a:r>
            <a:r>
              <a:rPr lang="en-US" sz="1700" dirty="0">
                <a:ea typeface="+mj-lt"/>
                <a:cs typeface="+mj-lt"/>
              </a:rPr>
              <a:t> </a:t>
            </a:r>
            <a:r>
              <a:rPr lang="en-US" sz="1700" dirty="0" err="1">
                <a:ea typeface="+mj-lt"/>
                <a:cs typeface="+mj-lt"/>
              </a:rPr>
              <a:t>i</a:t>
            </a:r>
            <a:r>
              <a:rPr lang="en-US" sz="1700" dirty="0">
                <a:ea typeface="+mj-lt"/>
                <a:cs typeface="+mj-lt"/>
              </a:rPr>
              <a:t> </a:t>
            </a:r>
            <a:r>
              <a:rPr lang="en-US" sz="1700" dirty="0" err="1">
                <a:ea typeface="+mj-lt"/>
                <a:cs typeface="+mj-lt"/>
              </a:rPr>
              <a:t>znači</a:t>
            </a:r>
            <a:r>
              <a:rPr lang="en-US" sz="1700" dirty="0">
                <a:ea typeface="+mj-lt"/>
                <a:cs typeface="+mj-lt"/>
              </a:rPr>
              <a:t> "</a:t>
            </a:r>
            <a:r>
              <a:rPr lang="en-US" sz="1700" dirty="0" err="1">
                <a:ea typeface="+mj-lt"/>
                <a:cs typeface="+mj-lt"/>
              </a:rPr>
              <a:t>Atlasovo</a:t>
            </a:r>
            <a:r>
              <a:rPr lang="en-US" sz="1700" dirty="0">
                <a:ea typeface="+mj-lt"/>
                <a:cs typeface="+mj-lt"/>
              </a:rPr>
              <a:t>  more". </a:t>
            </a:r>
            <a:r>
              <a:rPr lang="en-US" sz="1700" dirty="0" err="1">
                <a:ea typeface="+mj-lt"/>
                <a:cs typeface="+mj-lt"/>
              </a:rPr>
              <a:t>Atlantski</a:t>
            </a:r>
            <a:r>
              <a:rPr lang="en-US" sz="1700" dirty="0">
                <a:ea typeface="+mj-lt"/>
                <a:cs typeface="+mj-lt"/>
              </a:rPr>
              <a:t> je ocean od </a:t>
            </a:r>
            <a:r>
              <a:rPr lang="en-US" sz="1700" dirty="0" err="1">
                <a:ea typeface="+mj-lt"/>
                <a:cs typeface="+mj-lt"/>
              </a:rPr>
              <a:t>sjevera</a:t>
            </a:r>
            <a:r>
              <a:rPr lang="en-US" sz="1700" dirty="0">
                <a:ea typeface="+mj-lt"/>
                <a:cs typeface="+mj-lt"/>
              </a:rPr>
              <a:t> </a:t>
            </a:r>
            <a:r>
              <a:rPr lang="en-US" sz="1700" dirty="0" err="1">
                <a:ea typeface="+mj-lt"/>
                <a:cs typeface="+mj-lt"/>
              </a:rPr>
              <a:t>prema</a:t>
            </a:r>
            <a:r>
              <a:rPr lang="en-US" sz="1700" dirty="0">
                <a:ea typeface="+mj-lt"/>
                <a:cs typeface="+mj-lt"/>
              </a:rPr>
              <a:t> </a:t>
            </a:r>
            <a:r>
              <a:rPr lang="en-US" sz="1700" dirty="0" err="1">
                <a:ea typeface="+mj-lt"/>
                <a:cs typeface="+mj-lt"/>
              </a:rPr>
              <a:t>jugu</a:t>
            </a:r>
            <a:r>
              <a:rPr lang="en-US" sz="1700" dirty="0">
                <a:ea typeface="+mj-lt"/>
                <a:cs typeface="+mj-lt"/>
              </a:rPr>
              <a:t> </a:t>
            </a:r>
            <a:r>
              <a:rPr lang="en-US" sz="1700" dirty="0" err="1">
                <a:ea typeface="+mj-lt"/>
                <a:cs typeface="+mj-lt"/>
              </a:rPr>
              <a:t>izduženi</a:t>
            </a:r>
            <a:r>
              <a:rPr lang="en-US" sz="1700" dirty="0">
                <a:ea typeface="+mj-lt"/>
                <a:cs typeface="+mj-lt"/>
              </a:rPr>
              <a:t> </a:t>
            </a:r>
            <a:r>
              <a:rPr lang="en-US" sz="1700" dirty="0" err="1">
                <a:ea typeface="+mj-lt"/>
                <a:cs typeface="+mj-lt"/>
              </a:rPr>
              <a:t>bazen</a:t>
            </a:r>
            <a:r>
              <a:rPr lang="en-US" sz="1700" dirty="0">
                <a:ea typeface="+mj-lt"/>
                <a:cs typeface="+mj-lt"/>
              </a:rPr>
              <a:t> u </a:t>
            </a:r>
            <a:r>
              <a:rPr lang="en-US" sz="1700" dirty="0" err="1">
                <a:ea typeface="+mj-lt"/>
                <a:cs typeface="+mj-lt"/>
              </a:rPr>
              <a:t>obliku</a:t>
            </a:r>
            <a:r>
              <a:rPr lang="en-US" sz="1700" dirty="0">
                <a:ea typeface="+mj-lt"/>
                <a:cs typeface="+mj-lt"/>
              </a:rPr>
              <a:t> </a:t>
            </a:r>
            <a:r>
              <a:rPr lang="en-US" sz="1700" dirty="0" err="1">
                <a:ea typeface="+mj-lt"/>
                <a:cs typeface="+mj-lt"/>
              </a:rPr>
              <a:t>slova</a:t>
            </a:r>
            <a:r>
              <a:rPr lang="en-US" sz="1700" dirty="0">
                <a:ea typeface="+mj-lt"/>
                <a:cs typeface="+mj-lt"/>
              </a:rPr>
              <a:t> S. </a:t>
            </a:r>
            <a:r>
              <a:rPr lang="en-US" sz="1700" dirty="0" err="1">
                <a:ea typeface="+mj-lt"/>
                <a:cs typeface="+mj-lt"/>
              </a:rPr>
              <a:t>Atlantski</a:t>
            </a:r>
            <a:r>
              <a:rPr lang="en-US" sz="1700" dirty="0">
                <a:ea typeface="+mj-lt"/>
                <a:cs typeface="+mj-lt"/>
              </a:rPr>
              <a:t> ocean </a:t>
            </a:r>
            <a:r>
              <a:rPr lang="en-US" sz="1700" dirty="0" err="1">
                <a:ea typeface="+mj-lt"/>
                <a:cs typeface="+mj-lt"/>
              </a:rPr>
              <a:t>pokriva</a:t>
            </a:r>
            <a:r>
              <a:rPr lang="en-US" sz="1700" dirty="0">
                <a:ea typeface="+mj-lt"/>
                <a:cs typeface="+mj-lt"/>
              </a:rPr>
              <a:t> </a:t>
            </a:r>
            <a:r>
              <a:rPr lang="en-US" sz="1700" dirty="0" err="1">
                <a:ea typeface="+mj-lt"/>
                <a:cs typeface="+mj-lt"/>
              </a:rPr>
              <a:t>oko</a:t>
            </a:r>
            <a:r>
              <a:rPr lang="en-US" sz="1700" dirty="0">
                <a:ea typeface="+mj-lt"/>
                <a:cs typeface="+mj-lt"/>
              </a:rPr>
              <a:t> 20% </a:t>
            </a:r>
            <a:r>
              <a:rPr lang="en-US" sz="1700" dirty="0" err="1">
                <a:ea typeface="+mj-lt"/>
                <a:cs typeface="+mj-lt"/>
              </a:rPr>
              <a:t>površine</a:t>
            </a:r>
            <a:r>
              <a:rPr lang="en-US" sz="1700" dirty="0">
                <a:ea typeface="+mj-lt"/>
                <a:cs typeface="+mj-lt"/>
              </a:rPr>
              <a:t> </a:t>
            </a:r>
            <a:r>
              <a:rPr lang="en-US" sz="1700" dirty="0" err="1">
                <a:ea typeface="+mj-lt"/>
                <a:cs typeface="+mj-lt"/>
              </a:rPr>
              <a:t>Zemlje</a:t>
            </a:r>
            <a:r>
              <a:rPr lang="en-US" sz="1700" dirty="0">
                <a:ea typeface="+mj-lt"/>
                <a:cs typeface="+mj-lt"/>
              </a:rPr>
              <a:t> </a:t>
            </a:r>
            <a:r>
              <a:rPr lang="en-US" sz="1700" dirty="0" err="1">
                <a:ea typeface="+mj-lt"/>
                <a:cs typeface="+mj-lt"/>
              </a:rPr>
              <a:t>i</a:t>
            </a:r>
            <a:r>
              <a:rPr lang="en-US" sz="1700" dirty="0">
                <a:ea typeface="+mj-lt"/>
                <a:cs typeface="+mj-lt"/>
              </a:rPr>
              <a:t> </a:t>
            </a:r>
            <a:r>
              <a:rPr lang="en-US" sz="1700" dirty="0" err="1">
                <a:ea typeface="+mj-lt"/>
                <a:cs typeface="+mj-lt"/>
              </a:rPr>
              <a:t>drugi</a:t>
            </a:r>
            <a:r>
              <a:rPr lang="en-US" sz="1700" dirty="0">
                <a:ea typeface="+mj-lt"/>
                <a:cs typeface="+mj-lt"/>
              </a:rPr>
              <a:t> je po </a:t>
            </a:r>
            <a:r>
              <a:rPr lang="en-US" sz="1700" dirty="0" err="1">
                <a:ea typeface="+mj-lt"/>
                <a:cs typeface="+mj-lt"/>
              </a:rPr>
              <a:t>veličini</a:t>
            </a:r>
            <a:r>
              <a:rPr lang="en-US" sz="1700" dirty="0">
                <a:ea typeface="+mj-lt"/>
                <a:cs typeface="+mj-lt"/>
              </a:rPr>
              <a:t>. Volumen </a:t>
            </a:r>
            <a:r>
              <a:rPr lang="en-US" sz="1700" dirty="0" err="1">
                <a:ea typeface="+mj-lt"/>
                <a:cs typeface="+mj-lt"/>
              </a:rPr>
              <a:t>Atlantskog</a:t>
            </a:r>
            <a:r>
              <a:rPr lang="en-US" sz="1700" dirty="0">
                <a:ea typeface="+mj-lt"/>
                <a:cs typeface="+mj-lt"/>
              </a:rPr>
              <a:t> </a:t>
            </a:r>
            <a:r>
              <a:rPr lang="en-US" sz="1700" dirty="0" err="1">
                <a:ea typeface="+mj-lt"/>
                <a:cs typeface="+mj-lt"/>
              </a:rPr>
              <a:t>oceana</a:t>
            </a:r>
            <a:r>
              <a:rPr lang="en-US" sz="1700" dirty="0">
                <a:ea typeface="+mj-lt"/>
                <a:cs typeface="+mj-lt"/>
              </a:rPr>
              <a:t> je 323.600.000  km</a:t>
            </a:r>
            <a:r>
              <a:rPr lang="en-US" sz="1700" baseline="30000" dirty="0">
                <a:ea typeface="+mj-lt"/>
                <a:cs typeface="+mj-lt"/>
              </a:rPr>
              <a:t>3</a:t>
            </a:r>
            <a:r>
              <a:rPr lang="en-US" sz="1700" dirty="0">
                <a:ea typeface="+mj-lt"/>
                <a:cs typeface="+mj-lt"/>
              </a:rPr>
              <a:t> </a:t>
            </a:r>
          </a:p>
          <a:p>
            <a:pPr>
              <a:lnSpc>
                <a:spcPct val="90000"/>
              </a:lnSpc>
              <a:buClr>
                <a:srgbClr val="8AD0D6"/>
              </a:buClr>
              <a:buFont typeface="Wingdings" charset="2"/>
              <a:buChar char="ü"/>
            </a:pPr>
            <a:r>
              <a:rPr lang="en-US" sz="1700" dirty="0" err="1">
                <a:ea typeface="+mj-lt"/>
                <a:cs typeface="+mj-lt"/>
              </a:rPr>
              <a:t>Među</a:t>
            </a:r>
            <a:r>
              <a:rPr lang="en-US" sz="1700" dirty="0">
                <a:ea typeface="+mj-lt"/>
                <a:cs typeface="+mj-lt"/>
              </a:rPr>
              <a:t> </a:t>
            </a:r>
            <a:r>
              <a:rPr lang="en-US" sz="1700" dirty="0" err="1">
                <a:ea typeface="+mj-lt"/>
                <a:cs typeface="+mj-lt"/>
              </a:rPr>
              <a:t>otocima</a:t>
            </a:r>
            <a:r>
              <a:rPr lang="en-US" sz="1700" dirty="0">
                <a:ea typeface="+mj-lt"/>
                <a:cs typeface="+mj-lt"/>
              </a:rPr>
              <a:t> </a:t>
            </a:r>
            <a:r>
              <a:rPr lang="en-US" sz="1700" dirty="0" err="1">
                <a:ea typeface="+mj-lt"/>
                <a:cs typeface="+mj-lt"/>
              </a:rPr>
              <a:t>Atlantskog</a:t>
            </a:r>
            <a:r>
              <a:rPr lang="en-US" sz="1700" dirty="0">
                <a:ea typeface="+mj-lt"/>
                <a:cs typeface="+mj-lt"/>
              </a:rPr>
              <a:t> </a:t>
            </a:r>
            <a:r>
              <a:rPr lang="en-US" sz="1700" dirty="0" err="1">
                <a:ea typeface="+mj-lt"/>
                <a:cs typeface="+mj-lt"/>
              </a:rPr>
              <a:t>oceana</a:t>
            </a:r>
            <a:r>
              <a:rPr lang="en-US" sz="1700" dirty="0">
                <a:ea typeface="+mj-lt"/>
                <a:cs typeface="+mj-lt"/>
              </a:rPr>
              <a:t> </a:t>
            </a:r>
            <a:r>
              <a:rPr lang="en-US" sz="1700" dirty="0" err="1">
                <a:ea typeface="+mj-lt"/>
                <a:cs typeface="+mj-lt"/>
              </a:rPr>
              <a:t>ističu</a:t>
            </a:r>
            <a:r>
              <a:rPr lang="en-US" sz="1700" dirty="0">
                <a:ea typeface="+mj-lt"/>
                <a:cs typeface="+mj-lt"/>
              </a:rPr>
              <a:t> se </a:t>
            </a:r>
            <a:r>
              <a:rPr lang="en-US" sz="1700" dirty="0" err="1">
                <a:ea typeface="+mj-lt"/>
                <a:cs typeface="+mj-lt"/>
              </a:rPr>
              <a:t>Svalbarda</a:t>
            </a:r>
            <a:r>
              <a:rPr lang="en-US" sz="1700" dirty="0">
                <a:ea typeface="+mj-lt"/>
                <a:cs typeface="+mj-lt"/>
              </a:rPr>
              <a:t>, </a:t>
            </a:r>
            <a:r>
              <a:rPr lang="en-US" sz="1700" dirty="0" err="1">
                <a:ea typeface="+mj-lt"/>
                <a:cs typeface="+mj-lt"/>
              </a:rPr>
              <a:t>Grenland</a:t>
            </a:r>
            <a:r>
              <a:rPr lang="en-US" sz="1700" dirty="0">
                <a:ea typeface="+mj-lt"/>
                <a:cs typeface="+mj-lt"/>
              </a:rPr>
              <a:t>, Island, Velika </a:t>
            </a:r>
            <a:r>
              <a:rPr lang="en-US" sz="1700" dirty="0" err="1">
                <a:ea typeface="+mj-lt"/>
                <a:cs typeface="+mj-lt"/>
              </a:rPr>
              <a:t>Britanija</a:t>
            </a:r>
            <a:r>
              <a:rPr lang="en-US" sz="1700" dirty="0">
                <a:ea typeface="+mj-lt"/>
                <a:cs typeface="+mj-lt"/>
              </a:rPr>
              <a:t>, </a:t>
            </a:r>
            <a:r>
              <a:rPr lang="en-US" sz="1700" dirty="0" err="1">
                <a:ea typeface="+mj-lt"/>
                <a:cs typeface="+mj-lt"/>
              </a:rPr>
              <a:t>Irska</a:t>
            </a:r>
            <a:r>
              <a:rPr lang="en-US" sz="1700" dirty="0">
                <a:ea typeface="+mj-lt"/>
                <a:cs typeface="+mj-lt"/>
              </a:rPr>
              <a:t>, ... </a:t>
            </a:r>
            <a:endParaRPr lang="en-US" sz="1700"/>
          </a:p>
        </p:txBody>
      </p:sp>
      <p:pic>
        <p:nvPicPr>
          <p:cNvPr id="5" name="Picture 5" descr="Map&#10;&#10;Description automatically generated">
            <a:extLst>
              <a:ext uri="{FF2B5EF4-FFF2-40B4-BE49-F238E27FC236}">
                <a16:creationId xmlns:a16="http://schemas.microsoft.com/office/drawing/2014/main" id="{4A4F4E2C-8488-4C7A-86E3-6EAEAF88C1DF}"/>
              </a:ext>
            </a:extLst>
          </p:cNvPr>
          <p:cNvPicPr>
            <a:picLocks noChangeAspect="1"/>
          </p:cNvPicPr>
          <p:nvPr/>
        </p:nvPicPr>
        <p:blipFill rotWithShape="1">
          <a:blip r:embed="rId4"/>
          <a:srcRect l="6959" r="11102" b="3"/>
          <a:stretch/>
        </p:blipFill>
        <p:spPr>
          <a:xfrm>
            <a:off x="20" y="3428999"/>
            <a:ext cx="4973079" cy="3429001"/>
          </a:xfrm>
          <a:custGeom>
            <a:avLst/>
            <a:gdLst/>
            <a:ahLst/>
            <a:cxnLst/>
            <a:rect l="l" t="t" r="r" b="b"/>
            <a:pathLst>
              <a:path w="4973099" h="3429001">
                <a:moveTo>
                  <a:pt x="0" y="0"/>
                </a:moveTo>
                <a:lnTo>
                  <a:pt x="4720965" y="0"/>
                </a:lnTo>
                <a:lnTo>
                  <a:pt x="4720965" y="56236"/>
                </a:lnTo>
                <a:lnTo>
                  <a:pt x="4722982" y="196139"/>
                </a:lnTo>
                <a:lnTo>
                  <a:pt x="4726007" y="333299"/>
                </a:lnTo>
                <a:lnTo>
                  <a:pt x="4728865" y="469087"/>
                </a:lnTo>
                <a:lnTo>
                  <a:pt x="4732059" y="602133"/>
                </a:lnTo>
                <a:lnTo>
                  <a:pt x="4736933" y="734492"/>
                </a:lnTo>
                <a:lnTo>
                  <a:pt x="4742144" y="864793"/>
                </a:lnTo>
                <a:lnTo>
                  <a:pt x="4746850" y="992352"/>
                </a:lnTo>
                <a:lnTo>
                  <a:pt x="4760130" y="1241298"/>
                </a:lnTo>
                <a:lnTo>
                  <a:pt x="4774249" y="1479956"/>
                </a:lnTo>
                <a:lnTo>
                  <a:pt x="4789041" y="1709013"/>
                </a:lnTo>
                <a:lnTo>
                  <a:pt x="4805346" y="1925726"/>
                </a:lnTo>
                <a:lnTo>
                  <a:pt x="4822323" y="2132838"/>
                </a:lnTo>
                <a:lnTo>
                  <a:pt x="4840644" y="2324862"/>
                </a:lnTo>
                <a:lnTo>
                  <a:pt x="4858630" y="2505227"/>
                </a:lnTo>
                <a:lnTo>
                  <a:pt x="4876615" y="2671191"/>
                </a:lnTo>
                <a:lnTo>
                  <a:pt x="4893592" y="2823438"/>
                </a:lnTo>
                <a:lnTo>
                  <a:pt x="4909729" y="2958541"/>
                </a:lnTo>
                <a:lnTo>
                  <a:pt x="4925025" y="3080613"/>
                </a:lnTo>
                <a:lnTo>
                  <a:pt x="4937800" y="3183483"/>
                </a:lnTo>
                <a:lnTo>
                  <a:pt x="4949902" y="3269894"/>
                </a:lnTo>
                <a:lnTo>
                  <a:pt x="4967216" y="3388538"/>
                </a:lnTo>
                <a:lnTo>
                  <a:pt x="4973099" y="3429000"/>
                </a:lnTo>
                <a:lnTo>
                  <a:pt x="4075210" y="3429000"/>
                </a:lnTo>
                <a:lnTo>
                  <a:pt x="4075210" y="3429001"/>
                </a:lnTo>
                <a:lnTo>
                  <a:pt x="0" y="3429001"/>
                </a:lnTo>
                <a:close/>
              </a:path>
            </a:pathLst>
          </a:custGeom>
        </p:spPr>
      </p:pic>
    </p:spTree>
    <p:extLst>
      <p:ext uri="{BB962C8B-B14F-4D97-AF65-F5344CB8AC3E}">
        <p14:creationId xmlns:p14="http://schemas.microsoft.com/office/powerpoint/2010/main" val="139422342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10DA-83E4-4344-BF71-BA16C4823B4C}"/>
              </a:ext>
            </a:extLst>
          </p:cNvPr>
          <p:cNvSpPr>
            <a:spLocks noGrp="1"/>
          </p:cNvSpPr>
          <p:nvPr>
            <p:ph type="title"/>
          </p:nvPr>
        </p:nvSpPr>
        <p:spPr>
          <a:xfrm>
            <a:off x="631735" y="3594484"/>
            <a:ext cx="9178583" cy="630116"/>
          </a:xfrm>
        </p:spPr>
        <p:txBody>
          <a:bodyPr>
            <a:normAutofit fontScale="90000"/>
          </a:bodyPr>
          <a:lstStyle/>
          <a:p>
            <a:r>
              <a:rPr lang="en-US" sz="4000"/>
              <a:t>Indijski ocean</a:t>
            </a:r>
          </a:p>
        </p:txBody>
      </p:sp>
      <p:pic>
        <p:nvPicPr>
          <p:cNvPr id="5" name="Picture 5" descr="A picture containing chart&#10;&#10;Description automatically generated">
            <a:extLst>
              <a:ext uri="{FF2B5EF4-FFF2-40B4-BE49-F238E27FC236}">
                <a16:creationId xmlns:a16="http://schemas.microsoft.com/office/drawing/2014/main" id="{E3AF11DA-095F-495D-A54C-351D988F2622}"/>
              </a:ext>
            </a:extLst>
          </p:cNvPr>
          <p:cNvPicPr>
            <a:picLocks noChangeAspect="1"/>
          </p:cNvPicPr>
          <p:nvPr/>
        </p:nvPicPr>
        <p:blipFill rotWithShape="1">
          <a:blip r:embed="rId3"/>
          <a:srcRect t="2567" r="-3" b="9267"/>
          <a:stretch/>
        </p:blipFill>
        <p:spPr>
          <a:xfrm>
            <a:off x="1037865" y="194382"/>
            <a:ext cx="3679257" cy="3243757"/>
          </a:xfrm>
          <a:prstGeom prst="rect">
            <a:avLst/>
          </a:prstGeom>
          <a:effectLst>
            <a:outerShdw blurRad="50800" dist="38100" dir="5400000" algn="t" rotWithShape="0">
              <a:prstClr val="black">
                <a:alpha val="43000"/>
              </a:prstClr>
            </a:outerShdw>
          </a:effectLst>
        </p:spPr>
      </p:pic>
      <p:pic>
        <p:nvPicPr>
          <p:cNvPr id="4" name="Picture 4" descr="A picture containing water, sky, outdoor, ocean&#10;&#10;Description automatically generated">
            <a:extLst>
              <a:ext uri="{FF2B5EF4-FFF2-40B4-BE49-F238E27FC236}">
                <a16:creationId xmlns:a16="http://schemas.microsoft.com/office/drawing/2014/main" id="{4AB7356B-C8E8-4B99-BF05-E2583C225A84}"/>
              </a:ext>
            </a:extLst>
          </p:cNvPr>
          <p:cNvPicPr>
            <a:picLocks noChangeAspect="1"/>
          </p:cNvPicPr>
          <p:nvPr/>
        </p:nvPicPr>
        <p:blipFill rotWithShape="1">
          <a:blip r:embed="rId4"/>
          <a:srcRect t="16092" r="-4" b="33414"/>
          <a:stretch/>
        </p:blipFill>
        <p:spPr>
          <a:xfrm>
            <a:off x="5498773" y="595041"/>
            <a:ext cx="4426563" cy="2235059"/>
          </a:xfrm>
          <a:prstGeom prst="rect">
            <a:avLst/>
          </a:prstGeom>
          <a:effectLst>
            <a:outerShdw blurRad="50800" dist="38100" dir="5400000" algn="t" rotWithShape="0">
              <a:prstClr val="black">
                <a:alpha val="43000"/>
              </a:prstClr>
            </a:outerShdw>
          </a:effectLst>
        </p:spPr>
      </p:pic>
      <p:sp>
        <p:nvSpPr>
          <p:cNvPr id="9" name="Content Placeholder 8">
            <a:extLst>
              <a:ext uri="{FF2B5EF4-FFF2-40B4-BE49-F238E27FC236}">
                <a16:creationId xmlns:a16="http://schemas.microsoft.com/office/drawing/2014/main" id="{B1D3FF8D-B3CC-4136-8943-B5B2A61E965E}"/>
              </a:ext>
            </a:extLst>
          </p:cNvPr>
          <p:cNvSpPr>
            <a:spLocks noGrp="1"/>
          </p:cNvSpPr>
          <p:nvPr>
            <p:ph idx="1"/>
          </p:nvPr>
        </p:nvSpPr>
        <p:spPr>
          <a:xfrm>
            <a:off x="635459" y="4228850"/>
            <a:ext cx="9164206" cy="2553383"/>
          </a:xfrm>
        </p:spPr>
        <p:txBody>
          <a:bodyPr vert="horz" lIns="91440" tIns="45720" rIns="91440" bIns="45720" rtlCol="0" anchor="t">
            <a:normAutofit/>
          </a:bodyPr>
          <a:lstStyle/>
          <a:p>
            <a:pPr>
              <a:buFont typeface="Wingdings" charset="2"/>
              <a:buChar char="ü"/>
            </a:pPr>
            <a:r>
              <a:rPr lang="en-US" sz="1800" dirty="0" err="1">
                <a:ea typeface="+mj-lt"/>
                <a:cs typeface="+mj-lt"/>
              </a:rPr>
              <a:t>Indijski</a:t>
            </a:r>
            <a:r>
              <a:rPr lang="en-US" sz="1800" dirty="0">
                <a:ea typeface="+mj-lt"/>
                <a:cs typeface="+mj-lt"/>
              </a:rPr>
              <a:t> ocean je </a:t>
            </a:r>
            <a:r>
              <a:rPr lang="en-US" sz="1800" dirty="0" err="1">
                <a:ea typeface="+mj-lt"/>
                <a:cs typeface="+mj-lt"/>
              </a:rPr>
              <a:t>treća</a:t>
            </a:r>
            <a:r>
              <a:rPr lang="en-US" sz="1800" dirty="0">
                <a:ea typeface="+mj-lt"/>
                <a:cs typeface="+mj-lt"/>
              </a:rPr>
              <a:t> po </a:t>
            </a:r>
            <a:r>
              <a:rPr lang="en-US" sz="1800" dirty="0" err="1">
                <a:ea typeface="+mj-lt"/>
                <a:cs typeface="+mj-lt"/>
              </a:rPr>
              <a:t>veličini</a:t>
            </a:r>
            <a:r>
              <a:rPr lang="en-US" sz="1800" dirty="0">
                <a:ea typeface="+mj-lt"/>
                <a:cs typeface="+mj-lt"/>
              </a:rPr>
              <a:t> </a:t>
            </a:r>
            <a:r>
              <a:rPr lang="en-US" sz="1800" dirty="0" err="1">
                <a:ea typeface="+mj-lt"/>
                <a:cs typeface="+mj-lt"/>
              </a:rPr>
              <a:t>vodena</a:t>
            </a:r>
            <a:r>
              <a:rPr lang="en-US" sz="1800" dirty="0">
                <a:ea typeface="+mj-lt"/>
                <a:cs typeface="+mj-lt"/>
              </a:rPr>
              <a:t> </a:t>
            </a:r>
            <a:r>
              <a:rPr lang="en-US" sz="1800" dirty="0" err="1">
                <a:ea typeface="+mj-lt"/>
                <a:cs typeface="+mj-lt"/>
              </a:rPr>
              <a:t>površina</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svijetu</a:t>
            </a:r>
            <a:r>
              <a:rPr lang="en-US" sz="1800" dirty="0">
                <a:ea typeface="+mj-lt"/>
                <a:cs typeface="+mj-lt"/>
              </a:rPr>
              <a:t>, a </a:t>
            </a:r>
            <a:r>
              <a:rPr lang="en-US" sz="1800" dirty="0" err="1">
                <a:ea typeface="+mj-lt"/>
                <a:cs typeface="+mj-lt"/>
              </a:rPr>
              <a:t>pokriva</a:t>
            </a:r>
            <a:r>
              <a:rPr lang="en-US" sz="1800" dirty="0">
                <a:ea typeface="+mj-lt"/>
                <a:cs typeface="+mj-lt"/>
              </a:rPr>
              <a:t> </a:t>
            </a:r>
            <a:r>
              <a:rPr lang="en-US" sz="1800" dirty="0" err="1">
                <a:ea typeface="+mj-lt"/>
                <a:cs typeface="+mj-lt"/>
              </a:rPr>
              <a:t>oko</a:t>
            </a:r>
            <a:r>
              <a:rPr lang="en-US" sz="1800" dirty="0">
                <a:ea typeface="+mj-lt"/>
                <a:cs typeface="+mj-lt"/>
              </a:rPr>
              <a:t> 20 % </a:t>
            </a:r>
            <a:r>
              <a:rPr lang="en-US" sz="1800" dirty="0" err="1">
                <a:ea typeface="+mj-lt"/>
                <a:cs typeface="+mj-lt"/>
              </a:rPr>
              <a:t>površine</a:t>
            </a:r>
            <a:r>
              <a:rPr lang="en-US" sz="1800" dirty="0">
                <a:ea typeface="+mj-lt"/>
                <a:cs typeface="+mj-lt"/>
              </a:rPr>
              <a:t> </a:t>
            </a:r>
            <a:r>
              <a:rPr lang="en-US" sz="1800" dirty="0" err="1">
                <a:ea typeface="+mj-lt"/>
                <a:cs typeface="+mj-lt"/>
              </a:rPr>
              <a:t>Zemlje</a:t>
            </a:r>
            <a:r>
              <a:rPr lang="en-US" sz="1800" dirty="0">
                <a:ea typeface="+mj-lt"/>
                <a:cs typeface="+mj-lt"/>
              </a:rPr>
              <a:t>. Sa </a:t>
            </a:r>
            <a:r>
              <a:rPr lang="en-US" sz="1800" dirty="0" err="1">
                <a:ea typeface="+mj-lt"/>
                <a:cs typeface="+mj-lt"/>
              </a:rPr>
              <a:t>sjevera</a:t>
            </a:r>
            <a:r>
              <a:rPr lang="en-US" sz="1800" dirty="0">
                <a:ea typeface="+mj-lt"/>
                <a:cs typeface="+mj-lt"/>
              </a:rPr>
              <a:t> je </a:t>
            </a:r>
            <a:r>
              <a:rPr lang="en-US" sz="1800" dirty="0" err="1">
                <a:ea typeface="+mj-lt"/>
                <a:cs typeface="+mj-lt"/>
              </a:rPr>
              <a:t>okružena</a:t>
            </a:r>
            <a:r>
              <a:rPr lang="en-US" sz="1800" dirty="0">
                <a:ea typeface="+mj-lt"/>
                <a:cs typeface="+mj-lt"/>
              </a:rPr>
              <a:t> </a:t>
            </a:r>
            <a:r>
              <a:rPr lang="en-US" sz="1800" dirty="0" err="1">
                <a:ea typeface="+mj-lt"/>
                <a:cs typeface="+mj-lt"/>
              </a:rPr>
              <a:t>Azijom</a:t>
            </a:r>
            <a:r>
              <a:rPr lang="en-US" sz="1800" dirty="0">
                <a:ea typeface="+mj-lt"/>
                <a:cs typeface="+mj-lt"/>
              </a:rPr>
              <a:t> (</a:t>
            </a:r>
            <a:r>
              <a:rPr lang="en-US" sz="1800" dirty="0" err="1">
                <a:ea typeface="+mj-lt"/>
                <a:cs typeface="+mj-lt"/>
              </a:rPr>
              <a:t>Indijski</a:t>
            </a:r>
            <a:r>
              <a:rPr lang="en-US" sz="1800" dirty="0">
                <a:ea typeface="+mj-lt"/>
                <a:cs typeface="+mj-lt"/>
              </a:rPr>
              <a:t> </a:t>
            </a:r>
            <a:r>
              <a:rPr lang="en-US" sz="1800" dirty="0" err="1">
                <a:ea typeface="+mj-lt"/>
                <a:cs typeface="+mj-lt"/>
              </a:rPr>
              <a:t>potkontinent</a:t>
            </a:r>
            <a:r>
              <a:rPr lang="en-US" sz="1800" dirty="0">
                <a:ea typeface="+mj-lt"/>
                <a:cs typeface="+mj-lt"/>
              </a:rPr>
              <a:t>), </a:t>
            </a:r>
            <a:r>
              <a:rPr lang="en-US" sz="1800" dirty="0" err="1">
                <a:ea typeface="+mj-lt"/>
                <a:cs typeface="+mj-lt"/>
              </a:rPr>
              <a:t>sa</a:t>
            </a:r>
            <a:r>
              <a:rPr lang="en-US" sz="1800" dirty="0">
                <a:ea typeface="+mj-lt"/>
                <a:cs typeface="+mj-lt"/>
              </a:rPr>
              <a:t> </a:t>
            </a:r>
            <a:r>
              <a:rPr lang="en-US" sz="1800" dirty="0" err="1">
                <a:ea typeface="+mj-lt"/>
                <a:cs typeface="+mj-lt"/>
              </a:rPr>
              <a:t>zapada</a:t>
            </a:r>
            <a:r>
              <a:rPr lang="en-US" sz="1800" dirty="0">
                <a:ea typeface="+mj-lt"/>
                <a:cs typeface="+mj-lt"/>
              </a:rPr>
              <a:t> </a:t>
            </a:r>
            <a:r>
              <a:rPr lang="en-US" sz="1800" dirty="0" err="1">
                <a:ea typeface="+mj-lt"/>
                <a:cs typeface="+mj-lt"/>
              </a:rPr>
              <a:t>Arapskim</a:t>
            </a:r>
            <a:r>
              <a:rPr lang="en-US" sz="1800" dirty="0">
                <a:ea typeface="+mj-lt"/>
                <a:cs typeface="+mj-lt"/>
              </a:rPr>
              <a:t> </a:t>
            </a:r>
            <a:r>
              <a:rPr lang="en-US" sz="1800" dirty="0" err="1">
                <a:ea typeface="+mj-lt"/>
                <a:cs typeface="+mj-lt"/>
              </a:rPr>
              <a:t>poluotokom</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Afrikom</a:t>
            </a:r>
            <a:r>
              <a:rPr lang="en-US" sz="1800" dirty="0">
                <a:ea typeface="+mj-lt"/>
                <a:cs typeface="+mj-lt"/>
              </a:rPr>
              <a:t>.</a:t>
            </a:r>
            <a:r>
              <a:rPr lang="en-US" sz="1800" dirty="0">
                <a:ea typeface="+mj-lt"/>
                <a:cs typeface="+mj-lt"/>
                <a:hlinkClick r:id="rId5">
                  <a:extLst>
                    <a:ext uri="{A12FA001-AC4F-418D-AE19-62706E023703}">
                      <ahyp:hlinkClr xmlns:ahyp="http://schemas.microsoft.com/office/drawing/2018/hyperlinkcolor" val="tx"/>
                    </a:ext>
                  </a:extLst>
                </a:hlinkClick>
              </a:rPr>
              <a:t> </a:t>
            </a:r>
            <a:r>
              <a:rPr lang="en-US" sz="1800" dirty="0">
                <a:ea typeface="+mj-lt"/>
                <a:cs typeface="+mj-lt"/>
              </a:rPr>
              <a:t> </a:t>
            </a:r>
            <a:r>
              <a:rPr lang="en-US" sz="1800" dirty="0" err="1">
                <a:ea typeface="+mj-lt"/>
                <a:cs typeface="+mj-lt"/>
              </a:rPr>
              <a:t>Najsjevernija</a:t>
            </a:r>
            <a:r>
              <a:rPr lang="en-US" sz="1800" dirty="0">
                <a:ea typeface="+mj-lt"/>
                <a:cs typeface="+mj-lt"/>
              </a:rPr>
              <a:t> </a:t>
            </a:r>
            <a:r>
              <a:rPr lang="en-US" sz="1800" dirty="0" err="1">
                <a:ea typeface="+mj-lt"/>
                <a:cs typeface="+mj-lt"/>
              </a:rPr>
              <a:t>točka</a:t>
            </a:r>
            <a:r>
              <a:rPr lang="en-US" sz="1800" dirty="0">
                <a:ea typeface="+mj-lt"/>
                <a:cs typeface="+mj-lt"/>
              </a:rPr>
              <a:t> </a:t>
            </a:r>
            <a:r>
              <a:rPr lang="en-US" sz="1800" dirty="0" err="1">
                <a:ea typeface="+mj-lt"/>
                <a:cs typeface="+mj-lt"/>
              </a:rPr>
              <a:t>oceana</a:t>
            </a:r>
            <a:r>
              <a:rPr lang="en-US" sz="1800" dirty="0">
                <a:ea typeface="+mj-lt"/>
                <a:cs typeface="+mj-lt"/>
              </a:rPr>
              <a:t> je u </a:t>
            </a:r>
            <a:r>
              <a:rPr lang="en-US" sz="1800" dirty="0" err="1">
                <a:ea typeface="+mj-lt"/>
                <a:cs typeface="+mj-lt"/>
              </a:rPr>
              <a:t>Perzijskom</a:t>
            </a:r>
            <a:r>
              <a:rPr lang="en-US" sz="1800" dirty="0">
                <a:ea typeface="+mj-lt"/>
                <a:cs typeface="+mj-lt"/>
              </a:rPr>
              <a:t> </a:t>
            </a:r>
            <a:r>
              <a:rPr lang="en-US" sz="1800" dirty="0" err="1">
                <a:ea typeface="+mj-lt"/>
                <a:cs typeface="+mj-lt"/>
              </a:rPr>
              <a:t>zaljevu</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oko</a:t>
            </a:r>
            <a:r>
              <a:rPr lang="en-US" sz="1800" dirty="0">
                <a:ea typeface="+mj-lt"/>
                <a:cs typeface="+mj-lt"/>
              </a:rPr>
              <a:t> 30° </a:t>
            </a:r>
            <a:r>
              <a:rPr lang="en-US" sz="1800" dirty="0" err="1">
                <a:ea typeface="+mj-lt"/>
                <a:cs typeface="+mj-lt"/>
              </a:rPr>
              <a:t>sjeverne</a:t>
            </a:r>
            <a:r>
              <a:rPr lang="en-US" sz="1800" dirty="0">
                <a:ea typeface="+mj-lt"/>
                <a:cs typeface="+mj-lt"/>
              </a:rPr>
              <a:t> </a:t>
            </a:r>
            <a:r>
              <a:rPr lang="en-US" sz="1800" dirty="0" err="1">
                <a:ea typeface="+mj-lt"/>
                <a:cs typeface="+mj-lt"/>
              </a:rPr>
              <a:t>zemljopisne</a:t>
            </a:r>
            <a:r>
              <a:rPr lang="en-US" sz="1800" dirty="0">
                <a:ea typeface="+mj-lt"/>
                <a:cs typeface="+mj-lt"/>
              </a:rPr>
              <a:t> </a:t>
            </a:r>
            <a:r>
              <a:rPr lang="en-US" sz="1800" dirty="0" err="1">
                <a:ea typeface="+mj-lt"/>
                <a:cs typeface="+mj-lt"/>
              </a:rPr>
              <a:t>širine</a:t>
            </a:r>
            <a:r>
              <a:rPr lang="en-US" sz="1800" dirty="0">
                <a:ea typeface="+mj-lt"/>
                <a:cs typeface="+mj-lt"/>
              </a:rPr>
              <a:t>. Ocean je </a:t>
            </a:r>
            <a:r>
              <a:rPr lang="en-US" sz="1800" dirty="0" err="1">
                <a:ea typeface="+mj-lt"/>
                <a:cs typeface="+mj-lt"/>
              </a:rPr>
              <a:t>na</a:t>
            </a:r>
            <a:r>
              <a:rPr lang="en-US" sz="1800" dirty="0">
                <a:ea typeface="+mj-lt"/>
                <a:cs typeface="+mj-lt"/>
              </a:rPr>
              <a:t> </a:t>
            </a:r>
            <a:r>
              <a:rPr lang="en-US" sz="1800" dirty="0" err="1">
                <a:ea typeface="+mj-lt"/>
                <a:cs typeface="+mj-lt"/>
              </a:rPr>
              <a:t>svojim</a:t>
            </a:r>
            <a:r>
              <a:rPr lang="en-US" sz="1800" dirty="0">
                <a:ea typeface="+mj-lt"/>
                <a:cs typeface="+mj-lt"/>
              </a:rPr>
              <a:t> </a:t>
            </a:r>
            <a:r>
              <a:rPr lang="en-US" sz="1800" dirty="0" err="1">
                <a:ea typeface="+mj-lt"/>
                <a:cs typeface="+mj-lt"/>
              </a:rPr>
              <a:t>južnim</a:t>
            </a:r>
            <a:r>
              <a:rPr lang="en-US" sz="1800" dirty="0">
                <a:ea typeface="+mj-lt"/>
                <a:cs typeface="+mj-lt"/>
              </a:rPr>
              <a:t> </a:t>
            </a:r>
            <a:r>
              <a:rPr lang="en-US" sz="1800" dirty="0" err="1">
                <a:ea typeface="+mj-lt"/>
                <a:cs typeface="+mj-lt"/>
              </a:rPr>
              <a:t>rubovima</a:t>
            </a:r>
            <a:r>
              <a:rPr lang="en-US" sz="1800" dirty="0">
                <a:ea typeface="+mj-lt"/>
                <a:cs typeface="+mj-lt"/>
              </a:rPr>
              <a:t>, </a:t>
            </a:r>
            <a:r>
              <a:rPr lang="en-US" sz="1800" dirty="0" err="1">
                <a:ea typeface="+mj-lt"/>
                <a:cs typeface="+mj-lt"/>
              </a:rPr>
              <a:t>između</a:t>
            </a:r>
            <a:r>
              <a:rPr lang="en-US" sz="1800" dirty="0">
                <a:ea typeface="+mj-lt"/>
                <a:cs typeface="+mj-lt"/>
              </a:rPr>
              <a:t> </a:t>
            </a:r>
            <a:r>
              <a:rPr lang="en-US" sz="1800" dirty="0" err="1">
                <a:ea typeface="+mj-lt"/>
                <a:cs typeface="+mj-lt"/>
              </a:rPr>
              <a:t>najjužnijih</a:t>
            </a:r>
            <a:r>
              <a:rPr lang="en-US" sz="1800" dirty="0">
                <a:ea typeface="+mj-lt"/>
                <a:cs typeface="+mj-lt"/>
              </a:rPr>
              <a:t> </a:t>
            </a:r>
            <a:r>
              <a:rPr lang="en-US" sz="1800" dirty="0" err="1">
                <a:ea typeface="+mj-lt"/>
                <a:cs typeface="+mj-lt"/>
              </a:rPr>
              <a:t>točaka</a:t>
            </a:r>
            <a:r>
              <a:rPr lang="en-US" sz="1800" dirty="0">
                <a:ea typeface="+mj-lt"/>
                <a:cs typeface="+mj-lt"/>
              </a:rPr>
              <a:t> </a:t>
            </a:r>
            <a:r>
              <a:rPr lang="en-US" sz="1800" dirty="0" err="1">
                <a:ea typeface="+mj-lt"/>
                <a:cs typeface="+mj-lt"/>
              </a:rPr>
              <a:t>Afrike</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Australije</a:t>
            </a:r>
            <a:r>
              <a:rPr lang="en-US" sz="1800" dirty="0">
                <a:ea typeface="+mj-lt"/>
                <a:cs typeface="+mj-lt"/>
              </a:rPr>
              <a:t>, </a:t>
            </a:r>
            <a:r>
              <a:rPr lang="en-US" sz="1800" dirty="0" err="1">
                <a:ea typeface="+mj-lt"/>
                <a:cs typeface="+mj-lt"/>
              </a:rPr>
              <a:t>širok</a:t>
            </a:r>
            <a:r>
              <a:rPr lang="en-US" sz="1800" dirty="0">
                <a:ea typeface="+mj-lt"/>
                <a:cs typeface="+mj-lt"/>
              </a:rPr>
              <a:t> </a:t>
            </a:r>
            <a:r>
              <a:rPr lang="en-US" sz="1800" dirty="0" err="1">
                <a:ea typeface="+mj-lt"/>
                <a:cs typeface="+mj-lt"/>
              </a:rPr>
              <a:t>skoro</a:t>
            </a:r>
            <a:r>
              <a:rPr lang="en-US" sz="1800" dirty="0">
                <a:ea typeface="+mj-lt"/>
                <a:cs typeface="+mj-lt"/>
              </a:rPr>
              <a:t> 10.000 km. </a:t>
            </a:r>
            <a:r>
              <a:rPr lang="en-US" sz="1800" dirty="0" err="1">
                <a:ea typeface="+mj-lt"/>
                <a:cs typeface="+mj-lt"/>
              </a:rPr>
              <a:t>Procijenjeni</a:t>
            </a:r>
            <a:r>
              <a:rPr lang="en-US" sz="1800" dirty="0">
                <a:ea typeface="+mj-lt"/>
                <a:cs typeface="+mj-lt"/>
              </a:rPr>
              <a:t> </a:t>
            </a:r>
            <a:r>
              <a:rPr lang="en-US" sz="1800" dirty="0" err="1">
                <a:ea typeface="+mj-lt"/>
                <a:cs typeface="+mj-lt"/>
              </a:rPr>
              <a:t>volumen</a:t>
            </a:r>
            <a:r>
              <a:rPr lang="en-US" sz="1800" dirty="0">
                <a:ea typeface="+mj-lt"/>
                <a:cs typeface="+mj-lt"/>
              </a:rPr>
              <a:t> </a:t>
            </a:r>
            <a:r>
              <a:rPr lang="en-US" sz="1800" dirty="0" err="1">
                <a:ea typeface="+mj-lt"/>
                <a:cs typeface="+mj-lt"/>
              </a:rPr>
              <a:t>oceana</a:t>
            </a:r>
            <a:r>
              <a:rPr lang="en-US" sz="1800" dirty="0">
                <a:ea typeface="+mj-lt"/>
                <a:cs typeface="+mj-lt"/>
              </a:rPr>
              <a:t> je </a:t>
            </a:r>
            <a:r>
              <a:rPr lang="en-US" sz="1800" dirty="0" err="1">
                <a:ea typeface="+mj-lt"/>
                <a:cs typeface="+mj-lt"/>
              </a:rPr>
              <a:t>oko</a:t>
            </a:r>
            <a:r>
              <a:rPr lang="en-US" sz="1800" dirty="0">
                <a:ea typeface="+mj-lt"/>
                <a:cs typeface="+mj-lt"/>
              </a:rPr>
              <a:t> 292.131.000 km</a:t>
            </a:r>
            <a:r>
              <a:rPr lang="en-US" sz="1800" baseline="30000" dirty="0">
                <a:ea typeface="+mj-lt"/>
                <a:cs typeface="+mj-lt"/>
              </a:rPr>
              <a:t>3</a:t>
            </a:r>
            <a:r>
              <a:rPr lang="en-US" sz="1800" dirty="0">
                <a:ea typeface="+mj-lt"/>
                <a:cs typeface="+mj-lt"/>
              </a:rPr>
              <a:t>. </a:t>
            </a:r>
            <a:endParaRPr lang="en-US" sz="1800">
              <a:ea typeface="+mj-lt"/>
              <a:cs typeface="+mj-lt"/>
            </a:endParaRPr>
          </a:p>
          <a:p>
            <a:pPr>
              <a:buClr>
                <a:srgbClr val="8AD0D6"/>
              </a:buClr>
              <a:buFont typeface="Wingdings" charset="2"/>
              <a:buChar char="ü"/>
            </a:pPr>
            <a:r>
              <a:rPr lang="en-US" sz="1800" dirty="0" err="1">
                <a:ea typeface="+mj-lt"/>
                <a:cs typeface="+mj-lt"/>
              </a:rPr>
              <a:t>Indijski</a:t>
            </a:r>
            <a:r>
              <a:rPr lang="en-US" sz="1800" dirty="0">
                <a:ea typeface="+mj-lt"/>
                <a:cs typeface="+mj-lt"/>
              </a:rPr>
              <a:t> ocean </a:t>
            </a:r>
            <a:r>
              <a:rPr lang="en-US" sz="1800" dirty="0" err="1">
                <a:ea typeface="+mj-lt"/>
                <a:cs typeface="+mj-lt"/>
              </a:rPr>
              <a:t>odlikuje</a:t>
            </a:r>
            <a:r>
              <a:rPr lang="en-US" sz="1800" dirty="0">
                <a:ea typeface="+mj-lt"/>
                <a:cs typeface="+mj-lt"/>
              </a:rPr>
              <a:t> se </a:t>
            </a:r>
            <a:r>
              <a:rPr lang="en-US" sz="1800" dirty="0" err="1">
                <a:ea typeface="+mj-lt"/>
                <a:cs typeface="+mj-lt"/>
              </a:rPr>
              <a:t>biljnim</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životinjskim</a:t>
            </a:r>
            <a:r>
              <a:rPr lang="en-US" sz="1800" dirty="0">
                <a:ea typeface="+mj-lt"/>
                <a:cs typeface="+mj-lt"/>
              </a:rPr>
              <a:t> </a:t>
            </a:r>
            <a:r>
              <a:rPr lang="en-US" sz="1800" dirty="0" err="1">
                <a:ea typeface="+mj-lt"/>
                <a:cs typeface="+mj-lt"/>
              </a:rPr>
              <a:t>planktonom</a:t>
            </a:r>
            <a:r>
              <a:rPr lang="en-US" sz="1800" dirty="0">
                <a:ea typeface="+mj-lt"/>
                <a:cs typeface="+mj-lt"/>
              </a:rPr>
              <a:t>. </a:t>
            </a:r>
            <a:r>
              <a:rPr lang="en-US" sz="1800" dirty="0" err="1">
                <a:ea typeface="+mj-lt"/>
                <a:cs typeface="+mj-lt"/>
              </a:rPr>
              <a:t>Riblja</a:t>
            </a:r>
            <a:r>
              <a:rPr lang="en-US" sz="1800" dirty="0">
                <a:ea typeface="+mj-lt"/>
                <a:cs typeface="+mj-lt"/>
              </a:rPr>
              <a:t> fauna s </a:t>
            </a:r>
            <a:r>
              <a:rPr lang="en-US" sz="1800" dirty="0" err="1">
                <a:ea typeface="+mj-lt"/>
                <a:cs typeface="+mj-lt"/>
              </a:rPr>
              <a:t>karakterističnim</a:t>
            </a:r>
            <a:r>
              <a:rPr lang="en-US" sz="1800" dirty="0">
                <a:ea typeface="+mj-lt"/>
                <a:cs typeface="+mj-lt"/>
              </a:rPr>
              <a:t> </a:t>
            </a:r>
            <a:r>
              <a:rPr lang="en-US" sz="1800" dirty="0" err="1">
                <a:ea typeface="+mj-lt"/>
                <a:cs typeface="+mj-lt"/>
              </a:rPr>
              <a:t>letećim</a:t>
            </a:r>
            <a:r>
              <a:rPr lang="en-US" sz="1800" dirty="0">
                <a:ea typeface="+mj-lt"/>
                <a:cs typeface="+mj-lt"/>
              </a:rPr>
              <a:t> </a:t>
            </a:r>
            <a:r>
              <a:rPr lang="en-US" sz="1800" dirty="0" err="1">
                <a:ea typeface="+mj-lt"/>
                <a:cs typeface="+mj-lt"/>
              </a:rPr>
              <a:t>ribama</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morskim</a:t>
            </a:r>
            <a:r>
              <a:rPr lang="en-US" sz="1800" dirty="0">
                <a:ea typeface="+mj-lt"/>
                <a:cs typeface="+mj-lt"/>
              </a:rPr>
              <a:t> </a:t>
            </a:r>
            <a:r>
              <a:rPr lang="en-US" sz="1800" dirty="0" err="1">
                <a:ea typeface="+mj-lt"/>
                <a:cs typeface="+mj-lt"/>
              </a:rPr>
              <a:t>psima</a:t>
            </a:r>
            <a:r>
              <a:rPr lang="en-US" sz="1800" dirty="0">
                <a:ea typeface="+mj-lt"/>
                <a:cs typeface="+mj-lt"/>
              </a:rPr>
              <a:t> </a:t>
            </a:r>
            <a:r>
              <a:rPr lang="en-US" sz="1800" dirty="0" err="1">
                <a:ea typeface="+mj-lt"/>
                <a:cs typeface="+mj-lt"/>
              </a:rPr>
              <a:t>također</a:t>
            </a:r>
            <a:r>
              <a:rPr lang="en-US" sz="1800" dirty="0">
                <a:ea typeface="+mj-lt"/>
                <a:cs typeface="+mj-lt"/>
              </a:rPr>
              <a:t> je </a:t>
            </a:r>
            <a:r>
              <a:rPr lang="en-US" sz="1800" dirty="0" err="1">
                <a:ea typeface="+mj-lt"/>
                <a:cs typeface="+mj-lt"/>
              </a:rPr>
              <a:t>bogata</a:t>
            </a:r>
            <a:r>
              <a:rPr lang="en-US" sz="1800" dirty="0">
                <a:ea typeface="+mj-lt"/>
                <a:cs typeface="+mj-lt"/>
              </a:rPr>
              <a:t>. </a:t>
            </a:r>
            <a:endParaRPr lang="en-US" sz="1800" dirty="0"/>
          </a:p>
        </p:txBody>
      </p:sp>
    </p:spTree>
    <p:extLst>
      <p:ext uri="{BB962C8B-B14F-4D97-AF65-F5344CB8AC3E}">
        <p14:creationId xmlns:p14="http://schemas.microsoft.com/office/powerpoint/2010/main" val="3314095823"/>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E993-8306-4497-A752-3A620FACE5A3}"/>
              </a:ext>
            </a:extLst>
          </p:cNvPr>
          <p:cNvSpPr>
            <a:spLocks noGrp="1"/>
          </p:cNvSpPr>
          <p:nvPr>
            <p:ph type="title"/>
          </p:nvPr>
        </p:nvSpPr>
        <p:spPr>
          <a:xfrm>
            <a:off x="646111" y="609601"/>
            <a:ext cx="6246093" cy="1675975"/>
          </a:xfrm>
        </p:spPr>
        <p:txBody>
          <a:bodyPr>
            <a:normAutofit/>
          </a:bodyPr>
          <a:lstStyle/>
          <a:p>
            <a:r>
              <a:rPr lang="en-US" dirty="0" err="1"/>
              <a:t>Južni</a:t>
            </a:r>
            <a:r>
              <a:rPr lang="en-US" dirty="0"/>
              <a:t> ocean</a:t>
            </a:r>
          </a:p>
        </p:txBody>
      </p:sp>
      <p:pic>
        <p:nvPicPr>
          <p:cNvPr id="4" name="Picture 4" descr="Chart, radar chart&#10;&#10;Description automatically generated">
            <a:extLst>
              <a:ext uri="{FF2B5EF4-FFF2-40B4-BE49-F238E27FC236}">
                <a16:creationId xmlns:a16="http://schemas.microsoft.com/office/drawing/2014/main" id="{FFC12A0C-D681-4369-8BB7-D11158300765}"/>
              </a:ext>
            </a:extLst>
          </p:cNvPr>
          <p:cNvPicPr>
            <a:picLocks noChangeAspect="1"/>
          </p:cNvPicPr>
          <p:nvPr/>
        </p:nvPicPr>
        <p:blipFill rotWithShape="1">
          <a:blip r:embed="rId3"/>
          <a:srcRect t="14609" r="3" b="16066"/>
          <a:stretch/>
        </p:blipFill>
        <p:spPr>
          <a:xfrm>
            <a:off x="6950289" y="1069213"/>
            <a:ext cx="3990161" cy="2622515"/>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id="{78D66203-18BB-40A2-B632-9356FE169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4593711-478F-4405-B89E-A3839EF11AAB}"/>
              </a:ext>
            </a:extLst>
          </p:cNvPr>
          <p:cNvSpPr>
            <a:spLocks noGrp="1"/>
          </p:cNvSpPr>
          <p:nvPr>
            <p:ph idx="1"/>
          </p:nvPr>
        </p:nvSpPr>
        <p:spPr>
          <a:xfrm>
            <a:off x="642175" y="1449375"/>
            <a:ext cx="6239107" cy="4799024"/>
          </a:xfrm>
        </p:spPr>
        <p:txBody>
          <a:bodyPr vert="horz" lIns="91440" tIns="45720" rIns="91440" bIns="45720" rtlCol="0" anchor="t">
            <a:noAutofit/>
          </a:bodyPr>
          <a:lstStyle/>
          <a:p>
            <a:pPr>
              <a:lnSpc>
                <a:spcPct val="90000"/>
              </a:lnSpc>
              <a:buFont typeface="Wingdings" charset="2"/>
              <a:buChar char="ü"/>
            </a:pPr>
            <a:r>
              <a:rPr lang="hr" sz="1800" dirty="0">
                <a:ea typeface="+mj-lt"/>
                <a:cs typeface="+mj-lt"/>
              </a:rPr>
              <a:t>Južni ocean, još poznat i kao Južni polarni ocean .Velika je vodena masa koja se nalazi blizu Antarktike. To je Zemljin četvrti najveći ocean. No, iako je službeno priznat kao ocean tek nedavno, među mornarima on se smatra oceanom već desetljećima.</a:t>
            </a:r>
            <a:endParaRPr lang="en-US" sz="1800" dirty="0"/>
          </a:p>
          <a:p>
            <a:pPr>
              <a:lnSpc>
                <a:spcPct val="90000"/>
              </a:lnSpc>
              <a:buClr>
                <a:srgbClr val="8AD0D6"/>
              </a:buClr>
              <a:buFont typeface="Wingdings" charset="2"/>
              <a:buChar char="ü"/>
            </a:pPr>
            <a:r>
              <a:rPr lang="hr" sz="1800" dirty="0">
                <a:ea typeface="+mj-lt"/>
                <a:cs typeface="+mj-lt"/>
              </a:rPr>
              <a:t>Od 68 država koje su članice IHO-a. njih 28 se odazvalo glasovanju o novom oceanu. 27 se izjasnilo za novi ocean, dok je jedino Argentina odbila prihvatiti novi ocean. Samo ime </a:t>
            </a:r>
            <a:r>
              <a:rPr lang="hr" sz="1800" i="1" dirty="0">
                <a:ea typeface="+mj-lt"/>
                <a:cs typeface="+mj-lt"/>
              </a:rPr>
              <a:t>Južni ocean</a:t>
            </a:r>
            <a:r>
              <a:rPr lang="hr" sz="1800" dirty="0">
                <a:ea typeface="+mj-lt"/>
                <a:cs typeface="+mj-lt"/>
              </a:rPr>
              <a:t> je odabrano od strane osamnaest država uz alternativno ime </a:t>
            </a:r>
            <a:r>
              <a:rPr lang="hr" sz="1800" i="1" dirty="0">
                <a:ea typeface="+mj-lt"/>
                <a:cs typeface="+mj-lt"/>
              </a:rPr>
              <a:t>Antarktički ocean</a:t>
            </a:r>
            <a:r>
              <a:rPr lang="hr" sz="1800" dirty="0">
                <a:ea typeface="+mj-lt"/>
                <a:cs typeface="+mj-lt"/>
              </a:rPr>
              <a:t>. </a:t>
            </a:r>
            <a:endParaRPr lang="en-US" sz="1800" dirty="0"/>
          </a:p>
          <a:p>
            <a:pPr>
              <a:lnSpc>
                <a:spcPct val="90000"/>
              </a:lnSpc>
              <a:buClr>
                <a:srgbClr val="8AD0D6"/>
              </a:buClr>
              <a:buFont typeface="Wingdings" charset="2"/>
              <a:buChar char="ü"/>
            </a:pPr>
            <a:r>
              <a:rPr lang="hr" sz="1800" dirty="0">
                <a:ea typeface="+mj-lt"/>
                <a:cs typeface="+mj-lt"/>
              </a:rPr>
              <a:t>Južni ocean, je oceanografski rečeno, definiran kao ocean koji pripada Antarktičkoj struji, koja kruži oko Antarktike. Mora koja Južni ocean uključuje su </a:t>
            </a:r>
            <a:r>
              <a:rPr lang="hr" sz="1800" i="1" dirty="0">
                <a:ea typeface="+mj-lt"/>
                <a:cs typeface="+mj-lt"/>
              </a:rPr>
              <a:t>Amundsenovo</a:t>
            </a:r>
            <a:r>
              <a:rPr lang="hr" sz="1800" dirty="0">
                <a:ea typeface="+mj-lt"/>
                <a:cs typeface="+mj-lt"/>
              </a:rPr>
              <a:t>, </a:t>
            </a:r>
            <a:r>
              <a:rPr lang="hr" sz="1800" i="1" dirty="0" err="1">
                <a:ea typeface="+mj-lt"/>
                <a:cs typeface="+mj-lt"/>
              </a:rPr>
              <a:t>Bellinghasuenovo</a:t>
            </a:r>
            <a:r>
              <a:rPr lang="hr" sz="1800" dirty="0">
                <a:ea typeface="+mj-lt"/>
                <a:cs typeface="+mj-lt"/>
              </a:rPr>
              <a:t>, </a:t>
            </a:r>
            <a:r>
              <a:rPr lang="hr" sz="1800" i="1" dirty="0" err="1">
                <a:ea typeface="+mj-lt"/>
                <a:cs typeface="+mj-lt"/>
              </a:rPr>
              <a:t>Rossevo</a:t>
            </a:r>
            <a:r>
              <a:rPr lang="hr" sz="1800" dirty="0">
                <a:ea typeface="+mj-lt"/>
                <a:cs typeface="+mj-lt"/>
              </a:rPr>
              <a:t>, </a:t>
            </a:r>
            <a:r>
              <a:rPr lang="hr" sz="1800" i="1" dirty="0" err="1">
                <a:ea typeface="+mj-lt"/>
                <a:cs typeface="+mj-lt"/>
              </a:rPr>
              <a:t>Wedellovo</a:t>
            </a:r>
            <a:r>
              <a:rPr lang="hr" sz="1800" dirty="0">
                <a:ea typeface="+mj-lt"/>
                <a:cs typeface="+mj-lt"/>
              </a:rPr>
              <a:t> i dio </a:t>
            </a:r>
            <a:r>
              <a:rPr lang="hr" sz="1800" dirty="0" err="1">
                <a:ea typeface="+mj-lt"/>
                <a:cs typeface="+mj-lt"/>
              </a:rPr>
              <a:t>Drakeovog</a:t>
            </a:r>
            <a:r>
              <a:rPr lang="hr" sz="1800" dirty="0">
                <a:ea typeface="+mj-lt"/>
                <a:cs typeface="+mj-lt"/>
              </a:rPr>
              <a:t> prolaza. Ukupna površina koju ovaj ocean zauzima je 20.327.000 km</a:t>
            </a:r>
            <a:r>
              <a:rPr lang="hr" sz="1800" baseline="30000" dirty="0">
                <a:ea typeface="+mj-lt"/>
                <a:cs typeface="+mj-lt"/>
              </a:rPr>
              <a:t>2</a:t>
            </a:r>
            <a:r>
              <a:rPr lang="hr" sz="1800" dirty="0">
                <a:ea typeface="+mj-lt"/>
                <a:cs typeface="+mj-lt"/>
              </a:rPr>
              <a:t>.</a:t>
            </a:r>
            <a:endParaRPr lang="en-US" sz="1800" dirty="0"/>
          </a:p>
          <a:p>
            <a:pPr>
              <a:lnSpc>
                <a:spcPct val="90000"/>
              </a:lnSpc>
              <a:buClr>
                <a:srgbClr val="8AD0D6"/>
              </a:buClr>
              <a:buFont typeface="Wingdings" charset="2"/>
              <a:buChar char="ü"/>
            </a:pPr>
            <a:endParaRPr lang="en-US" sz="1800" dirty="0"/>
          </a:p>
        </p:txBody>
      </p:sp>
      <p:pic>
        <p:nvPicPr>
          <p:cNvPr id="5" name="Picture 5">
            <a:extLst>
              <a:ext uri="{FF2B5EF4-FFF2-40B4-BE49-F238E27FC236}">
                <a16:creationId xmlns:a16="http://schemas.microsoft.com/office/drawing/2014/main" id="{09C0485A-87F6-43BB-8F5C-8EC67D8F0998}"/>
              </a:ext>
            </a:extLst>
          </p:cNvPr>
          <p:cNvPicPr>
            <a:picLocks noChangeAspect="1"/>
          </p:cNvPicPr>
          <p:nvPr/>
        </p:nvPicPr>
        <p:blipFill rotWithShape="1">
          <a:blip r:embed="rId4"/>
          <a:srcRect t="12244" r="-4" b="-4"/>
          <a:stretch/>
        </p:blipFill>
        <p:spPr>
          <a:xfrm>
            <a:off x="7554138" y="3482108"/>
            <a:ext cx="3990161" cy="276629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5346128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8543-86D2-485F-9FAF-13FDF869B7F7}"/>
              </a:ext>
            </a:extLst>
          </p:cNvPr>
          <p:cNvSpPr>
            <a:spLocks noGrp="1"/>
          </p:cNvSpPr>
          <p:nvPr>
            <p:ph type="title"/>
          </p:nvPr>
        </p:nvSpPr>
        <p:spPr>
          <a:xfrm>
            <a:off x="646111" y="452718"/>
            <a:ext cx="9404723" cy="1400530"/>
          </a:xfrm>
        </p:spPr>
        <p:txBody>
          <a:bodyPr>
            <a:normAutofit/>
          </a:bodyPr>
          <a:lstStyle/>
          <a:p>
            <a:r>
              <a:rPr lang="en-US" dirty="0" err="1"/>
              <a:t>Arktički</a:t>
            </a:r>
            <a:r>
              <a:rPr lang="en-US" dirty="0"/>
              <a:t> ocean</a:t>
            </a:r>
          </a:p>
        </p:txBody>
      </p:sp>
      <p:pic>
        <p:nvPicPr>
          <p:cNvPr id="5" name="Picture 5" descr="Map&#10;&#10;Description automatically generated">
            <a:extLst>
              <a:ext uri="{FF2B5EF4-FFF2-40B4-BE49-F238E27FC236}">
                <a16:creationId xmlns:a16="http://schemas.microsoft.com/office/drawing/2014/main" id="{7500CC4F-1E7E-4A3B-9694-D153733AFBEF}"/>
              </a:ext>
            </a:extLst>
          </p:cNvPr>
          <p:cNvPicPr>
            <a:picLocks noChangeAspect="1"/>
          </p:cNvPicPr>
          <p:nvPr/>
        </p:nvPicPr>
        <p:blipFill rotWithShape="1">
          <a:blip r:embed="rId3"/>
          <a:srcRect t="18710" r="-2" b="-2"/>
          <a:stretch/>
        </p:blipFill>
        <p:spPr>
          <a:xfrm>
            <a:off x="646349" y="1362804"/>
            <a:ext cx="3339401" cy="2796669"/>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28461F31-3CBD-49C0-93F8-2864CC1C4DB9}"/>
              </a:ext>
            </a:extLst>
          </p:cNvPr>
          <p:cNvSpPr>
            <a:spLocks noGrp="1"/>
          </p:cNvSpPr>
          <p:nvPr>
            <p:ph idx="1"/>
          </p:nvPr>
        </p:nvSpPr>
        <p:spPr>
          <a:xfrm>
            <a:off x="4706651" y="1219032"/>
            <a:ext cx="6363994" cy="5029367"/>
          </a:xfrm>
        </p:spPr>
        <p:txBody>
          <a:bodyPr vert="horz" lIns="91440" tIns="45720" rIns="91440" bIns="45720" rtlCol="0" anchor="t">
            <a:noAutofit/>
          </a:bodyPr>
          <a:lstStyle/>
          <a:p>
            <a:pPr>
              <a:lnSpc>
                <a:spcPct val="90000"/>
              </a:lnSpc>
              <a:buFont typeface="Wingdings" charset="2"/>
              <a:buChar char="ü"/>
            </a:pPr>
            <a:r>
              <a:rPr lang="en-US" sz="1800" dirty="0" err="1">
                <a:ea typeface="+mj-lt"/>
                <a:cs typeface="+mj-lt"/>
              </a:rPr>
              <a:t>Arktički</a:t>
            </a:r>
            <a:r>
              <a:rPr lang="en-US" sz="1800" dirty="0">
                <a:ea typeface="+mj-lt"/>
                <a:cs typeface="+mj-lt"/>
              </a:rPr>
              <a:t> ocean, </a:t>
            </a:r>
            <a:r>
              <a:rPr lang="en-US" sz="1800" dirty="0" err="1">
                <a:ea typeface="+mj-lt"/>
                <a:cs typeface="+mj-lt"/>
              </a:rPr>
              <a:t>dubine</a:t>
            </a:r>
            <a:r>
              <a:rPr lang="en-US" sz="1800" dirty="0">
                <a:ea typeface="+mj-lt"/>
                <a:cs typeface="+mj-lt"/>
              </a:rPr>
              <a:t> do 5449 m </a:t>
            </a:r>
            <a:r>
              <a:rPr lang="en-US" sz="1800" dirty="0" err="1">
                <a:ea typeface="+mj-lt"/>
                <a:cs typeface="+mj-lt"/>
              </a:rPr>
              <a:t>naziva</a:t>
            </a:r>
            <a:r>
              <a:rPr lang="en-US" sz="1800" dirty="0">
                <a:ea typeface="+mj-lt"/>
                <a:cs typeface="+mj-lt"/>
              </a:rPr>
              <a:t> se </a:t>
            </a:r>
            <a:r>
              <a:rPr lang="en-US" sz="1800" dirty="0" err="1">
                <a:ea typeface="+mj-lt"/>
                <a:cs typeface="+mj-lt"/>
              </a:rPr>
              <a:t>još</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Sjeverno</a:t>
            </a:r>
            <a:r>
              <a:rPr lang="en-US" sz="1800" dirty="0">
                <a:ea typeface="+mj-lt"/>
                <a:cs typeface="+mj-lt"/>
              </a:rPr>
              <a:t> </a:t>
            </a:r>
            <a:r>
              <a:rPr lang="en-US" sz="1800" dirty="0" err="1">
                <a:ea typeface="+mj-lt"/>
                <a:cs typeface="+mj-lt"/>
              </a:rPr>
              <a:t>polarno</a:t>
            </a:r>
            <a:r>
              <a:rPr lang="en-US" sz="1800" dirty="0">
                <a:ea typeface="+mj-lt"/>
                <a:cs typeface="+mj-lt"/>
              </a:rPr>
              <a:t> more. </a:t>
            </a:r>
            <a:r>
              <a:rPr lang="en-US" sz="1800" dirty="0" err="1">
                <a:ea typeface="+mj-lt"/>
                <a:cs typeface="+mj-lt"/>
              </a:rPr>
              <a:t>Arktik</a:t>
            </a:r>
            <a:r>
              <a:rPr lang="en-US" sz="1800" dirty="0">
                <a:ea typeface="+mj-lt"/>
                <a:cs typeface="+mj-lt"/>
              </a:rPr>
              <a:t> </a:t>
            </a:r>
            <a:r>
              <a:rPr lang="en-US" sz="1800" dirty="0" err="1">
                <a:ea typeface="+mj-lt"/>
                <a:cs typeface="+mj-lt"/>
              </a:rPr>
              <a:t>ili</a:t>
            </a:r>
            <a:r>
              <a:rPr lang="en-US" sz="1800" dirty="0">
                <a:ea typeface="+mj-lt"/>
                <a:cs typeface="+mj-lt"/>
              </a:rPr>
              <a:t>  </a:t>
            </a:r>
            <a:r>
              <a:rPr lang="en-US" sz="1800" dirty="0" err="1">
                <a:ea typeface="+mj-lt"/>
                <a:cs typeface="+mj-lt"/>
              </a:rPr>
              <a:t>Arktičko</a:t>
            </a:r>
            <a:r>
              <a:rPr lang="en-US" sz="1800" dirty="0">
                <a:ea typeface="+mj-lt"/>
                <a:cs typeface="+mj-lt"/>
              </a:rPr>
              <a:t> </a:t>
            </a:r>
            <a:r>
              <a:rPr lang="en-US" sz="1800" dirty="0" err="1">
                <a:ea typeface="+mj-lt"/>
                <a:cs typeface="+mj-lt"/>
              </a:rPr>
              <a:t>sredozemno</a:t>
            </a:r>
            <a:r>
              <a:rPr lang="en-US" sz="1800" dirty="0">
                <a:ea typeface="+mj-lt"/>
                <a:cs typeface="+mj-lt"/>
              </a:rPr>
              <a:t> more. To je s 12,26 </a:t>
            </a:r>
            <a:r>
              <a:rPr lang="en-US" sz="1800" dirty="0" err="1">
                <a:ea typeface="+mj-lt"/>
                <a:cs typeface="+mj-lt"/>
              </a:rPr>
              <a:t>milijuna</a:t>
            </a:r>
            <a:r>
              <a:rPr lang="en-US" sz="1800" dirty="0">
                <a:ea typeface="+mj-lt"/>
                <a:cs typeface="+mj-lt"/>
              </a:rPr>
              <a:t> km² </a:t>
            </a:r>
            <a:r>
              <a:rPr lang="en-US" sz="1800" dirty="0" err="1">
                <a:ea typeface="+mj-lt"/>
                <a:cs typeface="+mj-lt"/>
              </a:rPr>
              <a:t>najmanji</a:t>
            </a:r>
            <a:r>
              <a:rPr lang="en-US" sz="1800" dirty="0">
                <a:ea typeface="+mj-lt"/>
                <a:cs typeface="+mj-lt"/>
              </a:rPr>
              <a:t> ocean </a:t>
            </a:r>
            <a:r>
              <a:rPr lang="en-US" sz="1800" dirty="0" err="1">
                <a:ea typeface="+mj-lt"/>
                <a:cs typeface="+mj-lt"/>
              </a:rPr>
              <a:t>na</a:t>
            </a:r>
            <a:r>
              <a:rPr lang="en-US" sz="1800" dirty="0">
                <a:ea typeface="+mj-lt"/>
                <a:cs typeface="+mj-lt"/>
              </a:rPr>
              <a:t> </a:t>
            </a:r>
            <a:r>
              <a:rPr lang="en-US" sz="1800" dirty="0" err="1">
                <a:ea typeface="+mj-lt"/>
                <a:cs typeface="+mj-lt"/>
              </a:rPr>
              <a:t>Zemlji</a:t>
            </a:r>
            <a:r>
              <a:rPr lang="en-US" sz="1800" dirty="0">
                <a:ea typeface="+mj-lt"/>
                <a:cs typeface="+mj-lt"/>
              </a:rPr>
              <a:t>, a </a:t>
            </a:r>
            <a:r>
              <a:rPr lang="en-US" sz="1800" dirty="0" err="1">
                <a:ea typeface="+mj-lt"/>
                <a:cs typeface="+mj-lt"/>
              </a:rPr>
              <a:t>velikim</a:t>
            </a:r>
            <a:r>
              <a:rPr lang="en-US" sz="1800" dirty="0">
                <a:ea typeface="+mj-lt"/>
                <a:cs typeface="+mj-lt"/>
              </a:rPr>
              <a:t> </a:t>
            </a:r>
            <a:r>
              <a:rPr lang="en-US" sz="1800" dirty="0" err="1">
                <a:ea typeface="+mj-lt"/>
                <a:cs typeface="+mj-lt"/>
              </a:rPr>
              <a:t>dijelom</a:t>
            </a:r>
            <a:r>
              <a:rPr lang="en-US" sz="1800" dirty="0">
                <a:ea typeface="+mj-lt"/>
                <a:cs typeface="+mj-lt"/>
              </a:rPr>
              <a:t> je </a:t>
            </a:r>
            <a:r>
              <a:rPr lang="en-US" sz="1800" dirty="0" err="1">
                <a:ea typeface="+mj-lt"/>
                <a:cs typeface="+mj-lt"/>
              </a:rPr>
              <a:t>pokriven</a:t>
            </a:r>
            <a:r>
              <a:rPr lang="en-US" sz="1800" dirty="0">
                <a:ea typeface="+mj-lt"/>
                <a:cs typeface="+mj-lt"/>
              </a:rPr>
              <a:t> </a:t>
            </a:r>
            <a:r>
              <a:rPr lang="en-US" sz="1800" dirty="0" err="1">
                <a:ea typeface="+mj-lt"/>
                <a:cs typeface="+mj-lt"/>
              </a:rPr>
              <a:t>ledom</a:t>
            </a:r>
            <a:r>
              <a:rPr lang="en-US" sz="1800" dirty="0">
                <a:ea typeface="+mj-lt"/>
                <a:cs typeface="+mj-lt"/>
              </a:rPr>
              <a:t>.</a:t>
            </a:r>
            <a:endParaRPr lang="en-US" sz="1800" dirty="0"/>
          </a:p>
          <a:p>
            <a:pPr>
              <a:lnSpc>
                <a:spcPct val="90000"/>
              </a:lnSpc>
              <a:buClr>
                <a:srgbClr val="8AD0D6"/>
              </a:buClr>
              <a:buFont typeface="Wingdings" charset="2"/>
              <a:buChar char="ü"/>
            </a:pPr>
            <a:r>
              <a:rPr lang="en-US" sz="1800" i="1" dirty="0" err="1">
                <a:ea typeface="+mj-lt"/>
                <a:cs typeface="+mj-lt"/>
              </a:rPr>
              <a:t>Arktički</a:t>
            </a:r>
            <a:r>
              <a:rPr lang="en-US" sz="1800" i="1" dirty="0">
                <a:ea typeface="+mj-lt"/>
                <a:cs typeface="+mj-lt"/>
              </a:rPr>
              <a:t> ocean</a:t>
            </a:r>
            <a:r>
              <a:rPr lang="en-US" sz="1800" dirty="0">
                <a:ea typeface="+mj-lt"/>
                <a:cs typeface="+mj-lt"/>
              </a:rPr>
              <a:t> se </a:t>
            </a:r>
            <a:r>
              <a:rPr lang="en-US" sz="1800" dirty="0" err="1">
                <a:ea typeface="+mj-lt"/>
                <a:cs typeface="+mj-lt"/>
              </a:rPr>
              <a:t>nalazi</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krajnjem</a:t>
            </a:r>
            <a:r>
              <a:rPr lang="en-US" sz="1800" dirty="0">
                <a:ea typeface="+mj-lt"/>
                <a:cs typeface="+mj-lt"/>
              </a:rPr>
              <a:t> </a:t>
            </a:r>
            <a:r>
              <a:rPr lang="en-US" sz="1800" dirty="0" err="1">
                <a:ea typeface="+mj-lt"/>
                <a:cs typeface="+mj-lt"/>
              </a:rPr>
              <a:t>sjeveru</a:t>
            </a:r>
            <a:r>
              <a:rPr lang="en-US" sz="1800" dirty="0">
                <a:ea typeface="+mj-lt"/>
                <a:cs typeface="+mj-lt"/>
              </a:rPr>
              <a:t> </a:t>
            </a:r>
            <a:r>
              <a:rPr lang="en-US" sz="1800" dirty="0" err="1">
                <a:ea typeface="+mj-lt"/>
                <a:cs typeface="+mj-lt"/>
              </a:rPr>
              <a:t>sjeverne</a:t>
            </a:r>
            <a:r>
              <a:rPr lang="en-US" sz="1800" dirty="0">
                <a:ea typeface="+mj-lt"/>
                <a:cs typeface="+mj-lt"/>
              </a:rPr>
              <a:t> </a:t>
            </a:r>
            <a:r>
              <a:rPr lang="en-US" sz="1800" dirty="0" err="1">
                <a:ea typeface="+mj-lt"/>
                <a:cs typeface="+mj-lt"/>
              </a:rPr>
              <a:t>polutke</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unutar</a:t>
            </a:r>
            <a:r>
              <a:rPr lang="en-US" sz="1800" dirty="0">
                <a:ea typeface="+mj-lt"/>
                <a:cs typeface="+mj-lt"/>
              </a:rPr>
              <a:t> </a:t>
            </a:r>
            <a:r>
              <a:rPr lang="en-US" sz="1800" dirty="0" err="1">
                <a:ea typeface="+mj-lt"/>
                <a:cs typeface="+mj-lt"/>
              </a:rPr>
              <a:t>njega</a:t>
            </a:r>
            <a:r>
              <a:rPr lang="en-US" sz="1800" dirty="0">
                <a:ea typeface="+mj-lt"/>
                <a:cs typeface="+mj-lt"/>
              </a:rPr>
              <a:t> se </a:t>
            </a:r>
            <a:r>
              <a:rPr lang="en-US" sz="1800" dirty="0" err="1">
                <a:ea typeface="+mj-lt"/>
                <a:cs typeface="+mj-lt"/>
              </a:rPr>
              <a:t>nalaze</a:t>
            </a:r>
            <a:r>
              <a:rPr lang="en-US" sz="1800" dirty="0">
                <a:ea typeface="+mj-lt"/>
                <a:cs typeface="+mj-lt"/>
              </a:rPr>
              <a:t> </a:t>
            </a:r>
            <a:r>
              <a:rPr lang="en-US" sz="1800" dirty="0" err="1">
                <a:ea typeface="+mj-lt"/>
                <a:cs typeface="+mj-lt"/>
              </a:rPr>
              <a:t>sve</a:t>
            </a:r>
            <a:r>
              <a:rPr lang="en-US" sz="1800" dirty="0">
                <a:ea typeface="+mj-lt"/>
                <a:cs typeface="+mj-lt"/>
              </a:rPr>
              <a:t> 4 </a:t>
            </a:r>
            <a:r>
              <a:rPr lang="en-US" sz="1800" dirty="0" err="1">
                <a:ea typeface="+mj-lt"/>
                <a:cs typeface="+mj-lt"/>
              </a:rPr>
              <a:t>polarne</a:t>
            </a:r>
            <a:r>
              <a:rPr lang="en-US" sz="1800" dirty="0">
                <a:ea typeface="+mj-lt"/>
                <a:cs typeface="+mj-lt"/>
              </a:rPr>
              <a:t> </a:t>
            </a:r>
            <a:r>
              <a:rPr lang="en-US" sz="1800" dirty="0" err="1">
                <a:ea typeface="+mj-lt"/>
                <a:cs typeface="+mj-lt"/>
              </a:rPr>
              <a:t>sjeverne</a:t>
            </a:r>
            <a:r>
              <a:rPr lang="en-US" sz="1800" dirty="0">
                <a:ea typeface="+mj-lt"/>
                <a:cs typeface="+mj-lt"/>
              </a:rPr>
              <a:t> </a:t>
            </a:r>
            <a:r>
              <a:rPr lang="en-US" sz="1800" dirty="0" err="1">
                <a:ea typeface="+mj-lt"/>
                <a:cs typeface="+mj-lt"/>
              </a:rPr>
              <a:t>polutke</a:t>
            </a:r>
            <a:r>
              <a:rPr lang="en-US" sz="1800" dirty="0">
                <a:ea typeface="+mj-lt"/>
                <a:cs typeface="+mj-lt"/>
              </a:rPr>
              <a:t>. </a:t>
            </a:r>
            <a:r>
              <a:rPr lang="en-US" sz="1800" dirty="0" err="1">
                <a:ea typeface="+mj-lt"/>
                <a:cs typeface="+mj-lt"/>
              </a:rPr>
              <a:t>Okružen</a:t>
            </a:r>
            <a:r>
              <a:rPr lang="en-US" sz="1800" dirty="0">
                <a:ea typeface="+mj-lt"/>
                <a:cs typeface="+mj-lt"/>
              </a:rPr>
              <a:t> je, </a:t>
            </a:r>
            <a:r>
              <a:rPr lang="en-US" sz="1800" dirty="0" err="1">
                <a:ea typeface="+mj-lt"/>
                <a:cs typeface="+mj-lt"/>
              </a:rPr>
              <a:t>uvijek</a:t>
            </a:r>
            <a:r>
              <a:rPr lang="en-US" sz="1800" dirty="0">
                <a:ea typeface="+mj-lt"/>
                <a:cs typeface="+mj-lt"/>
              </a:rPr>
              <a:t> </a:t>
            </a:r>
            <a:r>
              <a:rPr lang="en-US" sz="1800" dirty="0" err="1">
                <a:ea typeface="+mj-lt"/>
                <a:cs typeface="+mj-lt"/>
              </a:rPr>
              <a:t>prema</a:t>
            </a:r>
            <a:r>
              <a:rPr lang="en-US" sz="1800" dirty="0">
                <a:ea typeface="+mj-lt"/>
                <a:cs typeface="+mj-lt"/>
              </a:rPr>
              <a:t> </a:t>
            </a:r>
            <a:r>
              <a:rPr lang="en-US" sz="1800" dirty="0" err="1">
                <a:ea typeface="+mj-lt"/>
                <a:cs typeface="+mj-lt"/>
              </a:rPr>
              <a:t>jugu</a:t>
            </a:r>
            <a:r>
              <a:rPr lang="en-US" sz="1800" dirty="0">
                <a:ea typeface="+mj-lt"/>
                <a:cs typeface="+mj-lt"/>
              </a:rPr>
              <a:t>, s </a:t>
            </a:r>
            <a:r>
              <a:rPr lang="en-US" sz="1800" dirty="0" err="1">
                <a:ea typeface="+mj-lt"/>
                <a:cs typeface="+mj-lt"/>
              </a:rPr>
              <a:t>Azijom</a:t>
            </a:r>
            <a:r>
              <a:rPr lang="en-US" sz="1800" dirty="0">
                <a:ea typeface="+mj-lt"/>
                <a:cs typeface="+mj-lt"/>
              </a:rPr>
              <a:t>, </a:t>
            </a:r>
            <a:r>
              <a:rPr lang="en-US" sz="1800" dirty="0" err="1">
                <a:ea typeface="+mj-lt"/>
                <a:cs typeface="+mj-lt"/>
              </a:rPr>
              <a:t>Europom</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Sjevernom</a:t>
            </a:r>
            <a:r>
              <a:rPr lang="en-US" sz="1800" dirty="0">
                <a:ea typeface="+mj-lt"/>
                <a:cs typeface="+mj-lt"/>
              </a:rPr>
              <a:t> </a:t>
            </a:r>
            <a:r>
              <a:rPr lang="en-US" sz="1800" dirty="0" err="1">
                <a:ea typeface="+mj-lt"/>
                <a:cs typeface="+mj-lt"/>
              </a:rPr>
              <a:t>Amerikom</a:t>
            </a:r>
            <a:r>
              <a:rPr lang="en-US" sz="1800" dirty="0">
                <a:ea typeface="+mj-lt"/>
                <a:cs typeface="+mj-lt"/>
              </a:rPr>
              <a:t>. </a:t>
            </a:r>
            <a:r>
              <a:rPr lang="en-US" sz="1800" dirty="0" err="1">
                <a:ea typeface="+mj-lt"/>
                <a:cs typeface="+mj-lt"/>
              </a:rPr>
              <a:t>Okružen</a:t>
            </a:r>
            <a:r>
              <a:rPr lang="en-US" sz="1800" dirty="0">
                <a:ea typeface="+mj-lt"/>
                <a:cs typeface="+mj-lt"/>
              </a:rPr>
              <a:t> je s </a:t>
            </a:r>
            <a:r>
              <a:rPr lang="en-US" sz="1800" dirty="0" err="1">
                <a:ea typeface="+mj-lt"/>
                <a:cs typeface="+mj-lt"/>
              </a:rPr>
              <a:t>više</a:t>
            </a:r>
            <a:r>
              <a:rPr lang="en-US" sz="1800" dirty="0">
                <a:ea typeface="+mj-lt"/>
                <a:cs typeface="+mj-lt"/>
              </a:rPr>
              <a:t> </a:t>
            </a:r>
            <a:r>
              <a:rPr lang="en-US" sz="1800" dirty="0" err="1">
                <a:ea typeface="+mj-lt"/>
                <a:cs typeface="+mj-lt"/>
              </a:rPr>
              <a:t>kontinenata</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iako</a:t>
            </a:r>
            <a:r>
              <a:rPr lang="en-US" sz="1800" dirty="0">
                <a:ea typeface="+mj-lt"/>
                <a:cs typeface="+mj-lt"/>
              </a:rPr>
              <a:t> je, </a:t>
            </a:r>
            <a:r>
              <a:rPr lang="en-US" sz="1800" dirty="0" err="1">
                <a:ea typeface="+mj-lt"/>
                <a:cs typeface="+mj-lt"/>
              </a:rPr>
              <a:t>znanstveno</a:t>
            </a:r>
            <a:r>
              <a:rPr lang="en-US" sz="1800" dirty="0">
                <a:ea typeface="+mj-lt"/>
                <a:cs typeface="+mj-lt"/>
              </a:rPr>
              <a:t> </a:t>
            </a:r>
            <a:r>
              <a:rPr lang="en-US" sz="1800" dirty="0" err="1">
                <a:ea typeface="+mj-lt"/>
                <a:cs typeface="+mj-lt"/>
              </a:rPr>
              <a:t>gledano</a:t>
            </a:r>
            <a:r>
              <a:rPr lang="en-US" sz="1800" dirty="0">
                <a:ea typeface="+mj-lt"/>
                <a:cs typeface="+mj-lt"/>
              </a:rPr>
              <a:t>, </a:t>
            </a:r>
            <a:r>
              <a:rPr lang="en-US" sz="1800" dirty="0" err="1">
                <a:ea typeface="+mj-lt"/>
                <a:cs typeface="+mj-lt"/>
              </a:rPr>
              <a:t>jedan</a:t>
            </a:r>
            <a:r>
              <a:rPr lang="en-US" sz="1800" dirty="0">
                <a:ea typeface="+mj-lt"/>
                <a:cs typeface="+mj-lt"/>
              </a:rPr>
              <a:t> od 5 </a:t>
            </a:r>
            <a:r>
              <a:rPr lang="en-US" sz="1800" dirty="0" err="1">
                <a:ea typeface="+mj-lt"/>
                <a:cs typeface="+mj-lt"/>
              </a:rPr>
              <a:t>oceana</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Zemlji</a:t>
            </a:r>
            <a:r>
              <a:rPr lang="en-US" sz="1800" dirty="0">
                <a:ea typeface="+mj-lt"/>
                <a:cs typeface="+mj-lt"/>
              </a:rPr>
              <a:t>, </a:t>
            </a:r>
            <a:r>
              <a:rPr lang="en-US" sz="1800" dirty="0" err="1">
                <a:ea typeface="+mj-lt"/>
                <a:cs typeface="+mj-lt"/>
              </a:rPr>
              <a:t>smatra</a:t>
            </a:r>
            <a:r>
              <a:rPr lang="en-US" sz="1800" dirty="0">
                <a:ea typeface="+mj-lt"/>
                <a:cs typeface="+mj-lt"/>
              </a:rPr>
              <a:t> ga se </a:t>
            </a:r>
            <a:r>
              <a:rPr lang="en-US" sz="1800" dirty="0" err="1">
                <a:ea typeface="+mj-lt"/>
                <a:cs typeface="+mj-lt"/>
              </a:rPr>
              <a:t>i</a:t>
            </a:r>
            <a:r>
              <a:rPr lang="en-US" sz="1800" dirty="0">
                <a:ea typeface="+mj-lt"/>
                <a:cs typeface="+mj-lt"/>
              </a:rPr>
              <a:t> </a:t>
            </a:r>
            <a:r>
              <a:rPr lang="en-US" sz="1800" dirty="0" err="1">
                <a:ea typeface="+mj-lt"/>
                <a:cs typeface="+mj-lt"/>
              </a:rPr>
              <a:t>interkontinentalnim</a:t>
            </a:r>
            <a:r>
              <a:rPr lang="en-US" sz="1800" dirty="0">
                <a:ea typeface="+mj-lt"/>
                <a:cs typeface="+mj-lt"/>
              </a:rPr>
              <a:t> </a:t>
            </a:r>
            <a:r>
              <a:rPr lang="en-US" sz="1800" dirty="0" err="1">
                <a:ea typeface="+mj-lt"/>
                <a:cs typeface="+mj-lt"/>
              </a:rPr>
              <a:t>sredozemnim</a:t>
            </a:r>
            <a:r>
              <a:rPr lang="en-US" sz="1800" dirty="0">
                <a:ea typeface="+mj-lt"/>
                <a:cs typeface="+mj-lt"/>
              </a:rPr>
              <a:t> </a:t>
            </a:r>
            <a:r>
              <a:rPr lang="en-US" sz="1800" dirty="0" err="1">
                <a:ea typeface="+mj-lt"/>
                <a:cs typeface="+mj-lt"/>
              </a:rPr>
              <a:t>morem</a:t>
            </a:r>
            <a:r>
              <a:rPr lang="en-US" sz="1800" dirty="0">
                <a:ea typeface="+mj-lt"/>
                <a:cs typeface="+mj-lt"/>
              </a:rPr>
              <a:t> .</a:t>
            </a:r>
            <a:endParaRPr lang="en-US" sz="1800" dirty="0"/>
          </a:p>
          <a:p>
            <a:pPr>
              <a:lnSpc>
                <a:spcPct val="90000"/>
              </a:lnSpc>
              <a:buClr>
                <a:srgbClr val="8AD0D6"/>
              </a:buClr>
              <a:buFont typeface="Wingdings" charset="2"/>
              <a:buChar char="ü"/>
            </a:pPr>
            <a:r>
              <a:rPr lang="en-US" sz="1800" dirty="0">
                <a:ea typeface="+mj-lt"/>
                <a:cs typeface="+mj-lt"/>
              </a:rPr>
              <a:t>Na </a:t>
            </a:r>
            <a:r>
              <a:rPr lang="en-US" sz="1800" i="1" dirty="0" err="1">
                <a:ea typeface="+mj-lt"/>
                <a:cs typeface="+mj-lt"/>
              </a:rPr>
              <a:t>Arktik</a:t>
            </a:r>
            <a:r>
              <a:rPr lang="en-US" sz="1800" dirty="0">
                <a:ea typeface="+mj-lt"/>
                <a:cs typeface="+mj-lt"/>
              </a:rPr>
              <a:t> </a:t>
            </a:r>
            <a:r>
              <a:rPr lang="en-US" sz="1800" dirty="0" err="1">
                <a:ea typeface="+mj-lt"/>
                <a:cs typeface="+mj-lt"/>
              </a:rPr>
              <a:t>izlaze</a:t>
            </a:r>
            <a:r>
              <a:rPr lang="en-US" sz="1800" dirty="0">
                <a:ea typeface="+mj-lt"/>
                <a:cs typeface="+mj-lt"/>
              </a:rPr>
              <a:t> </a:t>
            </a:r>
            <a:r>
              <a:rPr lang="en-US" sz="1800" dirty="0" err="1">
                <a:ea typeface="+mj-lt"/>
                <a:cs typeface="+mj-lt"/>
              </a:rPr>
              <a:t>najsjeverniji</a:t>
            </a:r>
            <a:r>
              <a:rPr lang="en-US" sz="1800" dirty="0">
                <a:ea typeface="+mj-lt"/>
                <a:cs typeface="+mj-lt"/>
              </a:rPr>
              <a:t> </a:t>
            </a:r>
            <a:r>
              <a:rPr lang="en-US" sz="1800" dirty="0" err="1">
                <a:ea typeface="+mj-lt"/>
                <a:cs typeface="+mj-lt"/>
              </a:rPr>
              <a:t>dijelovi</a:t>
            </a:r>
            <a:r>
              <a:rPr lang="en-US" sz="1800" dirty="0">
                <a:ea typeface="+mj-lt"/>
                <a:cs typeface="+mj-lt"/>
              </a:rPr>
              <a:t> </a:t>
            </a:r>
            <a:r>
              <a:rPr lang="en-US" sz="1800" dirty="0" err="1">
                <a:ea typeface="+mj-lt"/>
                <a:cs typeface="+mj-lt"/>
              </a:rPr>
              <a:t>država</a:t>
            </a:r>
            <a:r>
              <a:rPr lang="en-US" sz="1800" dirty="0">
                <a:ea typeface="+mj-lt"/>
                <a:cs typeface="+mj-lt"/>
              </a:rPr>
              <a:t> </a:t>
            </a:r>
            <a:r>
              <a:rPr lang="en-US" sz="1800" dirty="0" err="1">
                <a:ea typeface="+mj-lt"/>
                <a:cs typeface="+mj-lt"/>
              </a:rPr>
              <a:t>ili</a:t>
            </a:r>
            <a:r>
              <a:rPr lang="en-US" sz="1800" dirty="0">
                <a:ea typeface="+mj-lt"/>
                <a:cs typeface="+mj-lt"/>
              </a:rPr>
              <a:t> </a:t>
            </a:r>
            <a:r>
              <a:rPr lang="en-US" sz="1800" dirty="0" err="1">
                <a:ea typeface="+mj-lt"/>
                <a:cs typeface="+mj-lt"/>
              </a:rPr>
              <a:t>njihovi</a:t>
            </a:r>
            <a:r>
              <a:rPr lang="en-US" sz="1800" dirty="0">
                <a:ea typeface="+mj-lt"/>
                <a:cs typeface="+mj-lt"/>
              </a:rPr>
              <a:t> </a:t>
            </a:r>
            <a:r>
              <a:rPr lang="en-US" sz="1800" dirty="0" err="1">
                <a:ea typeface="+mj-lt"/>
                <a:cs typeface="+mj-lt"/>
              </a:rPr>
              <a:t>dijelovi</a:t>
            </a:r>
            <a:r>
              <a:rPr lang="en-US" sz="1800" dirty="0">
                <a:ea typeface="+mj-lt"/>
                <a:cs typeface="+mj-lt"/>
              </a:rPr>
              <a:t> : </a:t>
            </a:r>
            <a:r>
              <a:rPr lang="en-US" sz="1800" dirty="0" err="1">
                <a:ea typeface="+mj-lt"/>
                <a:cs typeface="+mj-lt"/>
              </a:rPr>
              <a:t>Aljaska</a:t>
            </a:r>
            <a:r>
              <a:rPr lang="en-US" sz="1800" dirty="0">
                <a:ea typeface="+mj-lt"/>
                <a:cs typeface="+mj-lt"/>
              </a:rPr>
              <a:t> (SAD), Kanada, </a:t>
            </a:r>
            <a:r>
              <a:rPr lang="en-US" sz="1800" dirty="0" err="1">
                <a:ea typeface="+mj-lt"/>
                <a:cs typeface="+mj-lt"/>
              </a:rPr>
              <a:t>Grenland</a:t>
            </a:r>
            <a:r>
              <a:rPr lang="en-US" sz="1800" dirty="0">
                <a:ea typeface="+mj-lt"/>
                <a:cs typeface="+mj-lt"/>
              </a:rPr>
              <a:t> (</a:t>
            </a:r>
            <a:r>
              <a:rPr lang="en-US" sz="1800" dirty="0" err="1">
                <a:ea typeface="+mj-lt"/>
                <a:cs typeface="+mj-lt"/>
              </a:rPr>
              <a:t>Danska</a:t>
            </a:r>
            <a:r>
              <a:rPr lang="en-US" sz="1800" dirty="0">
                <a:ea typeface="+mj-lt"/>
                <a:cs typeface="+mj-lt"/>
              </a:rPr>
              <a:t>), Island, </a:t>
            </a:r>
            <a:r>
              <a:rPr lang="en-US" sz="1800" dirty="0" err="1">
                <a:ea typeface="+mj-lt"/>
                <a:cs typeface="+mj-lt"/>
              </a:rPr>
              <a:t>Norveška</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Rusija</a:t>
            </a:r>
            <a:r>
              <a:rPr lang="en-US" sz="1800" dirty="0">
                <a:ea typeface="+mj-lt"/>
                <a:cs typeface="+mj-lt"/>
              </a:rPr>
              <a:t>. </a:t>
            </a:r>
          </a:p>
          <a:p>
            <a:pPr>
              <a:lnSpc>
                <a:spcPct val="90000"/>
              </a:lnSpc>
              <a:buClr>
                <a:srgbClr val="8AD0D6"/>
              </a:buClr>
              <a:buFont typeface="Wingdings" charset="2"/>
              <a:buChar char="ü"/>
            </a:pPr>
            <a:r>
              <a:rPr lang="hr-HR" sz="1800" dirty="0">
                <a:ea typeface="+mj-lt"/>
                <a:cs typeface="+mj-lt"/>
              </a:rPr>
              <a:t>Površina: 14.060.000 km²</a:t>
            </a:r>
            <a:endParaRPr lang="en-US" sz="1800" dirty="0">
              <a:ea typeface="+mj-lt"/>
              <a:cs typeface="+mj-lt"/>
            </a:endParaRPr>
          </a:p>
          <a:p>
            <a:pPr>
              <a:lnSpc>
                <a:spcPct val="90000"/>
              </a:lnSpc>
              <a:buClr>
                <a:srgbClr val="8AD0D6"/>
              </a:buClr>
              <a:buFont typeface="Wingdings" charset="2"/>
              <a:buChar char="ü"/>
            </a:pPr>
            <a:r>
              <a:rPr lang="hr-HR" sz="1800" dirty="0">
                <a:ea typeface="+mj-lt"/>
                <a:cs typeface="+mj-lt"/>
              </a:rPr>
              <a:t>Prosječna dubina: 1.038 m</a:t>
            </a:r>
            <a:endParaRPr lang="en-US" sz="1800" dirty="0"/>
          </a:p>
          <a:p>
            <a:pPr>
              <a:lnSpc>
                <a:spcPct val="90000"/>
              </a:lnSpc>
              <a:buClr>
                <a:srgbClr val="8AD0D6"/>
              </a:buClr>
              <a:buFont typeface="Wingdings" charset="2"/>
              <a:buChar char="ü"/>
            </a:pPr>
            <a:endParaRPr lang="en-US" sz="1800" dirty="0"/>
          </a:p>
          <a:p>
            <a:pPr>
              <a:lnSpc>
                <a:spcPct val="90000"/>
              </a:lnSpc>
              <a:buClr>
                <a:srgbClr val="8AD0D6"/>
              </a:buClr>
              <a:buFont typeface="Wingdings" charset="2"/>
              <a:buChar char="ü"/>
            </a:pPr>
            <a:endParaRPr lang="en-US" sz="1800" dirty="0"/>
          </a:p>
        </p:txBody>
      </p:sp>
      <p:pic>
        <p:nvPicPr>
          <p:cNvPr id="4" name="Picture 4" descr="A picture containing ice, nature, spring&#10;&#10;Description automatically generated">
            <a:extLst>
              <a:ext uri="{FF2B5EF4-FFF2-40B4-BE49-F238E27FC236}">
                <a16:creationId xmlns:a16="http://schemas.microsoft.com/office/drawing/2014/main" id="{2DBAAD2C-6B0C-452C-A2CE-96D3F476FB15}"/>
              </a:ext>
            </a:extLst>
          </p:cNvPr>
          <p:cNvPicPr>
            <a:picLocks noChangeAspect="1"/>
          </p:cNvPicPr>
          <p:nvPr/>
        </p:nvPicPr>
        <p:blipFill rotWithShape="1">
          <a:blip r:embed="rId4"/>
          <a:srcRect r="-3" b="15108"/>
          <a:stretch/>
        </p:blipFill>
        <p:spPr>
          <a:xfrm>
            <a:off x="646349" y="4294910"/>
            <a:ext cx="3339402" cy="2356054"/>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408653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F87946-7806-4657-BD47-C7B21F55EF92}"/>
              </a:ext>
            </a:extLst>
          </p:cNvPr>
          <p:cNvSpPr>
            <a:spLocks noGrp="1"/>
          </p:cNvSpPr>
          <p:nvPr>
            <p:ph type="title"/>
          </p:nvPr>
        </p:nvSpPr>
        <p:spPr>
          <a:xfrm>
            <a:off x="648930" y="284210"/>
            <a:ext cx="9252154" cy="950813"/>
          </a:xfrm>
        </p:spPr>
        <p:txBody>
          <a:bodyPr>
            <a:normAutofit/>
          </a:bodyPr>
          <a:lstStyle/>
          <a:p>
            <a:r>
              <a:rPr lang="en-US" dirty="0" err="1"/>
              <a:t>Svjetski</a:t>
            </a:r>
            <a:r>
              <a:rPr lang="en-US" dirty="0"/>
              <a:t> dan </a:t>
            </a:r>
            <a:r>
              <a:rPr lang="en-US" dirty="0" err="1"/>
              <a:t>oceana</a:t>
            </a:r>
            <a:r>
              <a:rPr lang="en-US" dirty="0"/>
              <a:t>(8.6)</a:t>
            </a:r>
          </a:p>
        </p:txBody>
      </p:sp>
      <p:sp>
        <p:nvSpPr>
          <p:cNvPr id="3" name="Content Placeholder 2">
            <a:extLst>
              <a:ext uri="{FF2B5EF4-FFF2-40B4-BE49-F238E27FC236}">
                <a16:creationId xmlns:a16="http://schemas.microsoft.com/office/drawing/2014/main" id="{BE6C0419-22B0-464E-8DCD-D311F2236695}"/>
              </a:ext>
            </a:extLst>
          </p:cNvPr>
          <p:cNvSpPr>
            <a:spLocks noGrp="1"/>
          </p:cNvSpPr>
          <p:nvPr>
            <p:ph idx="1"/>
          </p:nvPr>
        </p:nvSpPr>
        <p:spPr>
          <a:xfrm>
            <a:off x="240670" y="1160818"/>
            <a:ext cx="5747389" cy="5087581"/>
          </a:xfrm>
        </p:spPr>
        <p:txBody>
          <a:bodyPr vert="horz" lIns="91440" tIns="45720" rIns="91440" bIns="45720" rtlCol="0" anchor="t">
            <a:noAutofit/>
          </a:bodyPr>
          <a:lstStyle/>
          <a:p>
            <a:pPr>
              <a:lnSpc>
                <a:spcPct val="90000"/>
              </a:lnSpc>
              <a:buClr>
                <a:srgbClr val="8AD0D6"/>
              </a:buClr>
              <a:buFont typeface="Wingdings" charset="2"/>
              <a:buChar char="ü"/>
            </a:pPr>
            <a:r>
              <a:rPr lang="en-US" sz="1800" err="1">
                <a:ea typeface="+mj-lt"/>
                <a:cs typeface="+mj-lt"/>
              </a:rPr>
              <a:t>Svjetski</a:t>
            </a:r>
            <a:r>
              <a:rPr lang="en-US" sz="1800" dirty="0">
                <a:ea typeface="+mj-lt"/>
                <a:cs typeface="+mj-lt"/>
              </a:rPr>
              <a:t> je dan </a:t>
            </a:r>
            <a:r>
              <a:rPr lang="en-US" sz="1800" err="1">
                <a:ea typeface="+mj-lt"/>
                <a:cs typeface="+mj-lt"/>
              </a:rPr>
              <a:t>oceana</a:t>
            </a:r>
            <a:r>
              <a:rPr lang="en-US" sz="1800" dirty="0">
                <a:ea typeface="+mj-lt"/>
                <a:cs typeface="+mj-lt"/>
              </a:rPr>
              <a:t>. </a:t>
            </a:r>
            <a:r>
              <a:rPr lang="en-US" sz="1800" err="1">
                <a:ea typeface="+mj-lt"/>
                <a:cs typeface="+mj-lt"/>
              </a:rPr>
              <a:t>Svake</a:t>
            </a:r>
            <a:r>
              <a:rPr lang="en-US" sz="1800" dirty="0">
                <a:ea typeface="+mj-lt"/>
                <a:cs typeface="+mj-lt"/>
              </a:rPr>
              <a:t> se </a:t>
            </a:r>
            <a:r>
              <a:rPr lang="en-US" sz="1800" err="1">
                <a:ea typeface="+mj-lt"/>
                <a:cs typeface="+mj-lt"/>
              </a:rPr>
              <a:t>godine</a:t>
            </a:r>
            <a:r>
              <a:rPr lang="en-US" sz="1800" dirty="0">
                <a:ea typeface="+mj-lt"/>
                <a:cs typeface="+mj-lt"/>
              </a:rPr>
              <a:t> </a:t>
            </a:r>
            <a:r>
              <a:rPr lang="en-US" sz="1800" err="1">
                <a:ea typeface="+mj-lt"/>
                <a:cs typeface="+mj-lt"/>
              </a:rPr>
              <a:t>obilježava</a:t>
            </a:r>
            <a:r>
              <a:rPr lang="en-US" sz="1800" dirty="0">
                <a:ea typeface="+mj-lt"/>
                <a:cs typeface="+mj-lt"/>
              </a:rPr>
              <a:t> 8. </a:t>
            </a:r>
            <a:r>
              <a:rPr lang="en-US" sz="1800" err="1">
                <a:ea typeface="+mj-lt"/>
                <a:cs typeface="+mj-lt"/>
              </a:rPr>
              <a:t>lipnja</a:t>
            </a:r>
            <a:r>
              <a:rPr lang="en-US" sz="1800" dirty="0">
                <a:ea typeface="+mj-lt"/>
                <a:cs typeface="+mj-lt"/>
              </a:rPr>
              <a:t>. </a:t>
            </a:r>
            <a:r>
              <a:rPr lang="en-US" sz="1800" err="1">
                <a:ea typeface="+mj-lt"/>
                <a:cs typeface="+mj-lt"/>
              </a:rPr>
              <a:t>Prilika</a:t>
            </a:r>
            <a:r>
              <a:rPr lang="en-US" sz="1800" dirty="0">
                <a:ea typeface="+mj-lt"/>
                <a:cs typeface="+mj-lt"/>
              </a:rPr>
              <a:t> je to da se </a:t>
            </a:r>
            <a:r>
              <a:rPr lang="en-US" sz="1800" err="1">
                <a:ea typeface="+mj-lt"/>
                <a:cs typeface="+mj-lt"/>
              </a:rPr>
              <a:t>podsjetimo</a:t>
            </a:r>
            <a:r>
              <a:rPr lang="en-US" sz="1800" dirty="0">
                <a:ea typeface="+mj-lt"/>
                <a:cs typeface="+mj-lt"/>
              </a:rPr>
              <a:t> </a:t>
            </a:r>
            <a:r>
              <a:rPr lang="en-US" sz="1800" err="1">
                <a:ea typeface="+mj-lt"/>
                <a:cs typeface="+mj-lt"/>
              </a:rPr>
              <a:t>kakvu</a:t>
            </a:r>
            <a:r>
              <a:rPr lang="en-US" sz="1800" dirty="0">
                <a:ea typeface="+mj-lt"/>
                <a:cs typeface="+mj-lt"/>
              </a:rPr>
              <a:t> </a:t>
            </a:r>
            <a:r>
              <a:rPr lang="en-US" sz="1800" err="1">
                <a:ea typeface="+mj-lt"/>
                <a:cs typeface="+mj-lt"/>
              </a:rPr>
              <a:t>nezamjenjivu</a:t>
            </a:r>
            <a:r>
              <a:rPr lang="en-US" sz="1800" dirty="0">
                <a:ea typeface="+mj-lt"/>
                <a:cs typeface="+mj-lt"/>
              </a:rPr>
              <a:t> </a:t>
            </a:r>
            <a:r>
              <a:rPr lang="en-US" sz="1800" err="1">
                <a:ea typeface="+mj-lt"/>
                <a:cs typeface="+mj-lt"/>
              </a:rPr>
              <a:t>ulogu</a:t>
            </a:r>
            <a:r>
              <a:rPr lang="en-US" sz="1800" dirty="0">
                <a:ea typeface="+mj-lt"/>
                <a:cs typeface="+mj-lt"/>
              </a:rPr>
              <a:t> </a:t>
            </a:r>
            <a:r>
              <a:rPr lang="en-US" sz="1800" err="1">
                <a:ea typeface="+mj-lt"/>
                <a:cs typeface="+mj-lt"/>
              </a:rPr>
              <a:t>ima</a:t>
            </a:r>
            <a:r>
              <a:rPr lang="en-US" sz="1800" dirty="0">
                <a:ea typeface="+mj-lt"/>
                <a:cs typeface="+mj-lt"/>
              </a:rPr>
              <a:t> </a:t>
            </a:r>
            <a:r>
              <a:rPr lang="en-US" sz="1800" err="1">
                <a:ea typeface="+mj-lt"/>
                <a:cs typeface="+mj-lt"/>
              </a:rPr>
              <a:t>najveći</a:t>
            </a:r>
            <a:r>
              <a:rPr lang="en-US" sz="1800" dirty="0">
                <a:ea typeface="+mj-lt"/>
                <a:cs typeface="+mj-lt"/>
              </a:rPr>
              <a:t> </a:t>
            </a:r>
            <a:r>
              <a:rPr lang="en-US" sz="1800" err="1">
                <a:ea typeface="+mj-lt"/>
                <a:cs typeface="+mj-lt"/>
              </a:rPr>
              <a:t>ekosustav</a:t>
            </a:r>
            <a:r>
              <a:rPr lang="en-US" sz="1800" dirty="0">
                <a:ea typeface="+mj-lt"/>
                <a:cs typeface="+mj-lt"/>
              </a:rPr>
              <a:t> </a:t>
            </a:r>
            <a:r>
              <a:rPr lang="en-US" sz="1800" err="1">
                <a:ea typeface="+mj-lt"/>
                <a:cs typeface="+mj-lt"/>
              </a:rPr>
              <a:t>na</a:t>
            </a:r>
            <a:r>
              <a:rPr lang="en-US" sz="1800" dirty="0">
                <a:ea typeface="+mj-lt"/>
                <a:cs typeface="+mj-lt"/>
              </a:rPr>
              <a:t> </a:t>
            </a:r>
            <a:r>
              <a:rPr lang="en-US" sz="1800" err="1">
                <a:ea typeface="+mj-lt"/>
                <a:cs typeface="+mj-lt"/>
              </a:rPr>
              <a:t>Zemlji</a:t>
            </a:r>
            <a:r>
              <a:rPr lang="en-US" sz="1800" dirty="0">
                <a:ea typeface="+mj-lt"/>
                <a:cs typeface="+mj-lt"/>
              </a:rPr>
              <a:t> – mora </a:t>
            </a:r>
            <a:r>
              <a:rPr lang="en-US" sz="1800" err="1">
                <a:ea typeface="+mj-lt"/>
                <a:cs typeface="+mj-lt"/>
              </a:rPr>
              <a:t>i</a:t>
            </a:r>
            <a:r>
              <a:rPr lang="en-US" sz="1800" dirty="0">
                <a:ea typeface="+mj-lt"/>
                <a:cs typeface="+mj-lt"/>
              </a:rPr>
              <a:t> </a:t>
            </a:r>
            <a:r>
              <a:rPr lang="en-US" sz="1800" err="1">
                <a:ea typeface="+mj-lt"/>
                <a:cs typeface="+mj-lt"/>
              </a:rPr>
              <a:t>oceani</a:t>
            </a:r>
            <a:r>
              <a:rPr lang="en-US" sz="1800" dirty="0">
                <a:ea typeface="+mj-lt"/>
                <a:cs typeface="+mj-lt"/>
              </a:rPr>
              <a:t>.</a:t>
            </a:r>
            <a:endParaRPr lang="en-US" sz="1800" dirty="0"/>
          </a:p>
          <a:p>
            <a:pPr>
              <a:lnSpc>
                <a:spcPct val="90000"/>
              </a:lnSpc>
              <a:buClr>
                <a:srgbClr val="8AD0D6"/>
              </a:buClr>
              <a:buFont typeface="Wingdings" charset="2"/>
              <a:buChar char="ü"/>
            </a:pPr>
            <a:r>
              <a:rPr lang="en-US" sz="1800" dirty="0">
                <a:ea typeface="+mj-lt"/>
                <a:cs typeface="+mj-lt"/>
              </a:rPr>
              <a:t>Oceani pokrivaju oko 70 % Zemljine površine te reguliraju klimu na Zemlji, prenoseći toplinu s ekvatora prema polovima. Glavni su pokretači globalne ekonomije – više od 90 % svjetskog trgovačkog prometa obavlja se preko oceana, a oceani hrane 40 % čovječanstva. Proizvode većinu kisika koji udišemo i apsorbiraju velik dio ugljikovog dioksida koji proizvodimo, a osiguravaju i mnoge tvari koje nalazimo u lijekovima. Mora i oceani dom su nebrojeno mnogo vrsta biljaka i životinja od kojih mnoge još niti ne poznajemo!</a:t>
            </a:r>
            <a:endParaRPr lang="en-US" sz="1800" dirty="0"/>
          </a:p>
          <a:p>
            <a:pPr>
              <a:lnSpc>
                <a:spcPct val="90000"/>
              </a:lnSpc>
              <a:buClr>
                <a:srgbClr val="8AD0D6"/>
              </a:buClr>
              <a:buFont typeface="Wingdings" charset="2"/>
              <a:buChar char="ü"/>
            </a:pPr>
            <a:r>
              <a:rPr lang="en-US" sz="1800" dirty="0" err="1">
                <a:ea typeface="+mj-lt"/>
                <a:cs typeface="+mj-lt"/>
              </a:rPr>
              <a:t>Pokušava</a:t>
            </a:r>
            <a:r>
              <a:rPr lang="en-US" sz="1800" dirty="0">
                <a:ea typeface="+mj-lt"/>
                <a:cs typeface="+mj-lt"/>
              </a:rPr>
              <a:t> </a:t>
            </a:r>
            <a:r>
              <a:rPr lang="en-US" sz="1800" dirty="0" err="1">
                <a:ea typeface="+mj-lt"/>
                <a:cs typeface="+mj-lt"/>
              </a:rPr>
              <a:t>podsjetiti</a:t>
            </a:r>
            <a:r>
              <a:rPr lang="en-US" sz="1800" dirty="0">
                <a:ea typeface="+mj-lt"/>
                <a:cs typeface="+mj-lt"/>
              </a:rPr>
              <a:t> </a:t>
            </a:r>
            <a:r>
              <a:rPr lang="en-US" sz="1800" dirty="0" err="1">
                <a:ea typeface="+mj-lt"/>
                <a:cs typeface="+mj-lt"/>
              </a:rPr>
              <a:t>ljude</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izuzetnu</a:t>
            </a:r>
            <a:r>
              <a:rPr lang="en-US" sz="1800" dirty="0">
                <a:ea typeface="+mj-lt"/>
                <a:cs typeface="+mj-lt"/>
              </a:rPr>
              <a:t> </a:t>
            </a:r>
            <a:r>
              <a:rPr lang="en-US" sz="1800" dirty="0" err="1">
                <a:ea typeface="+mj-lt"/>
                <a:cs typeface="+mj-lt"/>
              </a:rPr>
              <a:t>važnost</a:t>
            </a:r>
            <a:r>
              <a:rPr lang="en-US" sz="1800" dirty="0">
                <a:ea typeface="+mj-lt"/>
                <a:cs typeface="+mj-lt"/>
              </a:rPr>
              <a:t> </a:t>
            </a:r>
            <a:r>
              <a:rPr lang="en-US" sz="1800" dirty="0" err="1">
                <a:ea typeface="+mj-lt"/>
                <a:cs typeface="+mj-lt"/>
              </a:rPr>
              <a:t>oceana</a:t>
            </a:r>
            <a:r>
              <a:rPr lang="en-US" sz="1800" dirty="0">
                <a:ea typeface="+mj-lt"/>
                <a:cs typeface="+mj-lt"/>
              </a:rPr>
              <a:t> za </a:t>
            </a:r>
            <a:r>
              <a:rPr lang="en-US" sz="1800" dirty="0" err="1">
                <a:ea typeface="+mj-lt"/>
                <a:cs typeface="+mj-lt"/>
              </a:rPr>
              <a:t>život</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Zemlji</a:t>
            </a:r>
            <a:r>
              <a:rPr lang="en-US" sz="1800" dirty="0">
                <a:ea typeface="+mj-lt"/>
                <a:cs typeface="+mj-lt"/>
              </a:rPr>
              <a:t> </a:t>
            </a:r>
            <a:r>
              <a:rPr lang="en-US" sz="1800" dirty="0" err="1">
                <a:ea typeface="+mj-lt"/>
                <a:cs typeface="+mj-lt"/>
              </a:rPr>
              <a:t>te</a:t>
            </a:r>
            <a:r>
              <a:rPr lang="en-US" sz="1800" dirty="0">
                <a:ea typeface="+mj-lt"/>
                <a:cs typeface="+mj-lt"/>
              </a:rPr>
              <a:t> </a:t>
            </a:r>
            <a:r>
              <a:rPr lang="en-US" sz="1800" dirty="0" err="1">
                <a:ea typeface="+mj-lt"/>
                <a:cs typeface="+mj-lt"/>
              </a:rPr>
              <a:t>na</a:t>
            </a:r>
            <a:r>
              <a:rPr lang="en-US" sz="1800" dirty="0">
                <a:ea typeface="+mj-lt"/>
                <a:cs typeface="+mj-lt"/>
              </a:rPr>
              <a:t> </a:t>
            </a:r>
            <a:r>
              <a:rPr lang="en-US" sz="1800" dirty="0" err="1">
                <a:ea typeface="+mj-lt"/>
                <a:cs typeface="+mj-lt"/>
              </a:rPr>
              <a:t>katastrofalne</a:t>
            </a:r>
            <a:r>
              <a:rPr lang="en-US" sz="1800" dirty="0">
                <a:ea typeface="+mj-lt"/>
                <a:cs typeface="+mj-lt"/>
              </a:rPr>
              <a:t> </a:t>
            </a:r>
            <a:r>
              <a:rPr lang="en-US" sz="1800" dirty="0" err="1">
                <a:ea typeface="+mj-lt"/>
                <a:cs typeface="+mj-lt"/>
              </a:rPr>
              <a:t>posljedice</a:t>
            </a:r>
            <a:r>
              <a:rPr lang="en-US" sz="1800" dirty="0">
                <a:ea typeface="+mj-lt"/>
                <a:cs typeface="+mj-lt"/>
              </a:rPr>
              <a:t> </a:t>
            </a:r>
            <a:r>
              <a:rPr lang="en-US" sz="1800" dirty="0" err="1">
                <a:ea typeface="+mj-lt"/>
                <a:cs typeface="+mj-lt"/>
              </a:rPr>
              <a:t>koje</a:t>
            </a:r>
            <a:r>
              <a:rPr lang="en-US" sz="1800" dirty="0">
                <a:ea typeface="+mj-lt"/>
                <a:cs typeface="+mj-lt"/>
              </a:rPr>
              <a:t> </a:t>
            </a:r>
            <a:r>
              <a:rPr lang="en-US" sz="1800" dirty="0" err="1">
                <a:ea typeface="+mj-lt"/>
                <a:cs typeface="+mj-lt"/>
              </a:rPr>
              <a:t>onečišćenje</a:t>
            </a:r>
            <a:r>
              <a:rPr lang="en-US" sz="1800" dirty="0">
                <a:ea typeface="+mj-lt"/>
                <a:cs typeface="+mj-lt"/>
              </a:rPr>
              <a:t>, </a:t>
            </a:r>
            <a:r>
              <a:rPr lang="en-US" sz="1800" dirty="0" err="1">
                <a:ea typeface="+mj-lt"/>
                <a:cs typeface="+mj-lt"/>
              </a:rPr>
              <a:t>odlaganje</a:t>
            </a:r>
            <a:r>
              <a:rPr lang="en-US" sz="1800" dirty="0">
                <a:ea typeface="+mj-lt"/>
                <a:cs typeface="+mj-lt"/>
              </a:rPr>
              <a:t> </a:t>
            </a:r>
            <a:r>
              <a:rPr lang="en-US" sz="1800" dirty="0" err="1">
                <a:ea typeface="+mj-lt"/>
                <a:cs typeface="+mj-lt"/>
              </a:rPr>
              <a:t>smeća</a:t>
            </a:r>
            <a:r>
              <a:rPr lang="en-US" sz="1800" dirty="0">
                <a:ea typeface="+mj-lt"/>
                <a:cs typeface="+mj-lt"/>
              </a:rPr>
              <a:t>, </a:t>
            </a:r>
            <a:r>
              <a:rPr lang="en-US" sz="1800" dirty="0" err="1">
                <a:ea typeface="+mj-lt"/>
                <a:cs typeface="+mj-lt"/>
              </a:rPr>
              <a:t>pretjerani</a:t>
            </a:r>
            <a:r>
              <a:rPr lang="en-US" sz="1800" dirty="0">
                <a:ea typeface="+mj-lt"/>
                <a:cs typeface="+mj-lt"/>
              </a:rPr>
              <a:t> </a:t>
            </a:r>
            <a:r>
              <a:rPr lang="en-US" sz="1800" dirty="0" err="1">
                <a:ea typeface="+mj-lt"/>
                <a:cs typeface="+mj-lt"/>
              </a:rPr>
              <a:t>izlov</a:t>
            </a:r>
            <a:r>
              <a:rPr lang="en-US" sz="1800" dirty="0">
                <a:ea typeface="+mj-lt"/>
                <a:cs typeface="+mj-lt"/>
              </a:rPr>
              <a:t> </a:t>
            </a:r>
            <a:r>
              <a:rPr lang="en-US" sz="1800" dirty="0" err="1">
                <a:ea typeface="+mj-lt"/>
                <a:cs typeface="+mj-lt"/>
              </a:rPr>
              <a:t>ribe</a:t>
            </a:r>
            <a:r>
              <a:rPr lang="en-US" sz="1800" dirty="0">
                <a:ea typeface="+mj-lt"/>
                <a:cs typeface="+mj-lt"/>
              </a:rPr>
              <a:t> </a:t>
            </a:r>
            <a:r>
              <a:rPr lang="en-US" sz="1800" dirty="0" err="1">
                <a:ea typeface="+mj-lt"/>
                <a:cs typeface="+mj-lt"/>
              </a:rPr>
              <a:t>te</a:t>
            </a:r>
            <a:r>
              <a:rPr lang="en-US" sz="1800" dirty="0">
                <a:ea typeface="+mj-lt"/>
                <a:cs typeface="+mj-lt"/>
              </a:rPr>
              <a:t> </a:t>
            </a:r>
            <a:r>
              <a:rPr lang="en-US" sz="1800" dirty="0" err="1">
                <a:ea typeface="+mj-lt"/>
                <a:cs typeface="+mj-lt"/>
              </a:rPr>
              <a:t>istrebljenje</a:t>
            </a:r>
            <a:r>
              <a:rPr lang="en-US" sz="1800" dirty="0">
                <a:ea typeface="+mj-lt"/>
                <a:cs typeface="+mj-lt"/>
              </a:rPr>
              <a:t> </a:t>
            </a:r>
            <a:r>
              <a:rPr lang="en-US" sz="1800" dirty="0" err="1">
                <a:ea typeface="+mj-lt"/>
                <a:cs typeface="+mj-lt"/>
              </a:rPr>
              <a:t>nekih</a:t>
            </a:r>
            <a:r>
              <a:rPr lang="en-US" sz="1800" dirty="0">
                <a:ea typeface="+mj-lt"/>
                <a:cs typeface="+mj-lt"/>
              </a:rPr>
              <a:t> </a:t>
            </a:r>
            <a:r>
              <a:rPr lang="en-US" sz="1800" dirty="0" err="1">
                <a:ea typeface="+mj-lt"/>
                <a:cs typeface="+mj-lt"/>
              </a:rPr>
              <a:t>vrsta</a:t>
            </a:r>
            <a:r>
              <a:rPr lang="en-US" sz="1800" dirty="0">
                <a:ea typeface="+mj-lt"/>
                <a:cs typeface="+mj-lt"/>
              </a:rPr>
              <a:t>, </a:t>
            </a:r>
            <a:r>
              <a:rPr lang="en-US" sz="1800" dirty="0" err="1">
                <a:ea typeface="+mj-lt"/>
                <a:cs typeface="+mj-lt"/>
              </a:rPr>
              <a:t>kao</a:t>
            </a:r>
            <a:r>
              <a:rPr lang="en-US" sz="1800" dirty="0">
                <a:ea typeface="+mj-lt"/>
                <a:cs typeface="+mj-lt"/>
              </a:rPr>
              <a:t> </a:t>
            </a:r>
            <a:r>
              <a:rPr lang="en-US" sz="1800" dirty="0" err="1">
                <a:ea typeface="+mj-lt"/>
                <a:cs typeface="+mj-lt"/>
              </a:rPr>
              <a:t>što</a:t>
            </a:r>
            <a:r>
              <a:rPr lang="en-US" sz="1800" dirty="0">
                <a:ea typeface="+mj-lt"/>
                <a:cs typeface="+mj-lt"/>
              </a:rPr>
              <a:t> </a:t>
            </a:r>
            <a:r>
              <a:rPr lang="en-US" sz="1800" dirty="0" err="1">
                <a:ea typeface="+mj-lt"/>
                <a:cs typeface="+mj-lt"/>
              </a:rPr>
              <a:t>su</a:t>
            </a:r>
            <a:r>
              <a:rPr lang="en-US" sz="1800" dirty="0">
                <a:ea typeface="+mj-lt"/>
                <a:cs typeface="+mj-lt"/>
              </a:rPr>
              <a:t> </a:t>
            </a:r>
            <a:r>
              <a:rPr lang="en-US" sz="1800" dirty="0" err="1">
                <a:ea typeface="+mj-lt"/>
                <a:cs typeface="+mj-lt"/>
              </a:rPr>
              <a:t>kitovi</a:t>
            </a:r>
            <a:r>
              <a:rPr lang="en-US" sz="1800" dirty="0">
                <a:ea typeface="+mj-lt"/>
                <a:cs typeface="+mj-lt"/>
              </a:rPr>
              <a:t> </a:t>
            </a:r>
            <a:r>
              <a:rPr lang="en-US" sz="1800" dirty="0" err="1">
                <a:ea typeface="+mj-lt"/>
                <a:cs typeface="+mj-lt"/>
              </a:rPr>
              <a:t>i</a:t>
            </a:r>
            <a:r>
              <a:rPr lang="en-US" sz="1800" dirty="0">
                <a:ea typeface="+mj-lt"/>
                <a:cs typeface="+mj-lt"/>
              </a:rPr>
              <a:t> </a:t>
            </a:r>
            <a:r>
              <a:rPr lang="en-US" sz="1800" dirty="0" err="1">
                <a:ea typeface="+mj-lt"/>
                <a:cs typeface="+mj-lt"/>
              </a:rPr>
              <a:t>delfini</a:t>
            </a:r>
            <a:r>
              <a:rPr lang="en-US" sz="1800" dirty="0">
                <a:ea typeface="+mj-lt"/>
                <a:cs typeface="+mj-lt"/>
              </a:rPr>
              <a:t>.</a:t>
            </a:r>
            <a:endParaRPr lang="en-US" sz="1800" dirty="0"/>
          </a:p>
        </p:txBody>
      </p:sp>
      <p:pic>
        <p:nvPicPr>
          <p:cNvPr id="4" name="Picture 4" descr="Logo&#10;&#10;Description automatically generated">
            <a:extLst>
              <a:ext uri="{FF2B5EF4-FFF2-40B4-BE49-F238E27FC236}">
                <a16:creationId xmlns:a16="http://schemas.microsoft.com/office/drawing/2014/main" id="{AE373F83-EFC2-477A-BBBE-267593ECAD72}"/>
              </a:ext>
            </a:extLst>
          </p:cNvPr>
          <p:cNvPicPr>
            <a:picLocks noChangeAspect="1"/>
          </p:cNvPicPr>
          <p:nvPr/>
        </p:nvPicPr>
        <p:blipFill rotWithShape="1">
          <a:blip r:embed="rId3"/>
          <a:srcRect l="6582" r="6697"/>
          <a:stretch/>
        </p:blipFill>
        <p:spPr>
          <a:xfrm>
            <a:off x="6091916" y="2052213"/>
            <a:ext cx="5451627" cy="4196185"/>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95862041"/>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1500-42A0-4FEA-8C79-19BB79F7C6A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70B0C81-0AC4-4B75-835F-3CB445AC71FE}"/>
              </a:ext>
            </a:extLst>
          </p:cNvPr>
          <p:cNvPicPr>
            <a:picLocks noGrp="1" noChangeAspect="1"/>
          </p:cNvPicPr>
          <p:nvPr>
            <p:ph idx="1"/>
          </p:nvPr>
        </p:nvPicPr>
        <p:blipFill>
          <a:blip r:embed="rId2"/>
          <a:stretch>
            <a:fillRect/>
          </a:stretch>
        </p:blipFill>
        <p:spPr>
          <a:xfrm>
            <a:off x="2370" y="-3044"/>
            <a:ext cx="12183595" cy="6855292"/>
          </a:xfrm>
        </p:spPr>
      </p:pic>
    </p:spTree>
    <p:extLst>
      <p:ext uri="{BB962C8B-B14F-4D97-AF65-F5344CB8AC3E}">
        <p14:creationId xmlns:p14="http://schemas.microsoft.com/office/powerpoint/2010/main" val="41024111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129D6-60F7-4731-8EE4-A161D5D13B1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C2427D75-C85C-4FA2-B5B6-B51A89C00603}"/>
              </a:ext>
            </a:extLst>
          </p:cNvPr>
          <p:cNvPicPr>
            <a:picLocks noGrp="1" noChangeAspect="1"/>
          </p:cNvPicPr>
          <p:nvPr>
            <p:ph idx="1"/>
          </p:nvPr>
        </p:nvPicPr>
        <p:blipFill>
          <a:blip r:embed="rId2"/>
          <a:stretch>
            <a:fillRect/>
          </a:stretch>
        </p:blipFill>
        <p:spPr>
          <a:xfrm>
            <a:off x="-53591" y="-624"/>
            <a:ext cx="12252384" cy="6864828"/>
          </a:xfrm>
        </p:spPr>
      </p:pic>
    </p:spTree>
    <p:extLst>
      <p:ext uri="{BB962C8B-B14F-4D97-AF65-F5344CB8AC3E}">
        <p14:creationId xmlns:p14="http://schemas.microsoft.com/office/powerpoint/2010/main" val="9709842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Svjetski dan oceana</vt:lpstr>
      <vt:lpstr>Tihi ili pacifički ocean</vt:lpstr>
      <vt:lpstr>Atlanski ocean</vt:lpstr>
      <vt:lpstr>Indijski ocean</vt:lpstr>
      <vt:lpstr>Južni ocean</vt:lpstr>
      <vt:lpstr>Arktički ocean</vt:lpstr>
      <vt:lpstr>Svjetski dan oceana(8.6)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481</cp:revision>
  <dcterms:created xsi:type="dcterms:W3CDTF">2021-05-29T16:57:30Z</dcterms:created>
  <dcterms:modified xsi:type="dcterms:W3CDTF">2021-06-07T15:15:14Z</dcterms:modified>
</cp:coreProperties>
</file>