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7.png" ContentType="image/png"/>
  <Override PartName="/ppt/media/image6.png" ContentType="image/pn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8.jpeg" ContentType="image/jpeg"/>
  <Override PartName="/ppt/media/image13.jpeg" ContentType="image/jpeg"/>
  <Override PartName="/ppt/media/image19.png" ContentType="image/png"/>
  <Override PartName="/ppt/media/image14.png" ContentType="image/pn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0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15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5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8839080" y="0"/>
            <a:ext cx="303480" cy="685656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8156520" y="5715000"/>
            <a:ext cx="547200" cy="547200"/>
          </a:xfrm>
          <a:prstGeom prst="ellipse">
            <a:avLst/>
          </a:prstGeom>
          <a:ln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380880" y="0"/>
            <a:ext cx="608040" cy="685656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276480" y="0"/>
            <a:ext cx="103320" cy="685656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990720" y="0"/>
            <a:ext cx="180360" cy="685656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1141200" y="0"/>
            <a:ext cx="228960" cy="685656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Line 11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ln w="57150">
            <a:solidFill>
              <a:schemeClr val="accent1">
                <a:tint val="60000"/>
                <a:alpha val="7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Line 12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ln w="57150">
            <a:solidFill>
              <a:schemeClr val="accent1">
                <a:tint val="20000"/>
                <a:alpha val="8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Line 13"/>
          <p:cNvSpPr/>
          <p:nvPr/>
        </p:nvSpPr>
        <p:spPr>
          <a:xfrm>
            <a:off x="853920" y="0"/>
            <a:ext cx="0" cy="6858000"/>
          </a:xfrm>
          <a:prstGeom prst="line">
            <a:avLst/>
          </a:prstGeom>
          <a:ln w="5715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Line 14"/>
          <p:cNvSpPr/>
          <p:nvPr/>
        </p:nvSpPr>
        <p:spPr>
          <a:xfrm>
            <a:off x="1726560" y="0"/>
            <a:ext cx="0" cy="6858000"/>
          </a:xfrm>
          <a:prstGeom prst="line">
            <a:avLst/>
          </a:prstGeom>
          <a:ln w="28575">
            <a:solidFill>
              <a:schemeClr val="accent1">
                <a:tint val="60000"/>
                <a:alpha val="82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Line 15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ln w="9525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Line 16"/>
          <p:cNvSpPr/>
          <p:nvPr/>
        </p:nvSpPr>
        <p:spPr>
          <a:xfrm>
            <a:off x="9113760" y="0"/>
            <a:ext cx="0" cy="6858000"/>
          </a:xfrm>
          <a:prstGeom prst="line">
            <a:avLst/>
          </a:prstGeom>
          <a:ln w="5715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7"/>
          <p:cNvSpPr/>
          <p:nvPr/>
        </p:nvSpPr>
        <p:spPr>
          <a:xfrm>
            <a:off x="1219320" y="0"/>
            <a:ext cx="74880" cy="685656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609480" y="3429000"/>
            <a:ext cx="1293840" cy="129384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1309680" y="4866840"/>
            <a:ext cx="640080" cy="640080"/>
          </a:xfrm>
          <a:prstGeom prst="ellipse">
            <a:avLst/>
          </a:prstGeom>
          <a:ln w="28575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1091160" y="5500800"/>
            <a:ext cx="135720" cy="135720"/>
          </a:xfrm>
          <a:prstGeom prst="ellipse">
            <a:avLst/>
          </a:prstGeom>
          <a:ln w="127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1664280" y="5788080"/>
            <a:ext cx="272880" cy="272880"/>
          </a:xfrm>
          <a:prstGeom prst="ellipse">
            <a:avLst/>
          </a:prstGeom>
          <a:ln w="127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1905120" y="4495680"/>
            <a:ext cx="364320" cy="364320"/>
          </a:xfrm>
          <a:prstGeom prst="ellipse">
            <a:avLst/>
          </a:prstGeom>
          <a:ln w="28575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formata teksta naslova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formata teksta strukture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strukture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strukture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strukture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strukture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strukture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strukture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0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15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5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4"/>
          <p:cNvSpPr/>
          <p:nvPr/>
        </p:nvSpPr>
        <p:spPr>
          <a:xfrm>
            <a:off x="8839080" y="0"/>
            <a:ext cx="303480" cy="685656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4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6"/>
          <p:cNvSpPr/>
          <p:nvPr/>
        </p:nvSpPr>
        <p:spPr>
          <a:xfrm>
            <a:off x="8156520" y="5715000"/>
            <a:ext cx="547200" cy="547200"/>
          </a:xfrm>
          <a:prstGeom prst="ellipse">
            <a:avLst/>
          </a:prstGeom>
          <a:ln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formata teksta naslova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6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formata teksta strukture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strukture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strukture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strukture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strukture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strukture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strukture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s://voxfeminae.net/feministyle/18-izuma-zena-koji-su-promijenili-svijet/" TargetMode="External"/><Relationship Id="rId2" Type="http://schemas.openxmlformats.org/officeDocument/2006/relationships/hyperlink" Target="https://voxfeminae.net/feministyle/18-izuma-zena-koji-su-promijenili-svijet/" TargetMode="External"/><Relationship Id="rId3" Type="http://schemas.openxmlformats.org/officeDocument/2006/relationships/hyperlink" Target="https://www.index.hr/magazin/clanak/10-stvari-koje-su-promijenile-svijet-a-izumile-su-ih-zene/2160175.aspx?index_ref=read_more_d" TargetMode="External"/><Relationship Id="rId4" Type="http://schemas.openxmlformats.org/officeDocument/2006/relationships/hyperlink" Target="https://www.index.hr/magazin/clanak/10-stvari-koje-su-promijenile-svijet-a-izumile-su-ih-zene/2160175.aspx?index_ref=read_more_d" TargetMode="External"/><Relationship Id="rId5" Type="http://schemas.openxmlformats.org/officeDocument/2006/relationships/hyperlink" Target="https://listverse.com/2018/12/06/10-extremely-important-things-that-were-invented-by-women/" TargetMode="External"/><Relationship Id="rId6" Type="http://schemas.openxmlformats.org/officeDocument/2006/relationships/hyperlink" Target="https://listverse.com/2018/12/06/10-extremely-important-things-that-were-invented-by-women/" TargetMode="External"/><Relationship Id="rId7" Type="http://schemas.openxmlformats.org/officeDocument/2006/relationships/hyperlink" Target="https://listverse.com/2018/12/06/10-extremely-important-things-that-were-invented-by-women/" TargetMode="External"/><Relationship Id="rId8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2286000" y="3124080"/>
            <a:ext cx="6170760" cy="189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1" lang="hr-HR" sz="3000" spc="-1" strike="noStrike" cap="small">
                <a:solidFill>
                  <a:srgbClr val="575f6d"/>
                </a:solidFill>
                <a:latin typeface="Century Schoolbook"/>
                <a:ea typeface="DejaVu Sans"/>
              </a:rPr>
              <a:t>IZUMI ŽENA KOJI SU </a:t>
            </a:r>
            <a:br/>
            <a:r>
              <a:rPr b="1" lang="hr-HR" sz="3000" spc="-1" strike="noStrike" cap="small">
                <a:solidFill>
                  <a:srgbClr val="575f6d"/>
                </a:solidFill>
                <a:latin typeface="Century Schoolbook"/>
                <a:ea typeface="DejaVu Sans"/>
              </a:rPr>
              <a:t>PROMIJENILI SVIJET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2286000" y="5003280"/>
            <a:ext cx="617076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3"/>
          <p:cNvSpPr/>
          <p:nvPr/>
        </p:nvSpPr>
        <p:spPr>
          <a:xfrm>
            <a:off x="2160000" y="5317920"/>
            <a:ext cx="4319280" cy="80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57200" y="274680"/>
            <a:ext cx="746604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1" lang="hr-HR" sz="3000" spc="-1" strike="noStrike" cap="all">
                <a:solidFill>
                  <a:srgbClr val="575f6d"/>
                </a:solidFill>
                <a:latin typeface="Century Schoolbook"/>
                <a:ea typeface="DejaVu Sans"/>
              </a:rPr>
              <a:t>Računalni SOFTVER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457200" y="1600200"/>
            <a:ext cx="7466040" cy="48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   </a:t>
            </a: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Ada Lovelace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, kćer Lorda Byrona, radila je s Charlesom Babbageom na londonskom sveučilištu na njegovim         planovima za ‘analitički stroj’, odnosno kompjuter, kako bi smislila načine za programiranje                  matematičkih algoritama, što ju                               </a:t>
            </a: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  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u biti čini prvim računalnim                     </a:t>
            </a: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  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programerom.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141" name="Picture 3" descr="C:\Users\Mešo mekentoš\Desktop\SANDRA SKOLA\2020-2021\ETWINING PROJEKTI\DAN ŽENA\ada-lovelace-290.jpeg"/>
          <p:cNvPicPr/>
          <p:nvPr/>
        </p:nvPicPr>
        <p:blipFill>
          <a:blip r:embed="rId1"/>
          <a:stretch/>
        </p:blipFill>
        <p:spPr>
          <a:xfrm>
            <a:off x="5508720" y="2874600"/>
            <a:ext cx="2230200" cy="3244320"/>
          </a:xfrm>
          <a:prstGeom prst="rect">
            <a:avLst/>
          </a:prstGeom>
          <a:ln w="9525">
            <a:noFill/>
          </a:ln>
        </p:spPr>
      </p:pic>
      <p:sp>
        <p:nvSpPr>
          <p:cNvPr id="142" name="CustomShape 3"/>
          <p:cNvSpPr/>
          <p:nvPr/>
        </p:nvSpPr>
        <p:spPr>
          <a:xfrm>
            <a:off x="6150240" y="6172200"/>
            <a:ext cx="1459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Ada Lovelace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57200" y="274680"/>
            <a:ext cx="746604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hr-HR" sz="3000" spc="-1" strike="noStrike" cap="small">
                <a:solidFill>
                  <a:srgbClr val="575f6d"/>
                </a:solidFill>
                <a:latin typeface="Century Schoolbook"/>
                <a:ea typeface="DejaVu Sans"/>
              </a:rPr>
              <a:t>BRISAČI NA AUTOMOBILU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258480" y="1600200"/>
            <a:ext cx="8380440" cy="479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   </a:t>
            </a: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Mary Anderson 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1903. g. palo je na pamet kako bi brisači na      automobilu mogli bili korisni. Godinu kasnije patentirala je         šipku s gumenim dodatkom koji prianja na staklo. Svoju ideju je pokušala prodati tvrtkama, ali nije bilo zainteresiranih, rekli su joj da je njen izum beskoristan. Njena ideja je uvrštena u serijsku proizvodnju tek nekoliko desetljeća kasnije kad se razvila automobilska industrija.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145" name="Picture 4" descr="Female Pioneers: Mary Anderson and Charlotte Bridgwood created windscreen  wipers - Denso"/>
          <p:cNvPicPr/>
          <p:nvPr/>
        </p:nvPicPr>
        <p:blipFill>
          <a:blip r:embed="rId1"/>
          <a:stretch/>
        </p:blipFill>
        <p:spPr>
          <a:xfrm>
            <a:off x="4750560" y="4320000"/>
            <a:ext cx="2808360" cy="1675080"/>
          </a:xfrm>
          <a:prstGeom prst="rect">
            <a:avLst/>
          </a:prstGeom>
          <a:ln w="9525">
            <a:noFill/>
          </a:ln>
        </p:spPr>
      </p:pic>
      <p:sp>
        <p:nvSpPr>
          <p:cNvPr id="146" name="CustomShape 3"/>
          <p:cNvSpPr/>
          <p:nvPr/>
        </p:nvSpPr>
        <p:spPr>
          <a:xfrm>
            <a:off x="4979880" y="6115320"/>
            <a:ext cx="2399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Mary Anderson i brisači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457200" y="274680"/>
            <a:ext cx="746604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hr-HR" sz="3000" spc="-1" strike="noStrike" cap="small">
                <a:solidFill>
                  <a:srgbClr val="575f6d"/>
                </a:solidFill>
                <a:latin typeface="Century Schoolbook"/>
                <a:ea typeface="DejaVu Sans"/>
              </a:rPr>
              <a:t>MONOPOLI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457200" y="1600200"/>
            <a:ext cx="7466040" cy="48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  </a:t>
            </a: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Elizabeth Magie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 glavna je i                                         odgovorna za jednu od najpoznatijih                                 i najpopularnijih društvenih igara                                       svih vremena. Ova se igra                                             originalno zvala ''The Landlord's                                        Game'' i patentirana je 1903. g. Iako je igru izumila žena, muškarac je pokupio svu slavu. Charles Darrow je njezinu ideju razvio u ono što danas poznajemo kao Monopoly, a svoj je izum prodao braći Parker 1935. g. Tvrtka je kasnije pronašla Magie i platila joj 500 dolara odštete.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149" name="Picture 1" descr="C:\Users\Mešo mekentoš\Desktop\SANDRA SKOLA\2020-2021\ETWINING PROJEKTI\DAN ŽENA\Landlords-Game-1906-mHi-Res.jpg"/>
          <p:cNvPicPr/>
          <p:nvPr/>
        </p:nvPicPr>
        <p:blipFill>
          <a:blip r:embed="rId1"/>
          <a:stretch/>
        </p:blipFill>
        <p:spPr>
          <a:xfrm>
            <a:off x="6019920" y="380880"/>
            <a:ext cx="2589480" cy="2589480"/>
          </a:xfrm>
          <a:prstGeom prst="rect">
            <a:avLst/>
          </a:prstGeom>
          <a:ln w="0">
            <a:noFill/>
          </a:ln>
        </p:spPr>
      </p:pic>
      <p:sp>
        <p:nvSpPr>
          <p:cNvPr id="150" name="CustomShape 3"/>
          <p:cNvSpPr/>
          <p:nvPr/>
        </p:nvSpPr>
        <p:spPr>
          <a:xfrm>
            <a:off x="6299640" y="2971800"/>
            <a:ext cx="2169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The Landlord's Game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57200" y="274680"/>
            <a:ext cx="746604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hr-HR" sz="3000" spc="-1" strike="noStrike" cap="all">
                <a:solidFill>
                  <a:srgbClr val="575f6d"/>
                </a:solidFill>
                <a:latin typeface="Century Schoolbook"/>
                <a:ea typeface="DejaVu Sans"/>
              </a:rPr>
              <a:t>Jutarnja kava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457200" y="1600200"/>
            <a:ext cx="7466040" cy="48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r-HR" sz="2400" spc="-1" strike="noStrike" cap="all">
                <a:solidFill>
                  <a:srgbClr val="000000"/>
                </a:solidFill>
                <a:latin typeface="Century Schoolbook"/>
                <a:ea typeface="DejaVu Sans"/>
              </a:rPr>
              <a:t>    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Zahvaljujući njemačkoj kućanici </a:t>
            </a: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Melitti Bentz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i njezinoj inovaciji iz 1908.g., možemo uživati u omiljenoj aromi, a da ne moramo prije toga koristiti mlinac za kavu.</a:t>
            </a: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hr-HR" sz="2400" spc="-1" strike="noStrike">
              <a:latin typeface="Arial"/>
            </a:endParaRPr>
          </a:p>
        </p:txBody>
      </p:sp>
      <p:pic>
        <p:nvPicPr>
          <p:cNvPr id="153" name="Picture 3" descr="Melitta Bentz biography, list of Melitta Bentz inventions | edubilla.com"/>
          <p:cNvPicPr/>
          <p:nvPr/>
        </p:nvPicPr>
        <p:blipFill>
          <a:blip r:embed="rId1"/>
          <a:stretch/>
        </p:blipFill>
        <p:spPr>
          <a:xfrm>
            <a:off x="2438280" y="3505320"/>
            <a:ext cx="3961080" cy="2360880"/>
          </a:xfrm>
          <a:prstGeom prst="rect">
            <a:avLst/>
          </a:prstGeom>
          <a:ln w="9525">
            <a:noFill/>
          </a:ln>
        </p:spPr>
      </p:pic>
      <p:sp>
        <p:nvSpPr>
          <p:cNvPr id="154" name="CustomShape 3"/>
          <p:cNvSpPr/>
          <p:nvPr/>
        </p:nvSpPr>
        <p:spPr>
          <a:xfrm>
            <a:off x="2953080" y="5867280"/>
            <a:ext cx="2628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Melitta Bentz i šalica kave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457200" y="274680"/>
            <a:ext cx="746604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1" lang="hr-HR" sz="3000" spc="-1" strike="noStrike" cap="all">
                <a:solidFill>
                  <a:srgbClr val="575f6d"/>
                </a:solidFill>
                <a:latin typeface="Century Schoolbook"/>
                <a:ea typeface="DejaVu Sans"/>
              </a:rPr>
              <a:t>Moderni električni hladnjak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457200" y="1600200"/>
            <a:ext cx="7466040" cy="48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   </a:t>
            </a: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Florence Parpart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 izumila je električni hladnjak 1914. g., a 1900. je patentirala znatno unaprijeđeni stroj za čišćenje ulica koji je potom prodavala gradovima diljem Amerike.</a:t>
            </a: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hr-HR" sz="2400" spc="-1" strike="noStrike">
              <a:latin typeface="Arial"/>
            </a:endParaRPr>
          </a:p>
        </p:txBody>
      </p:sp>
      <p:pic>
        <p:nvPicPr>
          <p:cNvPr id="157" name="Picture 3" descr="https://listverse.com/wp-content/uploads/2018/12/10b-electric-refrigerator.jpg"/>
          <p:cNvPicPr/>
          <p:nvPr/>
        </p:nvPicPr>
        <p:blipFill>
          <a:blip r:embed="rId1"/>
          <a:stretch/>
        </p:blipFill>
        <p:spPr>
          <a:xfrm>
            <a:off x="762120" y="3352680"/>
            <a:ext cx="5408640" cy="2970360"/>
          </a:xfrm>
          <a:prstGeom prst="rect">
            <a:avLst/>
          </a:prstGeom>
          <a:ln w="9525">
            <a:noFill/>
          </a:ln>
        </p:spPr>
      </p:pic>
      <p:sp>
        <p:nvSpPr>
          <p:cNvPr id="158" name="CustomShape 3"/>
          <p:cNvSpPr/>
          <p:nvPr/>
        </p:nvSpPr>
        <p:spPr>
          <a:xfrm>
            <a:off x="6176520" y="4648320"/>
            <a:ext cx="18946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Florence Parpart i 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električni hladnjak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57200" y="274680"/>
            <a:ext cx="746604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1" lang="hr-HR" sz="3000" spc="-1" strike="noStrike" cap="all">
                <a:solidFill>
                  <a:srgbClr val="575f6d"/>
                </a:solidFill>
                <a:latin typeface="Century Schoolbook"/>
                <a:ea typeface="DejaVu Sans"/>
              </a:rPr>
              <a:t>Keksi sa čokoladnim komadima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457200" y="1600200"/>
            <a:ext cx="7466040" cy="48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r-HR" sz="2400" spc="-1" strike="noStrike" cap="all">
                <a:solidFill>
                  <a:srgbClr val="000000"/>
                </a:solidFill>
                <a:latin typeface="Century Schoolbook"/>
                <a:ea typeface="DejaVu Sans"/>
              </a:rPr>
              <a:t>    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Jednog dana 1938. g. </a:t>
            </a: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Ruth Graves Wakefield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, koja je vodila svratište Toll House Inn, odlučila je napraviti svoje poznate kolačiće od maslaca. Dosjetila se u njih ubaciti sitno sjeckane komadiće čokolade                          koji su se pokazali kao veliki hit.</a:t>
            </a: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hr-HR" sz="2400" spc="-1" strike="noStrike">
              <a:latin typeface="Arial"/>
            </a:endParaRPr>
          </a:p>
        </p:txBody>
      </p:sp>
      <p:pic>
        <p:nvPicPr>
          <p:cNvPr id="161" name="Picture 3" descr="History of the Chocolate Chip Cookie In 1930, Ruth Graves Wakefield  invented the chocolate chip cook… | Chocolate chip cookies, Homemade  cookies, Chip cookies"/>
          <p:cNvPicPr/>
          <p:nvPr/>
        </p:nvPicPr>
        <p:blipFill>
          <a:blip r:embed="rId1"/>
          <a:stretch/>
        </p:blipFill>
        <p:spPr>
          <a:xfrm>
            <a:off x="5506200" y="3119040"/>
            <a:ext cx="2232720" cy="3179880"/>
          </a:xfrm>
          <a:prstGeom prst="rect">
            <a:avLst/>
          </a:prstGeom>
          <a:ln w="9525"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5746320" y="6300000"/>
            <a:ext cx="1894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Toll house cookies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57200" y="274680"/>
            <a:ext cx="746604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hr-HR" sz="3000" spc="-1" strike="noStrike" cap="all">
                <a:solidFill>
                  <a:srgbClr val="575f6d"/>
                </a:solidFill>
                <a:latin typeface="Century Schoolbook"/>
                <a:ea typeface="DejaVu Sans"/>
              </a:rPr>
              <a:t>WiFi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457200" y="1600200"/>
            <a:ext cx="7466040" cy="48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r-HR" sz="2400" spc="-1" strike="noStrike" cap="all">
                <a:solidFill>
                  <a:srgbClr val="000000"/>
                </a:solidFill>
                <a:latin typeface="Century Schoolbook"/>
                <a:ea typeface="DejaVu Sans"/>
              </a:rPr>
              <a:t>    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WiFi ne bi bio moguć bez glumice </a:t>
            </a: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Hedy Lamarr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, koja se dosađivala u Hollywoodu pa je slobodno vrijeme provodila radeći znanstvene eksperimente. U nastojanju da pomogne saveznicima tijekom Drugog svjetskog rata, Hedy je američkoj mornarici predstavila svoj patent – radio sa raspršenim spektrom, koji je preteča                                      današnjeg WiFi-ja.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165" name="Picture 3" descr="C:\Users\Mešo mekentoš\Desktop\SANDRA SKOLA\2020-2021\ETWINING PROJEKTI\DAN ŽENA\hedy_lab-1200x675.jpg"/>
          <p:cNvPicPr/>
          <p:nvPr/>
        </p:nvPicPr>
        <p:blipFill>
          <a:blip r:embed="rId1"/>
          <a:stretch/>
        </p:blipFill>
        <p:spPr>
          <a:xfrm>
            <a:off x="4680000" y="4140000"/>
            <a:ext cx="3046680" cy="1751040"/>
          </a:xfrm>
          <a:prstGeom prst="rect">
            <a:avLst/>
          </a:prstGeom>
          <a:ln w="9525">
            <a:noFill/>
          </a:ln>
        </p:spPr>
      </p:pic>
      <p:sp>
        <p:nvSpPr>
          <p:cNvPr id="166" name="CustomShape 3"/>
          <p:cNvSpPr/>
          <p:nvPr/>
        </p:nvSpPr>
        <p:spPr>
          <a:xfrm>
            <a:off x="5252040" y="6115320"/>
            <a:ext cx="1407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Hedy Lamarr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57200" y="274680"/>
            <a:ext cx="746604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1" lang="hr-HR" sz="3000" spc="-1" strike="noStrike" cap="all">
                <a:solidFill>
                  <a:srgbClr val="575f6d"/>
                </a:solidFill>
                <a:latin typeface="Century Schoolbook"/>
                <a:ea typeface="DejaVu Sans"/>
              </a:rPr>
              <a:t>Stambeno solarno grijanje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457200" y="1600200"/>
            <a:ext cx="7466040" cy="48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   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Mađarska fizičarka i pionirka solarne energije dr.</a:t>
            </a: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 Maria Telkes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 udružila se 1947. g. s arhitekticom </a:t>
            </a: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Eleanor Raymond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, kako bi zajedno izgradile prvi dom u potpunosti grijan solarnom energijom.</a:t>
            </a: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hr-HR" sz="2400" spc="-1" strike="noStrike">
              <a:latin typeface="Arial"/>
            </a:endParaRPr>
          </a:p>
        </p:txBody>
      </p:sp>
      <p:pic>
        <p:nvPicPr>
          <p:cNvPr id="169" name="Picture 3" descr="C:\Users\Mešo mekentoš\Desktop\SANDRA SKOLA\2020-2021\ETWINING PROJEKTI\DAN ŽENA\__opt__aboutcom__coeus__resources__content_migration__treehugger__images__2018__05__no-itsnot-30e4fa1f465a4e1796e91a81c27051e5.jpg"/>
          <p:cNvPicPr/>
          <p:nvPr/>
        </p:nvPicPr>
        <p:blipFill>
          <a:blip r:embed="rId1"/>
          <a:stretch/>
        </p:blipFill>
        <p:spPr>
          <a:xfrm>
            <a:off x="4495680" y="3276720"/>
            <a:ext cx="3275280" cy="2818080"/>
          </a:xfrm>
          <a:prstGeom prst="rect">
            <a:avLst/>
          </a:prstGeom>
          <a:ln w="9525">
            <a:noFill/>
          </a:ln>
        </p:spPr>
      </p:pic>
      <p:sp>
        <p:nvSpPr>
          <p:cNvPr id="170" name="CustomShape 3"/>
          <p:cNvSpPr/>
          <p:nvPr/>
        </p:nvSpPr>
        <p:spPr>
          <a:xfrm>
            <a:off x="2743200" y="5715000"/>
            <a:ext cx="1650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Solarno grijanje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57200" y="274680"/>
            <a:ext cx="746604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hr-HR" sz="3000" spc="-1" strike="noStrike" cap="all">
                <a:solidFill>
                  <a:srgbClr val="575f6d"/>
                </a:solidFill>
                <a:latin typeface="Century Schoolbook"/>
                <a:ea typeface="DejaVu Sans"/>
              </a:rPr>
              <a:t>Moderne pelene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457200" y="1600200"/>
            <a:ext cx="7466040" cy="48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hr-HR" sz="2400" spc="-1" strike="noStrike" cap="all">
                <a:solidFill>
                  <a:srgbClr val="000000"/>
                </a:solidFill>
                <a:latin typeface="Century Schoolbook"/>
                <a:ea typeface="DejaVu Sans"/>
              </a:rPr>
              <a:t>    </a:t>
            </a: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Marion Donovan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bila je umorna od dolaska u vrtić i pronalaženja vlažnih platnenih pelena i plahti, pa je odlučila izumiti vodootporne pelene. Iako je patentirala svoj izum 1951. g., nikada nije pronašla proizvođača koji je htio kupiti njezin dizajn – jer, muškarci na čelu kompanija, to nisu smatrali potrebnim.</a:t>
            </a: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hr-HR" sz="2400" spc="-1" strike="noStrike">
              <a:latin typeface="Arial"/>
            </a:endParaRPr>
          </a:p>
        </p:txBody>
      </p:sp>
      <p:pic>
        <p:nvPicPr>
          <p:cNvPr id="173" name="Picture 3" descr="Marion Donovan: Mother, Inventor, Visionary | National Inventors Hall of  Fame®"/>
          <p:cNvPicPr/>
          <p:nvPr/>
        </p:nvPicPr>
        <p:blipFill>
          <a:blip r:embed="rId1"/>
          <a:stretch/>
        </p:blipFill>
        <p:spPr>
          <a:xfrm>
            <a:off x="4038480" y="4038480"/>
            <a:ext cx="3732480" cy="2132280"/>
          </a:xfrm>
          <a:prstGeom prst="rect">
            <a:avLst/>
          </a:prstGeom>
          <a:ln w="9525">
            <a:noFill/>
          </a:ln>
        </p:spPr>
      </p:pic>
      <p:sp>
        <p:nvSpPr>
          <p:cNvPr id="174" name="CustomShape 3"/>
          <p:cNvSpPr/>
          <p:nvPr/>
        </p:nvSpPr>
        <p:spPr>
          <a:xfrm>
            <a:off x="5111280" y="6172200"/>
            <a:ext cx="1749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Marion Donovan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57200" y="274680"/>
            <a:ext cx="746604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hr-HR" sz="3000" spc="-1" strike="noStrike" cap="all">
                <a:solidFill>
                  <a:srgbClr val="575f6d"/>
                </a:solidFill>
                <a:latin typeface="Century Schoolbook"/>
                <a:ea typeface="DejaVu Sans"/>
              </a:rPr>
              <a:t>Kevlar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457200" y="1600200"/>
            <a:ext cx="7466040" cy="48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   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Kemičarka </a:t>
            </a: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Stephanie Kwolek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 izumila je super-snažno Kevlar vlakno koje se koristi za izradu pancirnih prsluka. Njezin je izum pet puta snažniji od čelika i našao je još 200 različitih namjena. U bogatoj, 40                                 godina dugoj karijeri Kwolek je                             patentirala više od 40 raznih                                       izuma i uvrštena je u ''Inventors                                        Hall of Fame''.</a:t>
            </a: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hr-HR" sz="2400" spc="-1" strike="noStrike">
              <a:latin typeface="Arial"/>
            </a:endParaRPr>
          </a:p>
        </p:txBody>
      </p:sp>
      <p:pic>
        <p:nvPicPr>
          <p:cNvPr id="177" name="Picture 3" descr="C:\Users\Mešo mekentoš\Desktop\SANDRA SKOLA\2020-2021\ETWINING PROJEKTI\DAN ŽENA\1371494731698.jpg"/>
          <p:cNvPicPr/>
          <p:nvPr/>
        </p:nvPicPr>
        <p:blipFill>
          <a:blip r:embed="rId1"/>
          <a:stretch/>
        </p:blipFill>
        <p:spPr>
          <a:xfrm>
            <a:off x="5715000" y="3124080"/>
            <a:ext cx="1998720" cy="3045240"/>
          </a:xfrm>
          <a:prstGeom prst="rect">
            <a:avLst/>
          </a:prstGeom>
          <a:ln w="9525">
            <a:noFill/>
          </a:ln>
        </p:spPr>
      </p:pic>
      <p:sp>
        <p:nvSpPr>
          <p:cNvPr id="178" name="CustomShape 3"/>
          <p:cNvSpPr/>
          <p:nvPr/>
        </p:nvSpPr>
        <p:spPr>
          <a:xfrm>
            <a:off x="5780880" y="6172200"/>
            <a:ext cx="1865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Stephanie Kwolek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274680"/>
            <a:ext cx="746604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hr-HR" sz="3000" spc="-1" strike="noStrike" cap="all">
                <a:solidFill>
                  <a:srgbClr val="575f6d"/>
                </a:solidFill>
                <a:latin typeface="Century Schoolbook"/>
                <a:ea typeface="DejaVu Sans"/>
              </a:rPr>
              <a:t>Pivo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452880" y="1606680"/>
            <a:ext cx="7466040" cy="48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   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Iako sa sigurnošću ne možemo tvrditi tko je prvi proizveo pivo kakvo danas poznajemo, povjesničari su došli do podataka da su to bile žene. Prije 7000 godina u  </a:t>
            </a: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Mezopotamiji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žene su bile zadužene za proizvodnju piva. Bila je to vještina koju su znale samo i isključivo žene.</a:t>
            </a: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hr-HR" sz="2400" spc="-1" strike="noStrike">
              <a:latin typeface="Arial"/>
            </a:endParaRPr>
          </a:p>
        </p:txBody>
      </p:sp>
      <p:pic>
        <p:nvPicPr>
          <p:cNvPr id="109" name="Picture 3" descr="C:\Users\Mešo mekentoš\Desktop\pivo.jpg"/>
          <p:cNvPicPr/>
          <p:nvPr/>
        </p:nvPicPr>
        <p:blipFill>
          <a:blip r:embed="rId1"/>
          <a:stretch/>
        </p:blipFill>
        <p:spPr>
          <a:xfrm>
            <a:off x="4860000" y="3600000"/>
            <a:ext cx="2284560" cy="2752560"/>
          </a:xfrm>
          <a:prstGeom prst="rect">
            <a:avLst/>
          </a:prstGeom>
          <a:ln w="0">
            <a:noFill/>
          </a:ln>
        </p:spPr>
      </p:pic>
      <p:sp>
        <p:nvSpPr>
          <p:cNvPr id="110" name="CustomShape 3"/>
          <p:cNvSpPr/>
          <p:nvPr/>
        </p:nvSpPr>
        <p:spPr>
          <a:xfrm>
            <a:off x="6162840" y="5638680"/>
            <a:ext cx="598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Pivo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57200" y="274680"/>
            <a:ext cx="746604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1" lang="hr-HR" sz="3000" spc="-1" strike="noStrike" cap="all">
                <a:solidFill>
                  <a:srgbClr val="575f6d"/>
                </a:solidFill>
                <a:latin typeface="Century Schoolbook"/>
                <a:ea typeface="DejaVu Sans"/>
              </a:rPr>
              <a:t>Sustav za sigurnosni </a:t>
            </a:r>
            <a:br/>
            <a:r>
              <a:rPr b="1" lang="hr-HR" sz="3000" spc="-1" strike="noStrike" cap="all">
                <a:solidFill>
                  <a:srgbClr val="575f6d"/>
                </a:solidFill>
                <a:latin typeface="Century Schoolbook"/>
                <a:ea typeface="DejaVu Sans"/>
              </a:rPr>
              <a:t>video-nadzor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457200" y="1600200"/>
            <a:ext cx="7466040" cy="48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   </a:t>
            </a: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Marie Van Brittan Brown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 patentirala je sustav video-nadzora 1969. g., a bio je namijenjen osobnoj sigurnosti budući da je policija bila spora u odazivu za pomoć u njezinoj njujorškoj četvrti. Njezin izum tvori osnovu modernog video-nadzora.</a:t>
            </a: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hr-HR" sz="2400" spc="-1" strike="noStrike">
              <a:latin typeface="Arial"/>
            </a:endParaRPr>
          </a:p>
        </p:txBody>
      </p:sp>
      <p:pic>
        <p:nvPicPr>
          <p:cNvPr id="181" name="Picture 3" descr="C:\Users\Mešo mekentoš\Desktop\SANDRA SKOLA\2020-2021\ETWINING PROJEKTI\DAN ŽENA\1_Hp5PG9ENYyuJsyWh4-nQ6Q.png"/>
          <p:cNvPicPr/>
          <p:nvPr/>
        </p:nvPicPr>
        <p:blipFill>
          <a:blip r:embed="rId1"/>
          <a:stretch/>
        </p:blipFill>
        <p:spPr>
          <a:xfrm>
            <a:off x="2743200" y="3733920"/>
            <a:ext cx="4494240" cy="2132280"/>
          </a:xfrm>
          <a:prstGeom prst="rect">
            <a:avLst/>
          </a:prstGeom>
          <a:ln w="9525">
            <a:noFill/>
          </a:ln>
        </p:spPr>
      </p:pic>
      <p:sp>
        <p:nvSpPr>
          <p:cNvPr id="182" name="CustomShape 3"/>
          <p:cNvSpPr/>
          <p:nvPr/>
        </p:nvSpPr>
        <p:spPr>
          <a:xfrm>
            <a:off x="3267720" y="5867280"/>
            <a:ext cx="2569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Marie Van Brittan Brown 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457200" y="274680"/>
            <a:ext cx="746604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2"/>
          <p:cNvSpPr/>
          <p:nvPr/>
        </p:nvSpPr>
        <p:spPr>
          <a:xfrm>
            <a:off x="457200" y="1371600"/>
            <a:ext cx="7466040" cy="51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   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Ovo su samo neki od izuma koje koristimo gotovo svakodnevno, a izumile su ih žene. Istraži što još koristiš svakodnevno, a da je to izumila žena.</a:t>
            </a: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r-HR" sz="20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Korištena literatura:</a:t>
            </a:r>
            <a:endParaRPr b="0" lang="hr-HR" sz="20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r-HR" sz="2000" spc="-1" strike="noStrike" u="sng">
                <a:solidFill>
                  <a:srgbClr val="d2611c"/>
                </a:solidFill>
                <a:uFillTx/>
                <a:latin typeface="Century Schoolbook"/>
                <a:ea typeface="DejaVu Sans"/>
                <a:hlinkClick r:id="rId1"/>
              </a:rPr>
              <a:t>https://voxfeminae.net/feministyle/18-izuma-zena-koji-su-promijenili-svijet</a:t>
            </a:r>
            <a:r>
              <a:rPr b="0" lang="hr-HR" sz="2000" spc="-1" strike="noStrike" u="sng">
                <a:solidFill>
                  <a:srgbClr val="d2611c"/>
                </a:solidFill>
                <a:uFillTx/>
                <a:latin typeface="Century Schoolbook"/>
                <a:ea typeface="DejaVu Sans"/>
                <a:hlinkClick r:id="rId2"/>
              </a:rPr>
              <a:t>/</a:t>
            </a:r>
            <a:endParaRPr b="0" lang="hr-HR" sz="20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r-HR" sz="2000" spc="-1" strike="noStrike" u="sng">
                <a:solidFill>
                  <a:srgbClr val="d2611c"/>
                </a:solidFill>
                <a:uFillTx/>
                <a:latin typeface="Century Schoolbook"/>
                <a:ea typeface="DejaVu Sans"/>
                <a:hlinkClick r:id="rId3"/>
              </a:rPr>
              <a:t>https://</a:t>
            </a:r>
            <a:r>
              <a:rPr b="0" lang="hr-HR" sz="2000" spc="-1" strike="noStrike" u="sng">
                <a:solidFill>
                  <a:srgbClr val="d2611c"/>
                </a:solidFill>
                <a:uFillTx/>
                <a:latin typeface="Century Schoolbook"/>
                <a:ea typeface="DejaVu Sans"/>
                <a:hlinkClick r:id="rId4"/>
              </a:rPr>
              <a:t>www.index.hr/magazin/clanak/10-stvari-koje-su-promijenile-svijet-a-izumile-su-ih-zene/2160175.aspx?index_ref=read_more_d</a:t>
            </a:r>
            <a:endParaRPr b="0" lang="hr-HR" sz="20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r-HR" sz="2000" spc="-1" strike="noStrike" u="sng">
                <a:solidFill>
                  <a:srgbClr val="d2611c"/>
                </a:solidFill>
                <a:uFillTx/>
                <a:latin typeface="Century Schoolbook"/>
                <a:ea typeface="DejaVu Sans"/>
                <a:hlinkClick r:id="rId5"/>
              </a:rPr>
              <a:t>https://</a:t>
            </a:r>
            <a:r>
              <a:rPr b="0" lang="hr-HR" sz="2000" spc="-1" strike="noStrike" u="sng">
                <a:solidFill>
                  <a:srgbClr val="d2611c"/>
                </a:solidFill>
                <a:uFillTx/>
                <a:latin typeface="Century Schoolbook"/>
                <a:ea typeface="DejaVu Sans"/>
                <a:hlinkClick r:id="rId6"/>
              </a:rPr>
              <a:t>listverse.com/2018/12/06/10-extremely-important-things-that-were-invented-by-women</a:t>
            </a:r>
            <a:r>
              <a:rPr b="0" lang="hr-HR" sz="2000" spc="-1" strike="noStrike" u="sng">
                <a:solidFill>
                  <a:srgbClr val="d2611c"/>
                </a:solidFill>
                <a:uFillTx/>
                <a:latin typeface="Century Schoolbook"/>
                <a:ea typeface="DejaVu Sans"/>
                <a:hlinkClick r:id="rId7"/>
              </a:rPr>
              <a:t>/</a:t>
            </a:r>
            <a:endParaRPr b="0" lang="hr-H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274680"/>
            <a:ext cx="746604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1" lang="hr-HR" sz="3000" spc="-1" strike="noStrike" cap="all">
                <a:solidFill>
                  <a:srgbClr val="575f6d"/>
                </a:solidFill>
                <a:latin typeface="Century Schoolbook"/>
                <a:ea typeface="DejaVu Sans"/>
              </a:rPr>
              <a:t>Papirnata vrećica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457200" y="1600200"/>
            <a:ext cx="7466040" cy="48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   </a:t>
            </a: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Margaret Knight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 patentirala je stroj koji producira vrećice s kvadratnim dnom 1871. g., nakon duge pravne bitke s kolegom mehaničarem Charlesom         </a:t>
            </a: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                                                   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Ananom koji je pokušao </a:t>
            </a: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                                               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ukrasti njezin rad tvrdeći da </a:t>
            </a: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                                                 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takav briljantan izum ne </a:t>
            </a: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                                                 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može izmisliti djevojka.</a:t>
            </a: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hr-HR" sz="2400" spc="-1" strike="noStrike">
              <a:latin typeface="Arial"/>
            </a:endParaRPr>
          </a:p>
        </p:txBody>
      </p:sp>
      <p:pic>
        <p:nvPicPr>
          <p:cNvPr id="113" name="Picture 3" descr="Pet „zlatnih“ dama: Izumiteljice koje su izdali muškarci - LADIES IN"/>
          <p:cNvPicPr/>
          <p:nvPr/>
        </p:nvPicPr>
        <p:blipFill>
          <a:blip r:embed="rId1"/>
          <a:stretch/>
        </p:blipFill>
        <p:spPr>
          <a:xfrm>
            <a:off x="900000" y="2815920"/>
            <a:ext cx="2874960" cy="3431520"/>
          </a:xfrm>
          <a:prstGeom prst="rect">
            <a:avLst/>
          </a:prstGeom>
          <a:ln w="9525">
            <a:noFill/>
          </a:ln>
        </p:spPr>
      </p:pic>
      <p:sp>
        <p:nvSpPr>
          <p:cNvPr id="114" name="CustomShape 3"/>
          <p:cNvSpPr/>
          <p:nvPr/>
        </p:nvSpPr>
        <p:spPr>
          <a:xfrm>
            <a:off x="1260000" y="6248520"/>
            <a:ext cx="1644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Margaret Knigh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57200" y="274680"/>
            <a:ext cx="746604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hr-HR" sz="3000" spc="-1" strike="noStrike" cap="all">
                <a:solidFill>
                  <a:srgbClr val="575f6d"/>
                </a:solidFill>
                <a:latin typeface="Century Schoolbook"/>
                <a:ea typeface="DejaVu Sans"/>
              </a:rPr>
              <a:t>Splav za spašavanje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457200" y="1606680"/>
            <a:ext cx="7466040" cy="48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   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Jednog dana 1882., </a:t>
            </a: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Maria Beasley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 pogledala je na pučinu i rekla, “Ljudi bi trebali prestati umirati u ogromnim transportacijskim katastrofama”, i onda je izumila splav za spašavanje. Osim toga, izumila je i stroj za izradu bačvi koji ju je obogatio. 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117" name="Picture 3" descr="MARIA BEASLEY by Sophia Carlino"/>
          <p:cNvPicPr/>
          <p:nvPr/>
        </p:nvPicPr>
        <p:blipFill>
          <a:blip r:embed="rId1"/>
          <a:stretch/>
        </p:blipFill>
        <p:spPr>
          <a:xfrm>
            <a:off x="5400000" y="3240000"/>
            <a:ext cx="2246400" cy="3113280"/>
          </a:xfrm>
          <a:prstGeom prst="rect">
            <a:avLst/>
          </a:prstGeom>
          <a:ln w="9525">
            <a:noFill/>
          </a:ln>
        </p:spPr>
      </p:pic>
      <p:sp>
        <p:nvSpPr>
          <p:cNvPr id="118" name="CustomShape 3"/>
          <p:cNvSpPr/>
          <p:nvPr/>
        </p:nvSpPr>
        <p:spPr>
          <a:xfrm>
            <a:off x="3805200" y="5791320"/>
            <a:ext cx="151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Maria Beasley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274680"/>
            <a:ext cx="746604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1" lang="hr-HR" sz="3000" spc="-1" strike="noStrike" cap="all">
                <a:solidFill>
                  <a:srgbClr val="575f6d"/>
                </a:solidFill>
                <a:latin typeface="Century Schoolbook"/>
                <a:ea typeface="DejaVu Sans"/>
              </a:rPr>
              <a:t>Perilica za suđe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457200" y="1600200"/>
            <a:ext cx="7466040" cy="48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  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Perilicu za suđe izumila je </a:t>
            </a: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Josephine Cochrane 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1887. g. Svoj izum ponudila je vlasnicima hotela, skandalozno odlazeći na sastanke bez supruga, brata ili oca u pratnji te naposljetku otvorila vlastitu tvornicu.</a:t>
            </a: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hr-HR" sz="2400" spc="-1" strike="noStrike">
              <a:latin typeface="Arial"/>
            </a:endParaRPr>
          </a:p>
        </p:txBody>
      </p:sp>
      <p:pic>
        <p:nvPicPr>
          <p:cNvPr id="121" name="Picture 3" descr="C:\Users\Mešo mekentoš\Desktop\SANDRA SKOLA\2020-2021\ETWINING PROJEKTI\DAN ŽENA\Stamps_of_Romania,_2013-34.jpg"/>
          <p:cNvPicPr/>
          <p:nvPr/>
        </p:nvPicPr>
        <p:blipFill>
          <a:blip r:embed="rId1"/>
          <a:stretch/>
        </p:blipFill>
        <p:spPr>
          <a:xfrm>
            <a:off x="1828800" y="3581280"/>
            <a:ext cx="3503880" cy="2417760"/>
          </a:xfrm>
          <a:prstGeom prst="rect">
            <a:avLst/>
          </a:prstGeom>
          <a:ln w="9525">
            <a:noFill/>
          </a:ln>
        </p:spPr>
      </p:pic>
      <p:sp>
        <p:nvSpPr>
          <p:cNvPr id="122" name="CustomShape 3"/>
          <p:cNvSpPr/>
          <p:nvPr/>
        </p:nvSpPr>
        <p:spPr>
          <a:xfrm>
            <a:off x="4211640" y="6019920"/>
            <a:ext cx="2017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Josephine Cochrane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7200" y="274680"/>
            <a:ext cx="746604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hr-HR" sz="3000" spc="-1" strike="noStrike" cap="small">
                <a:solidFill>
                  <a:srgbClr val="575f6d"/>
                </a:solidFill>
                <a:latin typeface="Century Schoolbook"/>
                <a:ea typeface="DejaVu Sans"/>
              </a:rPr>
              <a:t>PROTUPOŽARNE STUBE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57200" y="1600200"/>
            <a:ext cx="7466040" cy="48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   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Prve protupožarne stube na vanjskoj strani zgrade, koje bi u slučaju opasnosti poput požara trebale olakšati evakuaciju, 1897. g. je izumila </a:t>
            </a: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Anna Connlly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. Njenu ideju prihvatili su brojni arhitekti, a ta se ideja održala i do današnjeg dana.</a:t>
            </a: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hr-HR" sz="2400" spc="-1" strike="noStrike">
              <a:latin typeface="Arial"/>
            </a:endParaRPr>
          </a:p>
        </p:txBody>
      </p:sp>
      <p:pic>
        <p:nvPicPr>
          <p:cNvPr id="125" name="Picture 3" descr="JESTE LI ZNALI? Deset važnih izuma za koje su zaslužne žene |  likemetkovic.hr"/>
          <p:cNvPicPr/>
          <p:nvPr/>
        </p:nvPicPr>
        <p:blipFill>
          <a:blip r:embed="rId1"/>
          <a:stretch/>
        </p:blipFill>
        <p:spPr>
          <a:xfrm>
            <a:off x="3657600" y="3809880"/>
            <a:ext cx="4094280" cy="2033640"/>
          </a:xfrm>
          <a:prstGeom prst="rect">
            <a:avLst/>
          </a:prstGeom>
          <a:ln w="9525">
            <a:noFill/>
          </a:ln>
        </p:spPr>
      </p:pic>
      <p:sp>
        <p:nvSpPr>
          <p:cNvPr id="126" name="CustomShape 3"/>
          <p:cNvSpPr/>
          <p:nvPr/>
        </p:nvSpPr>
        <p:spPr>
          <a:xfrm>
            <a:off x="3780000" y="5867280"/>
            <a:ext cx="340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Anna Connlly i protupožarne stube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57200" y="274680"/>
            <a:ext cx="746604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1" lang="hr-HR" sz="3000" spc="-1" strike="noStrike" cap="all">
                <a:solidFill>
                  <a:srgbClr val="575f6d"/>
                </a:solidFill>
                <a:latin typeface="Century Schoolbook"/>
                <a:ea typeface="DejaVu Sans"/>
              </a:rPr>
              <a:t>Grijanje u autu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457200" y="1600200"/>
            <a:ext cx="7466040" cy="48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   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Prvi sustav grijanja u vozilu, koji je usmjeravao zrak preko motora kako bi ugrijao pothlađene prstiće aristokratskih vozača 19. st., izumila je </a:t>
            </a: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Margaret A. Wilcox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 1893. g.</a:t>
            </a: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hr-HR" sz="2400" spc="-1" strike="noStrike">
              <a:latin typeface="Arial"/>
            </a:endParaRPr>
          </a:p>
        </p:txBody>
      </p:sp>
      <p:pic>
        <p:nvPicPr>
          <p:cNvPr id="129" name="Picture 3" descr="WOMEN'S FOOTPRINT IN THE AUTOMOTIVE INDUSTRY -"/>
          <p:cNvPicPr/>
          <p:nvPr/>
        </p:nvPicPr>
        <p:blipFill>
          <a:blip r:embed="rId1"/>
          <a:stretch/>
        </p:blipFill>
        <p:spPr>
          <a:xfrm>
            <a:off x="3886200" y="3505320"/>
            <a:ext cx="3722760" cy="2696760"/>
          </a:xfrm>
          <a:prstGeom prst="rect">
            <a:avLst/>
          </a:prstGeom>
          <a:ln w="9525"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1752480" y="5867280"/>
            <a:ext cx="2818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Margaret A. Wilcox 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57200" y="274680"/>
            <a:ext cx="746604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hr-HR" sz="3000" spc="-1" strike="noStrike" cap="all">
                <a:solidFill>
                  <a:srgbClr val="575f6d"/>
                </a:solidFill>
                <a:latin typeface="Century Schoolbook"/>
                <a:ea typeface="DejaVu Sans"/>
              </a:rPr>
              <a:t>Četka za kosu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457200" y="1600200"/>
            <a:ext cx="7466040" cy="48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hr-HR" sz="2400" spc="-1" strike="noStrike" cap="all">
                <a:solidFill>
                  <a:srgbClr val="000000"/>
                </a:solidFill>
                <a:latin typeface="Century Schoolbook"/>
                <a:ea typeface="DejaVu Sans"/>
              </a:rPr>
              <a:t>    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Iako ne postoje dokazi tko se prvi dosjetio četke za kosu ili češlja, znamo tko je patentirao prvu četku za kosu. To je </a:t>
            </a: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Lyda Newman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, crkninja s Manhattana, a svoj je izum patentirala 1898. g.</a:t>
            </a: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hr-HR" sz="2400" spc="-1" strike="noStrike">
              <a:latin typeface="Arial"/>
            </a:endParaRPr>
          </a:p>
        </p:txBody>
      </p:sp>
      <p:pic>
        <p:nvPicPr>
          <p:cNvPr id="133" name="Picture 3" descr="This Day in History: Lyda A. Newman - Caribbean News"/>
          <p:cNvPicPr/>
          <p:nvPr/>
        </p:nvPicPr>
        <p:blipFill>
          <a:blip r:embed="rId1"/>
          <a:stretch/>
        </p:blipFill>
        <p:spPr>
          <a:xfrm>
            <a:off x="838080" y="3352680"/>
            <a:ext cx="3408840" cy="2570400"/>
          </a:xfrm>
          <a:prstGeom prst="rect">
            <a:avLst/>
          </a:prstGeom>
          <a:ln w="9525">
            <a:noFill/>
          </a:ln>
        </p:spPr>
      </p:pic>
      <p:sp>
        <p:nvSpPr>
          <p:cNvPr id="134" name="CustomShape 3"/>
          <p:cNvSpPr/>
          <p:nvPr/>
        </p:nvSpPr>
        <p:spPr>
          <a:xfrm>
            <a:off x="897480" y="6019920"/>
            <a:ext cx="2967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Četka za kosu Lydae Newman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57200" y="274680"/>
            <a:ext cx="7466040" cy="11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hr-HR" sz="3000" spc="-1" strike="noStrike" cap="all">
                <a:solidFill>
                  <a:srgbClr val="575f6d"/>
                </a:solidFill>
                <a:latin typeface="Century Schoolbook"/>
                <a:ea typeface="DejaVu Sans"/>
              </a:rPr>
              <a:t>Medicinska štrcaljka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457200" y="1600200"/>
            <a:ext cx="7466040" cy="48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   </a:t>
            </a:r>
            <a:r>
              <a:rPr b="1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Letitia Geer</a:t>
            </a:r>
            <a:r>
              <a:rPr b="0" lang="hr-HR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 1899. g. izumila je medicinsku štrcaljku koja se može koristiti jednom rukom. I prije njenog izuma postojale su druge štrcaljke, ali nijedna se nije mogla koristiti jednom rukom. Ovom štrcaljkom lako je upravljalo i medicinsko osoblje i pacijenti.</a:t>
            </a:r>
            <a:endParaRPr b="0" lang="hr-H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hr-HR" sz="2400" spc="-1" strike="noStrike">
              <a:latin typeface="Arial"/>
            </a:endParaRPr>
          </a:p>
        </p:txBody>
      </p:sp>
      <p:pic>
        <p:nvPicPr>
          <p:cNvPr id="137" name="Picture 3" descr="C:\Users\Mešo mekentoš\Desktop\SANDRA SKOLA\2020-2021\ETWINING PROJEKTI\DAN ŽENA\preuzmi.jpg"/>
          <p:cNvPicPr/>
          <p:nvPr/>
        </p:nvPicPr>
        <p:blipFill>
          <a:blip r:embed="rId1"/>
          <a:stretch/>
        </p:blipFill>
        <p:spPr>
          <a:xfrm>
            <a:off x="3962520" y="3657600"/>
            <a:ext cx="3579840" cy="2055960"/>
          </a:xfrm>
          <a:prstGeom prst="rect">
            <a:avLst/>
          </a:prstGeom>
          <a:ln w="9525">
            <a:noFill/>
          </a:ln>
        </p:spPr>
      </p:pic>
      <p:sp>
        <p:nvSpPr>
          <p:cNvPr id="138" name="CustomShape 3"/>
          <p:cNvSpPr/>
          <p:nvPr/>
        </p:nvSpPr>
        <p:spPr>
          <a:xfrm>
            <a:off x="5252040" y="5715000"/>
            <a:ext cx="1341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Letitia Geer 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</TotalTime>
  <Application>LibreOffice/7.0.1.2$Windows_X86_64 LibreOffice_project/7cbcfc562f6eb6708b5ff7d7397325de9e764452</Application>
  <Words>439</Words>
  <Paragraphs>72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Mešo mekentoš</dc:creator>
  <dc:description/>
  <dc:language>hr-HR</dc:language>
  <cp:lastModifiedBy/>
  <dcterms:modified xsi:type="dcterms:W3CDTF">2021-07-14T17:50:49Z</dcterms:modified>
  <cp:revision>12</cp:revision>
  <dc:subject/>
  <dc:title>IZUMI ŽENA KOJI SU  PROMIJENILI SVIJET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21</vt:i4>
  </property>
</Properties>
</file>