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8" r:id="rId8"/>
    <p:sldId id="262" r:id="rId9"/>
    <p:sldId id="263" r:id="rId10"/>
    <p:sldId id="267" r:id="rId11"/>
    <p:sldId id="270" r:id="rId12"/>
    <p:sldId id="272" r:id="rId13"/>
    <p:sldId id="265" r:id="rId14"/>
    <p:sldId id="266" r:id="rId15"/>
    <p:sldId id="269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021CDD-12A2-42E2-91BE-D1EEAF9286FB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E1464F1-5831-41E5-8D04-C62E076F407F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58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1CDD-12A2-42E2-91BE-D1EEAF9286FB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64F1-5831-41E5-8D04-C62E076F40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909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1CDD-12A2-42E2-91BE-D1EEAF9286FB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64F1-5831-41E5-8D04-C62E076F407F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777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1CDD-12A2-42E2-91BE-D1EEAF9286FB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64F1-5831-41E5-8D04-C62E076F407F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488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1CDD-12A2-42E2-91BE-D1EEAF9286FB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64F1-5831-41E5-8D04-C62E076F40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6706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1CDD-12A2-42E2-91BE-D1EEAF9286FB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64F1-5831-41E5-8D04-C62E076F407F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151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1CDD-12A2-42E2-91BE-D1EEAF9286FB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64F1-5831-41E5-8D04-C62E076F407F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075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1CDD-12A2-42E2-91BE-D1EEAF9286FB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64F1-5831-41E5-8D04-C62E076F407F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022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1CDD-12A2-42E2-91BE-D1EEAF9286FB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64F1-5831-41E5-8D04-C62E076F407F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57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1CDD-12A2-42E2-91BE-D1EEAF9286FB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64F1-5831-41E5-8D04-C62E076F40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35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1CDD-12A2-42E2-91BE-D1EEAF9286FB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64F1-5831-41E5-8D04-C62E076F407F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19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1CDD-12A2-42E2-91BE-D1EEAF9286FB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64F1-5831-41E5-8D04-C62E076F407F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99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1CDD-12A2-42E2-91BE-D1EEAF9286FB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64F1-5831-41E5-8D04-C62E076F407F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9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1CDD-12A2-42E2-91BE-D1EEAF9286FB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64F1-5831-41E5-8D04-C62E076F407F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51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1CDD-12A2-42E2-91BE-D1EEAF9286FB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64F1-5831-41E5-8D04-C62E076F40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233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1CDD-12A2-42E2-91BE-D1EEAF9286FB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64F1-5831-41E5-8D04-C62E076F407F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420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1CDD-12A2-42E2-91BE-D1EEAF9286FB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64F1-5831-41E5-8D04-C62E076F40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692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021CDD-12A2-42E2-91BE-D1EEAF9286FB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1464F1-5831-41E5-8D04-C62E076F40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723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Sme%C4%91i_medvjed" TargetMode="External"/><Relationship Id="rId2" Type="http://schemas.openxmlformats.org/officeDocument/2006/relationships/hyperlink" Target="https://theworldofanimalsbs.wordpress.com/medvjed-zivotinja-koja-voli-med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rnivoradinarica.eu/hr/velike-zvijeri/smedi-medvjed/status-zastite-i-upravljanje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f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f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232" y="919682"/>
            <a:ext cx="2552007" cy="2518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042" y="919682"/>
            <a:ext cx="2470190" cy="251813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6000" dirty="0" smtClean="0"/>
              <a:t>SMEĐI MEDVJED</a:t>
            </a:r>
            <a:endParaRPr lang="hr-HR" sz="6000" dirty="0"/>
          </a:p>
        </p:txBody>
      </p:sp>
    </p:spTree>
    <p:extLst>
      <p:ext uri="{BB962C8B-B14F-4D97-AF65-F5344CB8AC3E}">
        <p14:creationId xmlns:p14="http://schemas.microsoft.com/office/powerpoint/2010/main" val="394841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ZANIMLJOVOSTI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Medvjed je veoma </a:t>
            </a:r>
            <a:r>
              <a:rPr lang="hr-HR" dirty="0"/>
              <a:t>brza životinja. Mogu trčati, čak, brzinom od 48 km na </a:t>
            </a:r>
            <a:r>
              <a:rPr lang="hr-HR" dirty="0" smtClean="0"/>
              <a:t>sat,  </a:t>
            </a:r>
            <a:r>
              <a:rPr lang="hr-HR" dirty="0"/>
              <a:t>potrebno je naglasiti i to da je medvjed i veoma jaka životinja. Svojom visinom od 2-3 metra </a:t>
            </a:r>
            <a:r>
              <a:rPr lang="hr-HR" dirty="0" smtClean="0"/>
              <a:t>određena </a:t>
            </a:r>
            <a:r>
              <a:rPr lang="hr-HR" dirty="0"/>
              <a:t>rasa medvjeda penje se na vrh drveta i tu provodi vrijeme. U potrazi za hranom, medvjed, koji se obično hrani biljem, može se popeti na visinu od čak 30 metara.</a:t>
            </a:r>
          </a:p>
          <a:p>
            <a:endParaRPr lang="hr-HR" dirty="0"/>
          </a:p>
          <a:p>
            <a:r>
              <a:rPr lang="hr-HR" dirty="0"/>
              <a:t>Kada, u potrazi za medom, </a:t>
            </a:r>
            <a:r>
              <a:rPr lang="hr-HR" dirty="0" smtClean="0"/>
              <a:t>pronađe </a:t>
            </a:r>
            <a:r>
              <a:rPr lang="hr-HR" dirty="0"/>
              <a:t>košnicu, on sa jednim ili dva jaka udarca šapom, rastjera sve pčele. Nakon toga jede med iz košnice. </a:t>
            </a:r>
            <a:r>
              <a:rPr lang="hr-HR" dirty="0" smtClean="0"/>
              <a:t>Medvjed je zbog debelog krzna zaštićen </a:t>
            </a:r>
            <a:r>
              <a:rPr lang="hr-HR" dirty="0"/>
              <a:t>od </a:t>
            </a:r>
            <a:r>
              <a:rPr lang="hr-HR" dirty="0" smtClean="0"/>
              <a:t>pčelinjeg žalca.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3764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8830" y="896983"/>
            <a:ext cx="7092603" cy="5486399"/>
          </a:xfrm>
        </p:spPr>
        <p:txBody>
          <a:bodyPr>
            <a:normAutofit/>
          </a:bodyPr>
          <a:lstStyle/>
          <a:p>
            <a:pPr fontAlgn="base"/>
            <a:r>
              <a:rPr lang="hr-HR" dirty="0" smtClean="0"/>
              <a:t>U </a:t>
            </a:r>
            <a:r>
              <a:rPr lang="hr-HR" dirty="0"/>
              <a:t>hodu medvjedi dodiruju tlo cijelim tabanima – slično kao čovjek</a:t>
            </a:r>
          </a:p>
          <a:p>
            <a:pPr fontAlgn="base"/>
            <a:r>
              <a:rPr lang="hr-HR" dirty="0"/>
              <a:t>Smeđi medvjedi su jedini sisavci sposobni preživjeti čak i više od pola godine bez obavljanja osnovnih fizioloških potreba (hrana, voda, uriniranje i defekacija</a:t>
            </a:r>
            <a:r>
              <a:rPr lang="hr-HR" dirty="0" smtClean="0"/>
              <a:t>).</a:t>
            </a:r>
          </a:p>
          <a:p>
            <a:pPr fontAlgn="base"/>
            <a:r>
              <a:rPr lang="hr-HR" dirty="0" smtClean="0"/>
              <a:t>Starost medvjeda određuje se kao i starost drveta, na drvetu brojimo godove na medvjedu brojimo krugove u presjeku zuba, svaki krug jedna godina</a:t>
            </a:r>
          </a:p>
          <a:p>
            <a:pPr fontAlgn="base"/>
            <a:endParaRPr lang="hr-HR" dirty="0"/>
          </a:p>
          <a:p>
            <a:r>
              <a:rPr lang="hr-HR" b="1" dirty="0"/>
              <a:t>Niti jedna vrsta medvjeda nikada nije stupila na tlo Australije i </a:t>
            </a:r>
            <a:r>
              <a:rPr lang="hr-HR" b="1" dirty="0" err="1" smtClean="0"/>
              <a:t>Antarktike</a:t>
            </a:r>
            <a:endParaRPr lang="hr-HR" dirty="0"/>
          </a:p>
          <a:p>
            <a:endParaRPr lang="hr-HR" dirty="0" smtClean="0"/>
          </a:p>
          <a:p>
            <a:endParaRPr lang="hr-HR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51" t="-180" r="1272" b="6057"/>
          <a:stretch/>
        </p:blipFill>
        <p:spPr>
          <a:xfrm>
            <a:off x="8063655" y="1193776"/>
            <a:ext cx="324555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9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1375954"/>
            <a:ext cx="9601196" cy="1776549"/>
          </a:xfrm>
        </p:spPr>
        <p:txBody>
          <a:bodyPr>
            <a:normAutofit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1" y="1375954"/>
            <a:ext cx="9601196" cy="4499914"/>
          </a:xfrm>
        </p:spPr>
        <p:txBody>
          <a:bodyPr/>
          <a:lstStyle/>
          <a:p>
            <a:r>
              <a:rPr lang="hr-HR" dirty="0" smtClean="0"/>
              <a:t>pošta </a:t>
            </a:r>
            <a:r>
              <a:rPr lang="hr-HR" dirty="0"/>
              <a:t>Slovenije je krajem rujna 2019. godine u seriji Životinje objavila marke s motivom smeđeg medvjeda.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49" y="2285999"/>
            <a:ext cx="6667500" cy="365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7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Drago mi je što sam izabrala kovanicu od 5 kuna jer je smeđi medvjed meni jedna od dražih i životinja i ovo mi je dalo mogućnost da saznam više o njemu i njegovom načinu života.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724" y="3335454"/>
            <a:ext cx="2535382" cy="263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058168"/>
            <a:ext cx="9601196" cy="3318936"/>
          </a:xfrm>
        </p:spPr>
        <p:txBody>
          <a:bodyPr>
            <a:normAutofit/>
          </a:bodyPr>
          <a:lstStyle/>
          <a:p>
            <a:r>
              <a:rPr lang="hr-HR" dirty="0">
                <a:hlinkClick r:id="rId2"/>
              </a:rPr>
              <a:t>https://theworldofanimalsbs.wordpress.com/medvjed-zivotinja-koja-voli-med</a:t>
            </a:r>
            <a:r>
              <a:rPr lang="hr-HR" dirty="0" smtClean="0">
                <a:hlinkClick r:id="rId2"/>
              </a:rPr>
              <a:t>/</a:t>
            </a:r>
            <a:endParaRPr lang="hr-HR" dirty="0" smtClean="0"/>
          </a:p>
          <a:p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hr.wikipedia.org/wiki/Sme%C4%91i_medvjed</a:t>
            </a:r>
            <a:endParaRPr lang="hr-HR" dirty="0" smtClean="0"/>
          </a:p>
          <a:p>
            <a:r>
              <a:rPr lang="hr-HR">
                <a:hlinkClick r:id="rId4"/>
              </a:rPr>
              <a:t>https://www.carnivoradinarica.eu/hr/velike-zvijeri/smedi-medvjed/status-zastite-i-upravljanje</a:t>
            </a:r>
            <a:r>
              <a:rPr lang="hr-HR" smtClean="0">
                <a:hlinkClick r:id="rId4"/>
              </a:rPr>
              <a:t>/</a:t>
            </a:r>
            <a:endParaRPr lang="hr-HR" smtClean="0"/>
          </a:p>
          <a:p>
            <a:pPr marL="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18391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Napravila Laura Hraste, 7.c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1200" y="1995051"/>
            <a:ext cx="2769599" cy="414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6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URSUS ARCTOS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Smeđi medvjed </a:t>
            </a:r>
            <a:r>
              <a:rPr lang="hr-HR" dirty="0" smtClean="0"/>
              <a:t>-  zvijer je  </a:t>
            </a:r>
            <a:r>
              <a:rPr lang="hr-HR" dirty="0"/>
              <a:t>iz porodice </a:t>
            </a:r>
            <a:r>
              <a:rPr lang="hr-HR" dirty="0" smtClean="0"/>
              <a:t>medvjeda</a:t>
            </a:r>
          </a:p>
          <a:p>
            <a:r>
              <a:rPr lang="hr-HR" dirty="0" smtClean="0"/>
              <a:t>živi </a:t>
            </a:r>
            <a:r>
              <a:rPr lang="hr-HR" dirty="0"/>
              <a:t>u središnjoj i istočnoj Europi, te </a:t>
            </a:r>
            <a:r>
              <a:rPr lang="hr-HR" dirty="0" smtClean="0"/>
              <a:t>Skandinaviji, nažalost u zapadnoj Europi je gotovo istrijebljen.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934" y="3623656"/>
            <a:ext cx="3000030" cy="240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9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572" y="2465492"/>
            <a:ext cx="9601196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Visina do ramena: 1,2 - 1,8 metara</a:t>
            </a:r>
          </a:p>
          <a:p>
            <a:pPr marL="0" indent="0">
              <a:buNone/>
            </a:pPr>
            <a:r>
              <a:rPr lang="hr-HR" dirty="0"/>
              <a:t>Visina u uspravnom položaju: 2,2 - 3,8 metra</a:t>
            </a:r>
          </a:p>
          <a:p>
            <a:pPr marL="0" indent="0">
              <a:buNone/>
            </a:pPr>
            <a:r>
              <a:rPr lang="hr-HR" dirty="0"/>
              <a:t>Dužina tijela: 2 - 3,3 metra</a:t>
            </a:r>
          </a:p>
          <a:p>
            <a:pPr marL="0" indent="0">
              <a:buNone/>
            </a:pPr>
            <a:r>
              <a:rPr lang="hr-HR" dirty="0"/>
              <a:t>Težina: mužjaci 150-1100 kg, ženke 100-450 </a:t>
            </a:r>
            <a:r>
              <a:rPr lang="hr-HR" dirty="0" smtClean="0"/>
              <a:t>kg</a:t>
            </a:r>
          </a:p>
          <a:p>
            <a:pPr marL="0" indent="0">
              <a:buNone/>
            </a:pPr>
            <a:r>
              <a:rPr lang="hr-HR" dirty="0" smtClean="0"/>
              <a:t>ŽIVOTNI VIJEK:</a:t>
            </a:r>
          </a:p>
          <a:p>
            <a:pPr fontAlgn="base"/>
            <a:r>
              <a:rPr lang="pl-PL" b="1" dirty="0" smtClean="0"/>
              <a:t> </a:t>
            </a:r>
            <a:r>
              <a:rPr lang="pl-PL" b="1" dirty="0"/>
              <a:t>prirodi:</a:t>
            </a:r>
            <a:r>
              <a:rPr lang="pl-PL" dirty="0"/>
              <a:t> 20 do 30 godina</a:t>
            </a:r>
          </a:p>
          <a:p>
            <a:pPr fontAlgn="base"/>
            <a:r>
              <a:rPr lang="pl-PL" b="1" dirty="0"/>
              <a:t>U zoo vrtu :</a:t>
            </a:r>
            <a:r>
              <a:rPr lang="pl-PL" dirty="0"/>
              <a:t> 50 godina</a:t>
            </a:r>
          </a:p>
        </p:txBody>
      </p:sp>
      <p:sp>
        <p:nvSpPr>
          <p:cNvPr id="4" name="Rectangle 3"/>
          <p:cNvSpPr/>
          <p:nvPr/>
        </p:nvSpPr>
        <p:spPr>
          <a:xfrm>
            <a:off x="3061653" y="1138842"/>
            <a:ext cx="6068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dirty="0" smtClean="0"/>
              <a:t>OSNOVNE ZNAČALJKE</a:t>
            </a:r>
            <a:endParaRPr lang="hr-HR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232" y="1775536"/>
            <a:ext cx="3980223" cy="2981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079" t="47982" r="59891" b="14265"/>
          <a:stretch/>
        </p:blipFill>
        <p:spPr>
          <a:xfrm>
            <a:off x="6414455" y="4051884"/>
            <a:ext cx="2402379" cy="178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3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IZGLED I PONAŠANJE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Smeđi medvjed ima zdepasto tijelo koje završava kratkim repom, šiljatu njušku, zaobljene uši i oštre </a:t>
            </a:r>
            <a:r>
              <a:rPr lang="hr-HR" dirty="0" smtClean="0"/>
              <a:t>zube</a:t>
            </a:r>
          </a:p>
          <a:p>
            <a:r>
              <a:rPr lang="hr-HR" dirty="0" smtClean="0"/>
              <a:t>Po </a:t>
            </a:r>
            <a:r>
              <a:rPr lang="hr-HR" dirty="0"/>
              <a:t>prehrani je </a:t>
            </a:r>
            <a:r>
              <a:rPr lang="hr-HR" dirty="0" smtClean="0"/>
              <a:t>svežder, očnjaci i derači </a:t>
            </a:r>
            <a:r>
              <a:rPr lang="hr-HR" dirty="0"/>
              <a:t>jasno pokazuju da je medvjed </a:t>
            </a:r>
            <a:r>
              <a:rPr lang="hr-HR" dirty="0" smtClean="0"/>
              <a:t>zvijer</a:t>
            </a:r>
          </a:p>
          <a:p>
            <a:r>
              <a:rPr lang="hr-HR" dirty="0" smtClean="0"/>
              <a:t>Ali medvjed </a:t>
            </a:r>
            <a:r>
              <a:rPr lang="hr-HR" dirty="0"/>
              <a:t>je uglavnom biljojed, a to se vidi i po ravnim kutnjacima kojima drobi sjemenke i ostale dijelove biljaka.</a:t>
            </a:r>
            <a:endParaRPr lang="hr-HR" dirty="0" smtClean="0"/>
          </a:p>
          <a:p>
            <a:r>
              <a:rPr lang="hr-HR" dirty="0" smtClean="0"/>
              <a:t>Hrani </a:t>
            </a:r>
            <a:r>
              <a:rPr lang="hr-HR" dirty="0"/>
              <a:t>se drugim životinjama (kukcima, ribama, strvinom i malim sisavcima) jagodama i travom, a katkad i većim životinjama, npr. jelenima i bizonima</a:t>
            </a:r>
            <a:r>
              <a:rPr lang="hr-HR" dirty="0" smtClean="0"/>
              <a:t>.</a:t>
            </a:r>
          </a:p>
          <a:p>
            <a:r>
              <a:rPr lang="hr-HR" dirty="0" smtClean="0"/>
              <a:t>Prosječni </a:t>
            </a:r>
            <a:r>
              <a:rPr lang="hr-HR" dirty="0"/>
              <a:t>teritorij svake jedinke iznosi 250 kvadratnih km, </a:t>
            </a:r>
            <a:r>
              <a:rPr lang="hr-HR" dirty="0" smtClean="0"/>
              <a:t>Ne </a:t>
            </a:r>
            <a:r>
              <a:rPr lang="hr-HR" dirty="0"/>
              <a:t>spava pravi zimski san jer se lako može probuditi.</a:t>
            </a:r>
          </a:p>
        </p:txBody>
      </p:sp>
    </p:spTree>
    <p:extLst>
      <p:ext uri="{BB962C8B-B14F-4D97-AF65-F5344CB8AC3E}">
        <p14:creationId xmlns:p14="http://schemas.microsoft.com/office/powerpoint/2010/main" val="92752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1" y="1733006"/>
            <a:ext cx="9601196" cy="4142862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 </a:t>
            </a:r>
            <a:r>
              <a:rPr lang="hr-HR" dirty="0"/>
              <a:t>1000 medvjeda živi na otprilike petini Hrvatske, na oko 12 500 </a:t>
            </a:r>
            <a:r>
              <a:rPr lang="hr-HR" dirty="0" smtClean="0"/>
              <a:t>km</a:t>
            </a:r>
            <a:r>
              <a:rPr lang="hr-HR" baseline="30000" dirty="0" smtClean="0"/>
              <a:t>2</a:t>
            </a:r>
          </a:p>
          <a:p>
            <a:r>
              <a:rPr lang="hr-HR" dirty="0" smtClean="0"/>
              <a:t>stanište </a:t>
            </a:r>
            <a:r>
              <a:rPr lang="hr-HR" dirty="0"/>
              <a:t>ove vrste podudara se </a:t>
            </a:r>
            <a:r>
              <a:rPr lang="hr-HR" dirty="0" smtClean="0"/>
              <a:t>s </a:t>
            </a:r>
            <a:r>
              <a:rPr lang="hr-HR" dirty="0"/>
              <a:t>dijelom </a:t>
            </a:r>
            <a:r>
              <a:rPr lang="hr-HR" dirty="0" smtClean="0"/>
              <a:t>staništa </a:t>
            </a:r>
            <a:r>
              <a:rPr lang="hr-HR" dirty="0"/>
              <a:t>vuka, ali medvjed ne dolazi </a:t>
            </a:r>
            <a:r>
              <a:rPr lang="hr-HR" dirty="0" smtClean="0"/>
              <a:t> </a:t>
            </a:r>
            <a:r>
              <a:rPr lang="hr-HR" dirty="0"/>
              <a:t>u ravnijem području Dalmacije, već se drži uglavnom </a:t>
            </a:r>
            <a:r>
              <a:rPr lang="hr-HR" dirty="0" smtClean="0"/>
              <a:t>planina, iako se može </a:t>
            </a:r>
            <a:r>
              <a:rPr lang="hr-HR" dirty="0"/>
              <a:t>spustiti do Hrvatskog primorja, čak i preplivati do Krka. </a:t>
            </a:r>
            <a:endParaRPr lang="hr-HR" dirty="0" smtClean="0"/>
          </a:p>
          <a:p>
            <a:r>
              <a:rPr lang="hr-HR" dirty="0" smtClean="0"/>
              <a:t>najviše </a:t>
            </a:r>
            <a:r>
              <a:rPr lang="hr-HR" dirty="0"/>
              <a:t>mu odgovaraju listopadne šume koje proizvode krupno sjeme (bukvica, kesten, žir), ali mu trebaju i zeljaste biljke u proljeće </a:t>
            </a:r>
            <a:r>
              <a:rPr lang="hr-HR" dirty="0" smtClean="0"/>
              <a:t>i </a:t>
            </a:r>
            <a:r>
              <a:rPr lang="hr-HR" dirty="0"/>
              <a:t>šumski plodovi (maline, kupine, borovnice) </a:t>
            </a:r>
            <a:r>
              <a:rPr lang="hr-HR" dirty="0" smtClean="0"/>
              <a:t>tijekom </a:t>
            </a:r>
            <a:r>
              <a:rPr lang="hr-HR" dirty="0"/>
              <a:t>ljeta</a:t>
            </a:r>
            <a:r>
              <a:rPr lang="hr-HR" dirty="0" smtClean="0"/>
              <a:t>.</a:t>
            </a:r>
          </a:p>
          <a:p>
            <a:r>
              <a:rPr lang="hr-HR" dirty="0" smtClean="0"/>
              <a:t> </a:t>
            </a:r>
            <a:r>
              <a:rPr lang="hr-HR" dirty="0"/>
              <a:t>Brlog gradi u pukotini stijena ili na tlu između korijenja velikih stabala, obložen suhim lišćem, travom i grančicama. Ulaz je često iznenađujuće uzak za tako veliku životinju. U toploj sezoni radi ležajeve za odmor, često na obronku iza drveća i grmlja.</a:t>
            </a:r>
          </a:p>
        </p:txBody>
      </p:sp>
    </p:spTree>
    <p:extLst>
      <p:ext uri="{BB962C8B-B14F-4D97-AF65-F5344CB8AC3E}">
        <p14:creationId xmlns:p14="http://schemas.microsoft.com/office/powerpoint/2010/main" val="217111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275" y="624176"/>
            <a:ext cx="4620700" cy="3016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971" y="757179"/>
            <a:ext cx="3352340" cy="2234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167" y="806218"/>
            <a:ext cx="2413160" cy="2834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8712" y="3457302"/>
            <a:ext cx="5484285" cy="2605969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269" y="3204754"/>
            <a:ext cx="3227411" cy="276176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630" y="2992072"/>
            <a:ext cx="179070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9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RAZMNOŽAVANJE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672047"/>
            <a:ext cx="9601196" cy="4203822"/>
          </a:xfrm>
        </p:spPr>
        <p:txBody>
          <a:bodyPr/>
          <a:lstStyle/>
          <a:p>
            <a:r>
              <a:rPr lang="hr-HR" dirty="0"/>
              <a:t>Ženke su sposobne razmnožavati se u dobi od 5 do 7 godina, a mužjaci nekoliko godina kasnije. Obično se kote dva mladunca (katkad samo jedan ali i više od 2) koji su slijepi</a:t>
            </a:r>
            <a:r>
              <a:rPr lang="hr-HR" dirty="0" smtClean="0"/>
              <a:t>.</a:t>
            </a:r>
            <a:r>
              <a:rPr lang="hr-HR" dirty="0"/>
              <a:t> </a:t>
            </a:r>
            <a:r>
              <a:rPr lang="pl-PL" dirty="0"/>
              <a:t>Mladunci ostaju s majkom dvije godine i za to ih vrijeme ona priprema za samostalan život. </a:t>
            </a:r>
            <a:endParaRPr lang="hr-HR" dirty="0" smtClean="0"/>
          </a:p>
          <a:p>
            <a:r>
              <a:rPr lang="hr-HR" dirty="0" smtClean="0"/>
              <a:t>Životni </a:t>
            </a:r>
            <a:r>
              <a:rPr lang="hr-HR" dirty="0"/>
              <a:t>je prostor mužjaka veći i na njemu može biti nekoliko ženki. Mužjaci i ženke susreću se jedino za parenja potkraj proljeća i ostaju zajedno od nekoliko dana do tjedana.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051" y="4049487"/>
            <a:ext cx="3387635" cy="209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4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ZAŠTIĆENA VRSTA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 Hrvatskoj smeđi medvjed je strogo zaštićena životinja temeljem Zakona o zaštiti prirode i Pravilnika o strogo zaštićenim </a:t>
            </a:r>
            <a:r>
              <a:rPr lang="hr-HR" dirty="0" smtClean="0"/>
              <a:t>vrstama</a:t>
            </a:r>
          </a:p>
          <a:p>
            <a:r>
              <a:rPr lang="hr-HR" dirty="0" smtClean="0"/>
              <a:t>vrsta </a:t>
            </a:r>
            <a:r>
              <a:rPr lang="hr-HR" dirty="0"/>
              <a:t>je </a:t>
            </a:r>
            <a:r>
              <a:rPr lang="hr-HR" dirty="0" smtClean="0"/>
              <a:t>kojom se gospodari </a:t>
            </a:r>
            <a:r>
              <a:rPr lang="hr-HR" dirty="0"/>
              <a:t>sukladno Zakonu o lovstvu, odnosno Planu gospodarenja, te o njemu vodi brigu nadležno Ministarstvo </a:t>
            </a:r>
            <a:r>
              <a:rPr lang="hr-HR" dirty="0" smtClean="0"/>
              <a:t>poljoprivrede</a:t>
            </a:r>
          </a:p>
          <a:p>
            <a:r>
              <a:rPr lang="hr-HR" dirty="0" smtClean="0"/>
              <a:t>Nalazi se na crvenom </a:t>
            </a:r>
            <a:r>
              <a:rPr lang="hr-HR" dirty="0"/>
              <a:t>popisu ugroženih životinja Hrvatske </a:t>
            </a:r>
            <a:r>
              <a:rPr lang="hr-HR" dirty="0" smtClean="0"/>
              <a:t>od </a:t>
            </a:r>
            <a:r>
              <a:rPr lang="hr-HR" dirty="0"/>
              <a:t>2004. godine.</a:t>
            </a:r>
          </a:p>
        </p:txBody>
      </p:sp>
    </p:spTree>
    <p:extLst>
      <p:ext uri="{BB962C8B-B14F-4D97-AF65-F5344CB8AC3E}">
        <p14:creationId xmlns:p14="http://schemas.microsoft.com/office/powerpoint/2010/main" val="14693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009" y="703193"/>
            <a:ext cx="9601196" cy="3318936"/>
          </a:xfrm>
        </p:spPr>
        <p:txBody>
          <a:bodyPr>
            <a:normAutofit/>
          </a:bodyPr>
          <a:lstStyle/>
          <a:p>
            <a:r>
              <a:rPr lang="hr-HR" dirty="0"/>
              <a:t>U nekim </a:t>
            </a:r>
            <a:r>
              <a:rPr lang="hr-HR" dirty="0" smtClean="0"/>
              <a:t>državama</a:t>
            </a:r>
            <a:r>
              <a:rPr lang="hr-HR" dirty="0"/>
              <a:t> </a:t>
            </a:r>
            <a:r>
              <a:rPr lang="hr-HR" dirty="0" smtClean="0"/>
              <a:t>kao što su  Hrvatska i Slovenija, </a:t>
            </a:r>
            <a:r>
              <a:rPr lang="hr-HR" dirty="0"/>
              <a:t>medvjed se redovito odstreljuje, unatoč tome što imaju status zaštićene </a:t>
            </a:r>
            <a:r>
              <a:rPr lang="hr-HR" dirty="0" smtClean="0"/>
              <a:t>vrste</a:t>
            </a:r>
          </a:p>
          <a:p>
            <a:r>
              <a:rPr lang="hr-HR" dirty="0" smtClean="0"/>
              <a:t>  Dokle </a:t>
            </a:r>
            <a:r>
              <a:rPr lang="hr-HR" dirty="0"/>
              <a:t>god je populacija medvjeda održiva i lovna se kvota dobro planira, to ne predstavlja opasnost za populaciju. Naprotiv, lov je alat za ograničavanje broja medvjeda na one brojeve koje ljudi još mogu tolerirati, i na taj se način promiče dugoročno očuvanje.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479" y="2879372"/>
            <a:ext cx="3673063" cy="29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3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321</TotalTime>
  <Words>758</Words>
  <Application>Microsoft Office PowerPoint</Application>
  <PresentationFormat>Widescreen</PresentationFormat>
  <Paragraphs>49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PowerPoint Presentation</vt:lpstr>
      <vt:lpstr>URSUS ARCTOS </vt:lpstr>
      <vt:lpstr>PowerPoint Presentation</vt:lpstr>
      <vt:lpstr>IZGLED I PONAŠANJE</vt:lpstr>
      <vt:lpstr>PowerPoint Presentation</vt:lpstr>
      <vt:lpstr>PowerPoint Presentation</vt:lpstr>
      <vt:lpstr>RAZMNOŽAVANJE </vt:lpstr>
      <vt:lpstr>ZAŠTIĆENA VRSTA</vt:lpstr>
      <vt:lpstr>PowerPoint Presentation</vt:lpstr>
      <vt:lpstr>ZANIMLJOVOSTI</vt:lpstr>
      <vt:lpstr>PowerPoint Presentation</vt:lpstr>
      <vt:lpstr> </vt:lpstr>
      <vt:lpstr>ZAKLJUČAK</vt:lpstr>
      <vt:lpstr>LITERATURA</vt:lpstr>
      <vt:lpstr>Napravila Laura Hraste, 7.c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Korisnik</cp:lastModifiedBy>
  <cp:revision>28</cp:revision>
  <dcterms:created xsi:type="dcterms:W3CDTF">2021-01-30T15:14:21Z</dcterms:created>
  <dcterms:modified xsi:type="dcterms:W3CDTF">2021-02-01T13:46:29Z</dcterms:modified>
</cp:coreProperties>
</file>