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2" r:id="rId3"/>
    <p:sldId id="277" r:id="rId4"/>
    <p:sldId id="271" r:id="rId5"/>
    <p:sldId id="273" r:id="rId6"/>
    <p:sldId id="288" r:id="rId7"/>
    <p:sldId id="278" r:id="rId8"/>
    <p:sldId id="279" r:id="rId9"/>
    <p:sldId id="274" r:id="rId10"/>
    <p:sldId id="287" r:id="rId11"/>
    <p:sldId id="282" r:id="rId12"/>
    <p:sldId id="283" r:id="rId13"/>
    <p:sldId id="28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 Drvenkar" initials="FD" lastIdx="1" clrIdx="0">
    <p:extLst>
      <p:ext uri="{19B8F6BF-5375-455C-9EA6-DF929625EA0E}">
        <p15:presenceInfo xmlns:p15="http://schemas.microsoft.com/office/powerpoint/2012/main" userId="Fran Drvenk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482BE1-5C32-4BA6-AF2A-F105061586E6}" v="116" dt="2022-03-22T20:45:26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8F5B2-525A-45AF-8142-914F166BB5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10418B-3AA1-46E2-AFA3-0E67BBB59EC4}">
      <dgm:prSet/>
      <dgm:spPr/>
      <dgm:t>
        <a:bodyPr/>
        <a:lstStyle/>
        <a:p>
          <a:r>
            <a:rPr lang="hr-HR"/>
            <a:t>Što je tuberkoloza</a:t>
          </a:r>
          <a:endParaRPr lang="en-US"/>
        </a:p>
      </dgm:t>
    </dgm:pt>
    <dgm:pt modelId="{59FD59A0-D549-4A87-BE26-F9B49A28062B}" type="parTrans" cxnId="{2CEFC783-9C5B-4201-8D0A-416BEA5DC84D}">
      <dgm:prSet/>
      <dgm:spPr/>
      <dgm:t>
        <a:bodyPr/>
        <a:lstStyle/>
        <a:p>
          <a:endParaRPr lang="en-US"/>
        </a:p>
      </dgm:t>
    </dgm:pt>
    <dgm:pt modelId="{90DC8DFB-8290-41E8-8941-0121BC93A4DB}" type="sibTrans" cxnId="{2CEFC783-9C5B-4201-8D0A-416BEA5DC84D}">
      <dgm:prSet/>
      <dgm:spPr/>
      <dgm:t>
        <a:bodyPr/>
        <a:lstStyle/>
        <a:p>
          <a:endParaRPr lang="en-US"/>
        </a:p>
      </dgm:t>
    </dgm:pt>
    <dgm:pt modelId="{5A9C2169-5BA8-41E0-8A34-F35102A27688}">
      <dgm:prSet custT="1"/>
      <dgm:spPr/>
      <dgm:t>
        <a:bodyPr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hr-HR" sz="2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od davnina znana bolest</a:t>
          </a: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8B418E2F-B9BB-416F-945F-D47E7F9C1E46}" type="parTrans" cxnId="{D4773D53-CF79-4311-AD8C-9EFD5C5BFFB7}">
      <dgm:prSet/>
      <dgm:spPr/>
      <dgm:t>
        <a:bodyPr/>
        <a:lstStyle/>
        <a:p>
          <a:endParaRPr lang="en-US"/>
        </a:p>
      </dgm:t>
    </dgm:pt>
    <dgm:pt modelId="{C7757101-BBD1-49F4-9520-38F53EB579DA}" type="sibTrans" cxnId="{D4773D53-CF79-4311-AD8C-9EFD5C5BFFB7}">
      <dgm:prSet/>
      <dgm:spPr/>
      <dgm:t>
        <a:bodyPr/>
        <a:lstStyle/>
        <a:p>
          <a:endParaRPr lang="en-US"/>
        </a:p>
      </dgm:t>
    </dgm:pt>
    <dgm:pt modelId="{844399E3-3E61-4224-B25C-2119775D075D}">
      <dgm:prSet custT="1"/>
      <dgm:spPr/>
      <dgm:t>
        <a:bodyPr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hr-HR" sz="2600" kern="1200" dirty="0"/>
            <a:t>danas jedna od najozbiljnijih i najraširenijih zaraznih bolesti</a:t>
          </a: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F03C8952-B23D-4AB0-8635-2F47E90F8D1D}" type="parTrans" cxnId="{0F3CF221-0EDA-46E2-9886-7B494FF89E62}">
      <dgm:prSet/>
      <dgm:spPr/>
      <dgm:t>
        <a:bodyPr/>
        <a:lstStyle/>
        <a:p>
          <a:endParaRPr lang="hr-HR"/>
        </a:p>
      </dgm:t>
    </dgm:pt>
    <dgm:pt modelId="{0AFA66CF-571E-4388-81BF-0F3FE79B1D42}" type="sibTrans" cxnId="{0F3CF221-0EDA-46E2-9886-7B494FF89E62}">
      <dgm:prSet/>
      <dgm:spPr/>
      <dgm:t>
        <a:bodyPr/>
        <a:lstStyle/>
        <a:p>
          <a:endParaRPr lang="hr-HR"/>
        </a:p>
      </dgm:t>
    </dgm:pt>
    <dgm:pt modelId="{A5AF796D-7F85-4857-86F3-7AC59C14C893}">
      <dgm:prSet custT="1"/>
      <dgm:spPr/>
      <dgm:t>
        <a:bodyPr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hr-HR" sz="2600" kern="1200" dirty="0"/>
            <a:t>1990. godine Svjetska zdravstvena organizacije procijenila kako je 1,7 milijardi ljudi zaraženo bakterijom </a:t>
          </a:r>
          <a:r>
            <a:rPr lang="hr-HR" sz="2600" i="1" kern="1200" dirty="0"/>
            <a:t>Mycobacterium tuberculosis, </a:t>
          </a:r>
          <a:r>
            <a:rPr lang="hr-HR" sz="2600" kern="1200" dirty="0"/>
            <a:t>od čega je kod 8 milijuna ljudi bolest aktivna</a:t>
          </a: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A06DC9E0-A34C-40F4-AB90-4D32E2A565E6}" type="parTrans" cxnId="{1D01E050-BFC4-42E4-8A6B-8D555C54D3CE}">
      <dgm:prSet/>
      <dgm:spPr/>
      <dgm:t>
        <a:bodyPr/>
        <a:lstStyle/>
        <a:p>
          <a:endParaRPr lang="hr-HR"/>
        </a:p>
      </dgm:t>
    </dgm:pt>
    <dgm:pt modelId="{D63F8075-F037-48B0-873C-D3D5E3AA8A3D}" type="sibTrans" cxnId="{1D01E050-BFC4-42E4-8A6B-8D555C54D3CE}">
      <dgm:prSet/>
      <dgm:spPr/>
      <dgm:t>
        <a:bodyPr/>
        <a:lstStyle/>
        <a:p>
          <a:endParaRPr lang="hr-HR"/>
        </a:p>
      </dgm:t>
    </dgm:pt>
    <dgm:pt modelId="{5F6CC5B1-F954-4BB1-9D9A-4301C7B9E147}" type="pres">
      <dgm:prSet presAssocID="{9488F5B2-525A-45AF-8142-914F166BB5F0}" presName="linear" presStyleCnt="0">
        <dgm:presLayoutVars>
          <dgm:animLvl val="lvl"/>
          <dgm:resizeHandles val="exact"/>
        </dgm:presLayoutVars>
      </dgm:prSet>
      <dgm:spPr/>
    </dgm:pt>
    <dgm:pt modelId="{2822B0D5-7F01-4B22-915B-1F71D4B93EBB}" type="pres">
      <dgm:prSet presAssocID="{2B10418B-3AA1-46E2-AFA3-0E67BBB59EC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370E5D4-4F3B-44EA-A70F-2CCB53EC4F9E}" type="pres">
      <dgm:prSet presAssocID="{2B10418B-3AA1-46E2-AFA3-0E67BBB59EC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F3CF221-0EDA-46E2-9886-7B494FF89E62}" srcId="{2B10418B-3AA1-46E2-AFA3-0E67BBB59EC4}" destId="{844399E3-3E61-4224-B25C-2119775D075D}" srcOrd="1" destOrd="0" parTransId="{F03C8952-B23D-4AB0-8635-2F47E90F8D1D}" sibTransId="{0AFA66CF-571E-4388-81BF-0F3FE79B1D42}"/>
    <dgm:cxn modelId="{28C1743A-F0CD-4E79-94F2-24DAC84C6D5A}" type="presOf" srcId="{9488F5B2-525A-45AF-8142-914F166BB5F0}" destId="{5F6CC5B1-F954-4BB1-9D9A-4301C7B9E147}" srcOrd="0" destOrd="0" presId="urn:microsoft.com/office/officeart/2005/8/layout/vList2"/>
    <dgm:cxn modelId="{DED0E749-BC2D-42A5-BE0B-0E4870D5FEB4}" type="presOf" srcId="{2B10418B-3AA1-46E2-AFA3-0E67BBB59EC4}" destId="{2822B0D5-7F01-4B22-915B-1F71D4B93EBB}" srcOrd="0" destOrd="0" presId="urn:microsoft.com/office/officeart/2005/8/layout/vList2"/>
    <dgm:cxn modelId="{1D01E050-BFC4-42E4-8A6B-8D555C54D3CE}" srcId="{2B10418B-3AA1-46E2-AFA3-0E67BBB59EC4}" destId="{A5AF796D-7F85-4857-86F3-7AC59C14C893}" srcOrd="2" destOrd="0" parTransId="{A06DC9E0-A34C-40F4-AB90-4D32E2A565E6}" sibTransId="{D63F8075-F037-48B0-873C-D3D5E3AA8A3D}"/>
    <dgm:cxn modelId="{D4773D53-CF79-4311-AD8C-9EFD5C5BFFB7}" srcId="{2B10418B-3AA1-46E2-AFA3-0E67BBB59EC4}" destId="{5A9C2169-5BA8-41E0-8A34-F35102A27688}" srcOrd="0" destOrd="0" parTransId="{8B418E2F-B9BB-416F-945F-D47E7F9C1E46}" sibTransId="{C7757101-BBD1-49F4-9520-38F53EB579DA}"/>
    <dgm:cxn modelId="{D426387B-D9E5-4D15-9925-4CEAD02C967E}" type="presOf" srcId="{A5AF796D-7F85-4857-86F3-7AC59C14C893}" destId="{4370E5D4-4F3B-44EA-A70F-2CCB53EC4F9E}" srcOrd="0" destOrd="2" presId="urn:microsoft.com/office/officeart/2005/8/layout/vList2"/>
    <dgm:cxn modelId="{2CEFC783-9C5B-4201-8D0A-416BEA5DC84D}" srcId="{9488F5B2-525A-45AF-8142-914F166BB5F0}" destId="{2B10418B-3AA1-46E2-AFA3-0E67BBB59EC4}" srcOrd="0" destOrd="0" parTransId="{59FD59A0-D549-4A87-BE26-F9B49A28062B}" sibTransId="{90DC8DFB-8290-41E8-8941-0121BC93A4DB}"/>
    <dgm:cxn modelId="{BC24859F-DB82-4B83-A547-89C30766365E}" type="presOf" srcId="{5A9C2169-5BA8-41E0-8A34-F35102A27688}" destId="{4370E5D4-4F3B-44EA-A70F-2CCB53EC4F9E}" srcOrd="0" destOrd="0" presId="urn:microsoft.com/office/officeart/2005/8/layout/vList2"/>
    <dgm:cxn modelId="{8996ABEA-D146-46BF-A28E-4A20DB9AFB2E}" type="presOf" srcId="{844399E3-3E61-4224-B25C-2119775D075D}" destId="{4370E5D4-4F3B-44EA-A70F-2CCB53EC4F9E}" srcOrd="0" destOrd="1" presId="urn:microsoft.com/office/officeart/2005/8/layout/vList2"/>
    <dgm:cxn modelId="{A593A9E2-7181-421D-B3AC-F14EF63E5678}" type="presParOf" srcId="{5F6CC5B1-F954-4BB1-9D9A-4301C7B9E147}" destId="{2822B0D5-7F01-4B22-915B-1F71D4B93EBB}" srcOrd="0" destOrd="0" presId="urn:microsoft.com/office/officeart/2005/8/layout/vList2"/>
    <dgm:cxn modelId="{B466D85D-CC87-43B1-8355-E8766AE8C5CC}" type="presParOf" srcId="{5F6CC5B1-F954-4BB1-9D9A-4301C7B9E147}" destId="{4370E5D4-4F3B-44EA-A70F-2CCB53EC4F9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EFC6F7-5132-409A-9476-553FC019B2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3B8688-E56E-404E-8B54-91C8A101DE68}">
      <dgm:prSet/>
      <dgm:spPr/>
      <dgm:t>
        <a:bodyPr/>
        <a:lstStyle/>
        <a:p>
          <a:r>
            <a:rPr lang="hr-HR" b="1"/>
            <a:t>OBOLIJEVAJU ČEŠĆE</a:t>
          </a:r>
          <a:r>
            <a:rPr lang="hr-HR"/>
            <a:t>:</a:t>
          </a:r>
          <a:endParaRPr lang="en-US"/>
        </a:p>
      </dgm:t>
    </dgm:pt>
    <dgm:pt modelId="{0758FEB5-CB72-42C3-8878-7B1D5A379C36}" type="parTrans" cxnId="{A1EE8C55-8A45-4F1B-8482-E6475F9DF5F9}">
      <dgm:prSet/>
      <dgm:spPr/>
      <dgm:t>
        <a:bodyPr/>
        <a:lstStyle/>
        <a:p>
          <a:endParaRPr lang="en-US"/>
        </a:p>
      </dgm:t>
    </dgm:pt>
    <dgm:pt modelId="{5E4C0462-53E9-4A3F-B67A-461DEAC2E394}" type="sibTrans" cxnId="{A1EE8C55-8A45-4F1B-8482-E6475F9DF5F9}">
      <dgm:prSet/>
      <dgm:spPr/>
      <dgm:t>
        <a:bodyPr/>
        <a:lstStyle/>
        <a:p>
          <a:endParaRPr lang="en-US"/>
        </a:p>
      </dgm:t>
    </dgm:pt>
    <dgm:pt modelId="{471148E5-FAD0-47FD-B4A7-1AF72B0F5C7E}">
      <dgm:prSet/>
      <dgm:spPr/>
      <dgm:t>
        <a:bodyPr/>
        <a:lstStyle/>
        <a:p>
          <a:r>
            <a:rPr lang="hr-HR"/>
            <a:t>ljudi koji žive u malim, niskim, tamnim, nečistim sobama, zemljeni podovi</a:t>
          </a:r>
          <a:endParaRPr lang="en-US"/>
        </a:p>
      </dgm:t>
    </dgm:pt>
    <dgm:pt modelId="{B5F617B4-8CBE-44D7-8887-AA5166EC0CA1}" type="parTrans" cxnId="{690310FD-0827-4861-8F32-8B8BFABDABBA}">
      <dgm:prSet/>
      <dgm:spPr/>
      <dgm:t>
        <a:bodyPr/>
        <a:lstStyle/>
        <a:p>
          <a:endParaRPr lang="en-US"/>
        </a:p>
      </dgm:t>
    </dgm:pt>
    <dgm:pt modelId="{150A8450-2D7E-424E-83DE-01412E3441CB}" type="sibTrans" cxnId="{690310FD-0827-4861-8F32-8B8BFABDABBA}">
      <dgm:prSet/>
      <dgm:spPr/>
      <dgm:t>
        <a:bodyPr/>
        <a:lstStyle/>
        <a:p>
          <a:endParaRPr lang="en-US"/>
        </a:p>
      </dgm:t>
    </dgm:pt>
    <dgm:pt modelId="{FDA4B124-A466-4EBB-B0BB-F0CB9320A0F2}">
      <dgm:prSet/>
      <dgm:spPr/>
      <dgm:t>
        <a:bodyPr/>
        <a:lstStyle/>
        <a:p>
          <a:r>
            <a:rPr lang="hr-HR"/>
            <a:t>jedan član obitelji od tuberkuloze oboli, za kratko vrijeme i ostali članovi obole</a:t>
          </a:r>
          <a:endParaRPr lang="en-US"/>
        </a:p>
      </dgm:t>
    </dgm:pt>
    <dgm:pt modelId="{CDC6C4E4-3673-4C4D-872A-51B8558D16AF}" type="parTrans" cxnId="{FEC226EE-A4F9-4B3C-A669-C23D48E40451}">
      <dgm:prSet/>
      <dgm:spPr/>
      <dgm:t>
        <a:bodyPr/>
        <a:lstStyle/>
        <a:p>
          <a:endParaRPr lang="en-US"/>
        </a:p>
      </dgm:t>
    </dgm:pt>
    <dgm:pt modelId="{BACC7288-10DC-46D1-807D-A3B46DB91574}" type="sibTrans" cxnId="{FEC226EE-A4F9-4B3C-A669-C23D48E40451}">
      <dgm:prSet/>
      <dgm:spPr/>
      <dgm:t>
        <a:bodyPr/>
        <a:lstStyle/>
        <a:p>
          <a:endParaRPr lang="en-US"/>
        </a:p>
      </dgm:t>
    </dgm:pt>
    <dgm:pt modelId="{254C304E-130C-4889-8CCC-A28E7429236E}">
      <dgm:prSet/>
      <dgm:spPr/>
      <dgm:t>
        <a:bodyPr/>
        <a:lstStyle/>
        <a:p>
          <a:r>
            <a:rPr lang="hr-HR"/>
            <a:t>slabe materijalne prilike</a:t>
          </a:r>
          <a:endParaRPr lang="en-US"/>
        </a:p>
      </dgm:t>
    </dgm:pt>
    <dgm:pt modelId="{0DD5731E-436E-4E68-821D-D3905DE5EC93}" type="parTrans" cxnId="{78168E03-C198-478A-B2DC-51A2683A0CA4}">
      <dgm:prSet/>
      <dgm:spPr/>
      <dgm:t>
        <a:bodyPr/>
        <a:lstStyle/>
        <a:p>
          <a:endParaRPr lang="en-US"/>
        </a:p>
      </dgm:t>
    </dgm:pt>
    <dgm:pt modelId="{3F70EDE2-A79D-470B-8FF9-1F6789C819AE}" type="sibTrans" cxnId="{78168E03-C198-478A-B2DC-51A2683A0CA4}">
      <dgm:prSet/>
      <dgm:spPr/>
      <dgm:t>
        <a:bodyPr/>
        <a:lstStyle/>
        <a:p>
          <a:endParaRPr lang="en-US"/>
        </a:p>
      </dgm:t>
    </dgm:pt>
    <dgm:pt modelId="{2901F0E9-E992-4D39-93AC-6C96DC2735DC}">
      <dgm:prSet/>
      <dgm:spPr/>
      <dgm:t>
        <a:bodyPr/>
        <a:lstStyle/>
        <a:p>
          <a:r>
            <a:rPr lang="hr-HR"/>
            <a:t>žarištem pojave tuberkuloze sirotinjski sloj i radništvo koje živi u neprimjerenim obitavalištima</a:t>
          </a:r>
          <a:endParaRPr lang="en-US"/>
        </a:p>
      </dgm:t>
    </dgm:pt>
    <dgm:pt modelId="{C86A5100-0189-41DA-A3E4-AFF131325F26}" type="parTrans" cxnId="{74B54985-C587-44FA-AA4C-562112BFD05F}">
      <dgm:prSet/>
      <dgm:spPr/>
      <dgm:t>
        <a:bodyPr/>
        <a:lstStyle/>
        <a:p>
          <a:endParaRPr lang="en-US"/>
        </a:p>
      </dgm:t>
    </dgm:pt>
    <dgm:pt modelId="{F8B7CD39-80AA-4AE1-A5AB-62F99E873270}" type="sibTrans" cxnId="{74B54985-C587-44FA-AA4C-562112BFD05F}">
      <dgm:prSet/>
      <dgm:spPr/>
      <dgm:t>
        <a:bodyPr/>
        <a:lstStyle/>
        <a:p>
          <a:endParaRPr lang="en-US"/>
        </a:p>
      </dgm:t>
    </dgm:pt>
    <dgm:pt modelId="{866B51AB-13CD-4249-AE63-77670A41610C}" type="pres">
      <dgm:prSet presAssocID="{FCEFC6F7-5132-409A-9476-553FC019B23A}" presName="linear" presStyleCnt="0">
        <dgm:presLayoutVars>
          <dgm:animLvl val="lvl"/>
          <dgm:resizeHandles val="exact"/>
        </dgm:presLayoutVars>
      </dgm:prSet>
      <dgm:spPr/>
    </dgm:pt>
    <dgm:pt modelId="{9738A607-B487-464D-9BB5-65DC20DFE2B6}" type="pres">
      <dgm:prSet presAssocID="{3B3B8688-E56E-404E-8B54-91C8A101DE6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0BCA49-E1C9-40DA-B8FE-7CD5D34D0E9F}" type="pres">
      <dgm:prSet presAssocID="{3B3B8688-E56E-404E-8B54-91C8A101DE6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8168E03-C198-478A-B2DC-51A2683A0CA4}" srcId="{3B3B8688-E56E-404E-8B54-91C8A101DE68}" destId="{254C304E-130C-4889-8CCC-A28E7429236E}" srcOrd="2" destOrd="0" parTransId="{0DD5731E-436E-4E68-821D-D3905DE5EC93}" sibTransId="{3F70EDE2-A79D-470B-8FF9-1F6789C819AE}"/>
    <dgm:cxn modelId="{678F200D-B82E-40E0-951C-32518466EA44}" type="presOf" srcId="{254C304E-130C-4889-8CCC-A28E7429236E}" destId="{BE0BCA49-E1C9-40DA-B8FE-7CD5D34D0E9F}" srcOrd="0" destOrd="2" presId="urn:microsoft.com/office/officeart/2005/8/layout/vList2"/>
    <dgm:cxn modelId="{01B5D76D-A8A0-4B58-A95E-A165B85158E6}" type="presOf" srcId="{FDA4B124-A466-4EBB-B0BB-F0CB9320A0F2}" destId="{BE0BCA49-E1C9-40DA-B8FE-7CD5D34D0E9F}" srcOrd="0" destOrd="1" presId="urn:microsoft.com/office/officeart/2005/8/layout/vList2"/>
    <dgm:cxn modelId="{A1EE8C55-8A45-4F1B-8482-E6475F9DF5F9}" srcId="{FCEFC6F7-5132-409A-9476-553FC019B23A}" destId="{3B3B8688-E56E-404E-8B54-91C8A101DE68}" srcOrd="0" destOrd="0" parTransId="{0758FEB5-CB72-42C3-8878-7B1D5A379C36}" sibTransId="{5E4C0462-53E9-4A3F-B67A-461DEAC2E394}"/>
    <dgm:cxn modelId="{02C5E856-2E90-4DB9-990B-3AD0C518D8EF}" type="presOf" srcId="{471148E5-FAD0-47FD-B4A7-1AF72B0F5C7E}" destId="{BE0BCA49-E1C9-40DA-B8FE-7CD5D34D0E9F}" srcOrd="0" destOrd="0" presId="urn:microsoft.com/office/officeart/2005/8/layout/vList2"/>
    <dgm:cxn modelId="{74B54985-C587-44FA-AA4C-562112BFD05F}" srcId="{3B3B8688-E56E-404E-8B54-91C8A101DE68}" destId="{2901F0E9-E992-4D39-93AC-6C96DC2735DC}" srcOrd="3" destOrd="0" parTransId="{C86A5100-0189-41DA-A3E4-AFF131325F26}" sibTransId="{F8B7CD39-80AA-4AE1-A5AB-62F99E873270}"/>
    <dgm:cxn modelId="{01E9AA8E-7CB5-40D0-848E-C7017061A0D9}" type="presOf" srcId="{3B3B8688-E56E-404E-8B54-91C8A101DE68}" destId="{9738A607-B487-464D-9BB5-65DC20DFE2B6}" srcOrd="0" destOrd="0" presId="urn:microsoft.com/office/officeart/2005/8/layout/vList2"/>
    <dgm:cxn modelId="{2556B995-C9DE-4CD7-BFD8-0DB026D2F6B9}" type="presOf" srcId="{FCEFC6F7-5132-409A-9476-553FC019B23A}" destId="{866B51AB-13CD-4249-AE63-77670A41610C}" srcOrd="0" destOrd="0" presId="urn:microsoft.com/office/officeart/2005/8/layout/vList2"/>
    <dgm:cxn modelId="{C947C59B-6062-40DA-91B7-2BEBA1ECF88D}" type="presOf" srcId="{2901F0E9-E992-4D39-93AC-6C96DC2735DC}" destId="{BE0BCA49-E1C9-40DA-B8FE-7CD5D34D0E9F}" srcOrd="0" destOrd="3" presId="urn:microsoft.com/office/officeart/2005/8/layout/vList2"/>
    <dgm:cxn modelId="{FEC226EE-A4F9-4B3C-A669-C23D48E40451}" srcId="{3B3B8688-E56E-404E-8B54-91C8A101DE68}" destId="{FDA4B124-A466-4EBB-B0BB-F0CB9320A0F2}" srcOrd="1" destOrd="0" parTransId="{CDC6C4E4-3673-4C4D-872A-51B8558D16AF}" sibTransId="{BACC7288-10DC-46D1-807D-A3B46DB91574}"/>
    <dgm:cxn modelId="{690310FD-0827-4861-8F32-8B8BFABDABBA}" srcId="{3B3B8688-E56E-404E-8B54-91C8A101DE68}" destId="{471148E5-FAD0-47FD-B4A7-1AF72B0F5C7E}" srcOrd="0" destOrd="0" parTransId="{B5F617B4-8CBE-44D7-8887-AA5166EC0CA1}" sibTransId="{150A8450-2D7E-424E-83DE-01412E3441CB}"/>
    <dgm:cxn modelId="{A7C1764B-952B-42FD-A9C1-5D7667D0AB77}" type="presParOf" srcId="{866B51AB-13CD-4249-AE63-77670A41610C}" destId="{9738A607-B487-464D-9BB5-65DC20DFE2B6}" srcOrd="0" destOrd="0" presId="urn:microsoft.com/office/officeart/2005/8/layout/vList2"/>
    <dgm:cxn modelId="{780F7926-40ED-4B0D-8823-79B1F95AC2EC}" type="presParOf" srcId="{866B51AB-13CD-4249-AE63-77670A41610C}" destId="{BE0BCA49-E1C9-40DA-B8FE-7CD5D34D0E9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2B0D5-7F01-4B22-915B-1F71D4B93EBB}">
      <dsp:nvSpPr>
        <dsp:cNvPr id="0" name=""/>
        <dsp:cNvSpPr/>
      </dsp:nvSpPr>
      <dsp:spPr>
        <a:xfrm>
          <a:off x="0" y="47809"/>
          <a:ext cx="6931127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300" kern="1200"/>
            <a:t>Što je tuberkoloza</a:t>
          </a:r>
          <a:endParaRPr lang="en-US" sz="4300" kern="1200"/>
        </a:p>
      </dsp:txBody>
      <dsp:txXfrm>
        <a:off x="50347" y="98156"/>
        <a:ext cx="6830433" cy="930660"/>
      </dsp:txXfrm>
    </dsp:sp>
    <dsp:sp modelId="{4370E5D4-4F3B-44EA-A70F-2CCB53EC4F9E}">
      <dsp:nvSpPr>
        <dsp:cNvPr id="0" name=""/>
        <dsp:cNvSpPr/>
      </dsp:nvSpPr>
      <dsp:spPr>
        <a:xfrm>
          <a:off x="0" y="1079164"/>
          <a:ext cx="6931127" cy="329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063" tIns="33020" rIns="184912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hr-HR" sz="2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od davnina znana bolest</a:t>
          </a: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hr-HR" sz="2600" kern="1200" dirty="0"/>
            <a:t>danas jedna od najozbiljnijih i najraširenijih zaraznih bolesti</a:t>
          </a: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hr-HR" sz="2600" kern="1200" dirty="0"/>
            <a:t>1990. godine Svjetska zdravstvena organizacije procijenila kako je 1,7 milijardi ljudi zaraženo bakterijom </a:t>
          </a:r>
          <a:r>
            <a:rPr lang="hr-HR" sz="2600" i="1" kern="1200" dirty="0"/>
            <a:t>Mycobacterium tuberculosis, </a:t>
          </a:r>
          <a:r>
            <a:rPr lang="hr-HR" sz="2600" kern="1200" dirty="0"/>
            <a:t>od čega je kod 8 milijuna ljudi bolest aktivna</a:t>
          </a: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0" y="1079164"/>
        <a:ext cx="6931127" cy="3293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8A607-B487-464D-9BB5-65DC20DFE2B6}">
      <dsp:nvSpPr>
        <dsp:cNvPr id="0" name=""/>
        <dsp:cNvSpPr/>
      </dsp:nvSpPr>
      <dsp:spPr>
        <a:xfrm>
          <a:off x="0" y="65892"/>
          <a:ext cx="6729847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b="1" kern="1200"/>
            <a:t>OBOLIJEVAJU ČEŠĆE</a:t>
          </a:r>
          <a:r>
            <a:rPr lang="hr-HR" sz="3300" kern="1200"/>
            <a:t>:</a:t>
          </a:r>
          <a:endParaRPr lang="en-US" sz="3300" kern="1200"/>
        </a:p>
      </dsp:txBody>
      <dsp:txXfrm>
        <a:off x="38638" y="104530"/>
        <a:ext cx="6652571" cy="714229"/>
      </dsp:txXfrm>
    </dsp:sp>
    <dsp:sp modelId="{BE0BCA49-E1C9-40DA-B8FE-7CD5D34D0E9F}">
      <dsp:nvSpPr>
        <dsp:cNvPr id="0" name=""/>
        <dsp:cNvSpPr/>
      </dsp:nvSpPr>
      <dsp:spPr>
        <a:xfrm>
          <a:off x="0" y="857397"/>
          <a:ext cx="6729847" cy="3620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673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600" kern="1200"/>
            <a:t>ljudi koji žive u malim, niskim, tamnim, nečistim sobama, zemljeni podovi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600" kern="1200"/>
            <a:t>jedan član obitelji od tuberkuloze oboli, za kratko vrijeme i ostali članovi obole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600" kern="1200"/>
            <a:t>slabe materijalne prilike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600" kern="1200"/>
            <a:t>žarištem pojave tuberkuloze sirotinjski sloj i radništvo koje živi u neprimjerenim obitavalištima</a:t>
          </a:r>
          <a:endParaRPr lang="en-US" sz="2600" kern="1200"/>
        </a:p>
      </dsp:txBody>
      <dsp:txXfrm>
        <a:off x="0" y="857397"/>
        <a:ext cx="6729847" cy="3620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3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9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0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8309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36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18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93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24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2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4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1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3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3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5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9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3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0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8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1BBF1C-4951-457E-86F2-665E560EC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hr-HR" sz="3400" dirty="0"/>
              <a:t>Tuberkuloza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2B62A3D-492A-470A-8DE1-D9E849C9E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6276" y="4119613"/>
            <a:ext cx="3031524" cy="205876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hr-HR" dirty="0"/>
              <a:t>Fran Drvenkar 7.F 18.3.2022.</a:t>
            </a:r>
          </a:p>
        </p:txBody>
      </p:sp>
      <p:pic>
        <p:nvPicPr>
          <p:cNvPr id="1026" name="Picture 2" descr="Još uvijek je s nama: Tuberkuloza, sušica, tubica… – Moje Vrijeme">
            <a:extLst>
              <a:ext uri="{FF2B5EF4-FFF2-40B4-BE49-F238E27FC236}">
                <a16:creationId xmlns:a16="http://schemas.microsoft.com/office/drawing/2014/main" id="{C22ED91E-43C2-4E06-A942-536A1DCF5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1" r="17022"/>
          <a:stretch/>
        </p:blipFill>
        <p:spPr bwMode="auto">
          <a:xfrm>
            <a:off x="2405" y="10"/>
            <a:ext cx="77942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2C5851B6-07BB-4420-BAA9-863ACD7F7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72FA2D6-2DFB-4D35-BBB9-ADC970BF9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606DC21-B3AA-4AE9-844F-E667E844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A20540-4D59-4A40-9855-863D717C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267" y="161534"/>
            <a:ext cx="3031523" cy="1725186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uvjeti</a:t>
            </a:r>
            <a:r>
              <a:rPr lang="en-US" sz="4800" dirty="0"/>
              <a:t> </a:t>
            </a:r>
            <a:r>
              <a:rPr lang="en-US" sz="4800" dirty="0" err="1"/>
              <a:t>života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3972F-8904-4EE6-8B7B-C8C785248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9679" y="2048254"/>
            <a:ext cx="4079916" cy="4274237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/>
                </a:solidFill>
              </a:rPr>
              <a:t>žive</a:t>
            </a:r>
            <a:r>
              <a:rPr lang="en-US" sz="2600" dirty="0">
                <a:solidFill>
                  <a:schemeClr val="tx1"/>
                </a:solidFill>
              </a:rPr>
              <a:t> u </a:t>
            </a:r>
            <a:r>
              <a:rPr lang="en-US" sz="2600" dirty="0" err="1">
                <a:solidFill>
                  <a:schemeClr val="tx1"/>
                </a:solidFill>
              </a:rPr>
              <a:t>barakama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err="1">
                <a:solidFill>
                  <a:schemeClr val="tx1"/>
                </a:solidFill>
              </a:rPr>
              <a:t>vagonskim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nastambama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err="1">
                <a:solidFill>
                  <a:schemeClr val="tx1"/>
                </a:solidFill>
              </a:rPr>
              <a:t>podrumima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ili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tavanima</a:t>
            </a:r>
            <a:r>
              <a:rPr lang="en-US" sz="2600" dirty="0">
                <a:solidFill>
                  <a:schemeClr val="tx1"/>
                </a:solidFill>
              </a:rPr>
              <a:t>, u </a:t>
            </a:r>
            <a:r>
              <a:rPr lang="en-US" sz="2600" dirty="0" err="1">
                <a:solidFill>
                  <a:schemeClr val="tx1"/>
                </a:solidFill>
              </a:rPr>
              <a:t>koje</a:t>
            </a:r>
            <a:r>
              <a:rPr lang="en-US" sz="2600" dirty="0">
                <a:solidFill>
                  <a:schemeClr val="tx1"/>
                </a:solidFill>
              </a:rPr>
              <a:t> se </a:t>
            </a:r>
            <a:r>
              <a:rPr lang="en-US" sz="2600" dirty="0" err="1">
                <a:solidFill>
                  <a:schemeClr val="tx1"/>
                </a:solidFill>
              </a:rPr>
              <a:t>ulazilo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kroz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staje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ili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smetlišta</a:t>
            </a:r>
            <a:endParaRPr lang="hr-HR" sz="2600" dirty="0">
              <a:solidFill>
                <a:schemeClr val="tx1"/>
              </a:solidFill>
            </a:endParaRPr>
          </a:p>
          <a:p>
            <a:pPr algn="l"/>
            <a:endParaRPr lang="en-US" sz="2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/>
                </a:solidFill>
              </a:rPr>
              <a:t>analiza</a:t>
            </a:r>
            <a:r>
              <a:rPr lang="en-US" sz="2600" dirty="0">
                <a:solidFill>
                  <a:schemeClr val="tx1"/>
                </a:solidFill>
              </a:rPr>
              <a:t> - Vladimir </a:t>
            </a:r>
            <a:r>
              <a:rPr lang="en-US" sz="2600" dirty="0" err="1">
                <a:solidFill>
                  <a:schemeClr val="tx1"/>
                </a:solidFill>
              </a:rPr>
              <a:t>Ćepulić</a:t>
            </a:r>
            <a:r>
              <a:rPr lang="en-US" sz="2600" dirty="0">
                <a:solidFill>
                  <a:schemeClr val="tx1"/>
                </a:solidFill>
              </a:rPr>
              <a:t> 1939. </a:t>
            </a:r>
            <a:r>
              <a:rPr lang="en-US" sz="2600" dirty="0" err="1">
                <a:solidFill>
                  <a:schemeClr val="tx1"/>
                </a:solidFill>
              </a:rPr>
              <a:t>godine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3BFC1-E711-4DD9-BF5B-9901220A18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91" r="2003" b="2"/>
          <a:stretch/>
        </p:blipFill>
        <p:spPr>
          <a:xfrm>
            <a:off x="2405" y="10"/>
            <a:ext cx="7794245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C5851B6-07BB-4420-BAA9-863ACD7F7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2FA2D6-2DFB-4D35-BBB9-ADC970BF9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zervirano mjesto teksta 3">
            <a:extLst>
              <a:ext uri="{FF2B5EF4-FFF2-40B4-BE49-F238E27FC236}">
                <a16:creationId xmlns:a16="http://schemas.microsoft.com/office/drawing/2014/main" id="{251419DB-92CD-4E0F-9927-BF9E8B8ABD42}"/>
              </a:ext>
            </a:extLst>
          </p:cNvPr>
          <p:cNvSpPr txBox="1">
            <a:spLocks/>
          </p:cNvSpPr>
          <p:nvPr/>
        </p:nvSpPr>
        <p:spPr>
          <a:xfrm>
            <a:off x="5001427" y="6596023"/>
            <a:ext cx="2959816" cy="261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chemeClr val="bg1"/>
                </a:solidFill>
              </a:rPr>
              <a:t>Slika 8 – stan u baraci u Zagrebu</a:t>
            </a:r>
            <a:endParaRPr lang="hr-HR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606DC21-B3AA-4AE9-844F-E667E844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A7244538-290E-40DA-A93A-14BB3E6CF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AB1DF3B3-9DBC-445D-AE4E-A62E5A9B8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9663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51F80E8-0CAC-410E-B59A-29FDDC3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45BC7C7F-11AF-4350-BF0A-7994DF5C0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4" y="171981"/>
            <a:ext cx="10060404" cy="635142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hr-HR" dirty="0"/>
              <a:t>CJEPIVO I SMRTNOST OD TUBERKULOZE</a:t>
            </a:r>
            <a:endParaRPr lang="en-US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2CDD73F7-E5F1-4FE6-8340-28EAF622B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2080" y="1066278"/>
            <a:ext cx="5621610" cy="556288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Vladimir Ćepulić- kontinentalni dio Hrvatske ključna upravo njegova uloga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u srpnju 1948. donesen Zakon o besplatnom liječenju tuberkuloze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 Zakonom od 29. listopada 1948. određeno je obvezno cijepljenje protiv tuberkuloze BCG cjepivom za svu djecu do navršene 18. godine života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1960. godine Ćepulić je s ponosom objavio - nema nijednog smrtnog slučaja od ove bolesti među pacijentima mlađima od 20 godina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A picture containing person, drinking water&#10;&#10;Description automatically generated">
            <a:extLst>
              <a:ext uri="{FF2B5EF4-FFF2-40B4-BE49-F238E27FC236}">
                <a16:creationId xmlns:a16="http://schemas.microsoft.com/office/drawing/2014/main" id="{A3D7FD82-EAE5-4C03-960A-79F939568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106" y="803275"/>
            <a:ext cx="6343650" cy="4210050"/>
          </a:xfrm>
          <a:prstGeom prst="rect">
            <a:avLst/>
          </a:prstGeom>
        </p:spPr>
      </p:pic>
      <p:sp>
        <p:nvSpPr>
          <p:cNvPr id="13" name="Rezervirano mjesto teksta 3">
            <a:extLst>
              <a:ext uri="{FF2B5EF4-FFF2-40B4-BE49-F238E27FC236}">
                <a16:creationId xmlns:a16="http://schemas.microsoft.com/office/drawing/2014/main" id="{28F7BEC0-1E4C-461B-8AFC-9C6127AAA97F}"/>
              </a:ext>
            </a:extLst>
          </p:cNvPr>
          <p:cNvSpPr txBox="1">
            <a:spLocks/>
          </p:cNvSpPr>
          <p:nvPr/>
        </p:nvSpPr>
        <p:spPr>
          <a:xfrm>
            <a:off x="5519530" y="5073106"/>
            <a:ext cx="2959816" cy="261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/>
              <a:t>Slika 9 – Cjepivo</a:t>
            </a:r>
            <a:endParaRPr lang="hr-HR" sz="1300" dirty="0"/>
          </a:p>
        </p:txBody>
      </p:sp>
    </p:spTree>
    <p:extLst>
      <p:ext uri="{BB962C8B-B14F-4D97-AF65-F5344CB8AC3E}">
        <p14:creationId xmlns:p14="http://schemas.microsoft.com/office/powerpoint/2010/main" val="42414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47">
            <a:extLst>
              <a:ext uri="{FF2B5EF4-FFF2-40B4-BE49-F238E27FC236}">
                <a16:creationId xmlns:a16="http://schemas.microsoft.com/office/drawing/2014/main" id="{6ECDD1C7-3E51-40DC-8B85-24AA12A3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59" name="Picture 49">
            <a:extLst>
              <a:ext uri="{FF2B5EF4-FFF2-40B4-BE49-F238E27FC236}">
                <a16:creationId xmlns:a16="http://schemas.microsoft.com/office/drawing/2014/main" id="{926BC0C6-2E6A-4FE0-8465-4642D2406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60" name="Rectangle 51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53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2" name="Picture 55">
            <a:extLst>
              <a:ext uri="{FF2B5EF4-FFF2-40B4-BE49-F238E27FC236}">
                <a16:creationId xmlns:a16="http://schemas.microsoft.com/office/drawing/2014/main" id="{0A3BA16B-3FE1-4975-9A83-9BDDB1D4B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0"/>
          <a:stretch/>
        </p:blipFill>
        <p:spPr>
          <a:xfrm rot="16200000">
            <a:off x="3458262" y="2188763"/>
            <a:ext cx="6860373" cy="2482850"/>
          </a:xfrm>
          <a:prstGeom prst="rect">
            <a:avLst/>
          </a:prstGeom>
        </p:spPr>
      </p:pic>
      <p:sp>
        <p:nvSpPr>
          <p:cNvPr id="7" name="Naslov 6">
            <a:extLst>
              <a:ext uri="{FF2B5EF4-FFF2-40B4-BE49-F238E27FC236}">
                <a16:creationId xmlns:a16="http://schemas.microsoft.com/office/drawing/2014/main" id="{3931F81A-AF3F-46D4-9E23-39C88465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3" y="821265"/>
            <a:ext cx="6326774" cy="522211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24. </a:t>
            </a:r>
            <a:r>
              <a:rPr lang="en-US" sz="54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ožujka</a:t>
            </a:r>
            <a:br>
              <a:rPr lang="en-US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svjetski</a:t>
            </a:r>
            <a:r>
              <a:rPr lang="en-US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dan</a:t>
            </a:r>
            <a:br>
              <a:rPr lang="en-US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borbe</a:t>
            </a:r>
            <a:r>
              <a:rPr lang="en-US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protiv</a:t>
            </a:r>
            <a:br>
              <a:rPr lang="en-US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tuberkuloze</a:t>
            </a:r>
            <a:endParaRPr lang="en-US" sz="5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96C28749-5745-414F-9AD7-7D019A80D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1804" y="562708"/>
            <a:ext cx="3920196" cy="58802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1800"/>
              </a:spcAft>
            </a:pPr>
            <a:r>
              <a:rPr lang="en-US" sz="2000" dirty="0">
                <a:solidFill>
                  <a:schemeClr val="tx1"/>
                </a:solidFill>
              </a:rPr>
              <a:t>24. </a:t>
            </a:r>
            <a:r>
              <a:rPr lang="en-US" sz="2000" dirty="0" err="1">
                <a:solidFill>
                  <a:schemeClr val="tx1"/>
                </a:solidFill>
              </a:rPr>
              <a:t>ožujka</a:t>
            </a:r>
            <a:r>
              <a:rPr lang="en-US" sz="2000" dirty="0">
                <a:solidFill>
                  <a:schemeClr val="tx1"/>
                </a:solidFill>
              </a:rPr>
              <a:t> 1882. </a:t>
            </a:r>
            <a:r>
              <a:rPr lang="en-US" sz="2000" dirty="0" err="1">
                <a:solidFill>
                  <a:schemeClr val="tx1"/>
                </a:solidFill>
              </a:rPr>
              <a:t>godine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njemački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liječnik</a:t>
            </a:r>
            <a:r>
              <a:rPr lang="en-US" sz="2000" dirty="0">
                <a:solidFill>
                  <a:schemeClr val="tx1"/>
                </a:solidFill>
              </a:rPr>
              <a:t> Robert Koch  - </a:t>
            </a:r>
            <a:r>
              <a:rPr lang="en-US" sz="2000" dirty="0" err="1">
                <a:solidFill>
                  <a:schemeClr val="tx1"/>
                </a:solidFill>
              </a:rPr>
              <a:t>otkrio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uzročnika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tuberkuloze</a:t>
            </a:r>
            <a:r>
              <a:rPr lang="en-US" sz="2000" dirty="0">
                <a:solidFill>
                  <a:schemeClr val="tx1"/>
                </a:solidFill>
              </a:rPr>
              <a:t> - </a:t>
            </a:r>
            <a:r>
              <a:rPr lang="en-US" sz="2000" dirty="0" err="1">
                <a:solidFill>
                  <a:schemeClr val="tx1"/>
                </a:solidFill>
              </a:rPr>
              <a:t>Kochov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bacil</a:t>
            </a:r>
            <a:endParaRPr lang="en-US" sz="2000" dirty="0">
              <a:solidFill>
                <a:schemeClr val="tx1"/>
              </a:solidFill>
            </a:endParaRPr>
          </a:p>
          <a:p>
            <a:pPr algn="l">
              <a:spcAft>
                <a:spcPts val="1800"/>
              </a:spcAft>
            </a:pPr>
            <a:r>
              <a:rPr lang="en-US" sz="2000" dirty="0">
                <a:solidFill>
                  <a:schemeClr val="tx1"/>
                </a:solidFill>
              </a:rPr>
              <a:t> 1982. </a:t>
            </a:r>
            <a:r>
              <a:rPr lang="en-US" sz="2000" dirty="0" err="1">
                <a:solidFill>
                  <a:schemeClr val="tx1"/>
                </a:solidFill>
              </a:rPr>
              <a:t>godine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Međunarodna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unija</a:t>
            </a:r>
            <a:r>
              <a:rPr lang="en-US" sz="2000" dirty="0">
                <a:solidFill>
                  <a:schemeClr val="tx1"/>
                </a:solidFill>
              </a:rPr>
              <a:t> za </a:t>
            </a:r>
            <a:r>
              <a:rPr lang="en-US" sz="2000" dirty="0" err="1">
                <a:solidFill>
                  <a:schemeClr val="tx1"/>
                </a:solidFill>
              </a:rPr>
              <a:t>borbu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protiv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tuberkuloze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drugih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plućnih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bolesti</a:t>
            </a:r>
            <a:r>
              <a:rPr lang="en-US" sz="2000" dirty="0">
                <a:solidFill>
                  <a:schemeClr val="tx1"/>
                </a:solidFill>
              </a:rPr>
              <a:t> “IUATLD” </a:t>
            </a:r>
            <a:r>
              <a:rPr lang="en-US" sz="2000" dirty="0" err="1">
                <a:solidFill>
                  <a:schemeClr val="tx1"/>
                </a:solidFill>
              </a:rPr>
              <a:t>predložila</a:t>
            </a:r>
            <a:r>
              <a:rPr lang="en-US" sz="2000" dirty="0">
                <a:solidFill>
                  <a:schemeClr val="tx1"/>
                </a:solidFill>
              </a:rPr>
              <a:t> je da se 24. </a:t>
            </a:r>
            <a:r>
              <a:rPr lang="en-US" sz="2000" dirty="0" err="1">
                <a:solidFill>
                  <a:schemeClr val="tx1"/>
                </a:solidFill>
              </a:rPr>
              <a:t>ožujka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proglasi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en-US" sz="2000" dirty="0" err="1">
                <a:solidFill>
                  <a:schemeClr val="tx1"/>
                </a:solidFill>
              </a:rPr>
              <a:t>Svjetskim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borbe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protiv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tuberkuloze</a:t>
            </a:r>
            <a:endParaRPr lang="en-US" sz="2000" dirty="0">
              <a:solidFill>
                <a:schemeClr val="tx1"/>
              </a:solidFill>
            </a:endParaRPr>
          </a:p>
          <a:p>
            <a:pPr algn="l">
              <a:spcAft>
                <a:spcPts val="1800"/>
              </a:spcAft>
            </a:pPr>
            <a:r>
              <a:rPr lang="en-US" sz="2000" dirty="0" err="1">
                <a:solidFill>
                  <a:schemeClr val="tx1"/>
                </a:solidFill>
              </a:rPr>
              <a:t>cilj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upoznavanja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svjetske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javnosti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kako</a:t>
            </a:r>
            <a:r>
              <a:rPr lang="en-US" sz="2000" dirty="0">
                <a:solidFill>
                  <a:schemeClr val="tx1"/>
                </a:solidFill>
              </a:rPr>
              <a:t> je TB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veliki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javnozdravstveni</a:t>
            </a:r>
            <a:r>
              <a:rPr lang="en-US" sz="2000" dirty="0">
                <a:solidFill>
                  <a:schemeClr val="tx1"/>
                </a:solidFill>
              </a:rPr>
              <a:t> problem</a:t>
            </a:r>
          </a:p>
        </p:txBody>
      </p:sp>
    </p:spTree>
    <p:extLst>
      <p:ext uri="{BB962C8B-B14F-4D97-AF65-F5344CB8AC3E}">
        <p14:creationId xmlns:p14="http://schemas.microsoft.com/office/powerpoint/2010/main" val="132961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626C8E-FB50-4909-8D9D-09E34A8DB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ED006F-534E-46AA-A794-9DAA58BAB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4" name="Graphic 3" descr="Heart">
            <a:extLst>
              <a:ext uri="{FF2B5EF4-FFF2-40B4-BE49-F238E27FC236}">
                <a16:creationId xmlns:a16="http://schemas.microsoft.com/office/drawing/2014/main" id="{729208DE-C3D1-4A5D-B611-EEA89E02F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8082" y="538843"/>
            <a:ext cx="6056141" cy="60561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1AE509-D75B-4B46-8F5B-8555526E1764}"/>
              </a:ext>
            </a:extLst>
          </p:cNvPr>
          <p:cNvSpPr/>
          <p:nvPr/>
        </p:nvSpPr>
        <p:spPr>
          <a:xfrm>
            <a:off x="4153882" y="2136338"/>
            <a:ext cx="258454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Hvala na pažnji!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782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9EA0D-76D9-477C-B49F-B65AC6AFC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238125"/>
            <a:ext cx="2409824" cy="1088493"/>
          </a:xfrm>
        </p:spPr>
        <p:txBody>
          <a:bodyPr/>
          <a:lstStyle/>
          <a:p>
            <a:r>
              <a:rPr lang="hr-HR" dirty="0"/>
              <a:t>Izvori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865CFCD-86BC-4C27-BBBA-B15507148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817" y="1447800"/>
            <a:ext cx="11370422" cy="36387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hr-HR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Fatović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-Ferenčić S, </a:t>
            </a:r>
            <a:r>
              <a:rPr lang="hr-HR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Hofgräf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D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(2014):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Od države do javnosti: Tuberkuloza u fondovima Hrvatskog državnog arhiva i Odsjeka za povijest medicinskih znanosti Hrvatske akademije znanosti i umjetnosti 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hr-HR" dirty="0">
                <a:solidFill>
                  <a:schemeClr val="tx1"/>
                </a:solidFill>
              </a:rPr>
              <a:t>&lt;</a:t>
            </a:r>
            <a:r>
              <a:rPr lang="hr-HR" dirty="0">
                <a:solidFill>
                  <a:schemeClr val="tx1"/>
                </a:solidFill>
                <a:ea typeface="+mn-lt"/>
                <a:cs typeface="+mn-lt"/>
              </a:rPr>
              <a:t>https://bib.irb.hr/datoteka/695137.Od_drave_do_javnosti_katalog.pdf&gt; </a:t>
            </a:r>
            <a:r>
              <a:rPr lang="hr-HR" dirty="0" err="1">
                <a:solidFill>
                  <a:schemeClr val="tx1"/>
                </a:solidFill>
                <a:ea typeface="+mn-lt"/>
                <a:cs typeface="+mn-lt"/>
              </a:rPr>
              <a:t>pristupljeno</a:t>
            </a:r>
            <a:r>
              <a:rPr lang="hr-HR" dirty="0">
                <a:solidFill>
                  <a:schemeClr val="tx1"/>
                </a:solidFill>
                <a:ea typeface="+mn-lt"/>
                <a:cs typeface="+mn-lt"/>
              </a:rPr>
              <a:t>, 15.3.2022.</a:t>
            </a:r>
            <a:endParaRPr lang="hr-HR" dirty="0">
              <a:solidFill>
                <a:schemeClr val="tx1"/>
              </a:solidFill>
            </a:endParaRPr>
          </a:p>
          <a:p>
            <a:pPr algn="l"/>
            <a:r>
              <a:rPr lang="hr-H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Dugac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Z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2005): Zdravstveno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prosvjećivanje protiv tuberkuloze u međuratnoj Hrvatskoj &lt;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https://hrcak.srce.hr/18812&gt; </a:t>
            </a:r>
            <a:r>
              <a:rPr lang="hr-HR" dirty="0" err="1">
                <a:solidFill>
                  <a:schemeClr val="tx1"/>
                </a:solidFill>
                <a:ea typeface="+mn-lt"/>
                <a:cs typeface="+mn-lt"/>
              </a:rPr>
              <a:t>pristupljeno</a:t>
            </a:r>
            <a:r>
              <a:rPr lang="hr-HR" dirty="0">
                <a:solidFill>
                  <a:schemeClr val="tx1"/>
                </a:solidFill>
                <a:ea typeface="+mn-lt"/>
                <a:cs typeface="+mn-lt"/>
              </a:rPr>
              <a:t>, 15.3.2022.</a:t>
            </a:r>
            <a:endParaRPr lang="hr-HR" dirty="0">
              <a:solidFill>
                <a:schemeClr val="tx1"/>
              </a:solidFill>
            </a:endParaRPr>
          </a:p>
          <a:p>
            <a:pPr algn="l"/>
            <a:r>
              <a:rPr lang="hr-HR" b="1" dirty="0">
                <a:solidFill>
                  <a:schemeClr val="tx1"/>
                </a:solidFill>
              </a:rPr>
              <a:t>Internet stranica Zavoda za javno zdravstvo</a:t>
            </a:r>
          </a:p>
          <a:p>
            <a:pPr algn="l"/>
            <a:r>
              <a:rPr lang="hr-HR" dirty="0">
                <a:ea typeface="+mn-lt"/>
                <a:cs typeface="+mn-lt"/>
              </a:rPr>
              <a:t>https://www.hzjz.hr/</a:t>
            </a:r>
            <a:endParaRPr lang="hr-HR" dirty="0"/>
          </a:p>
          <a:p>
            <a:pPr algn="l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801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6184FA60-56E6-4C39-B1D1-F8DA36DE1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FA596657-B904-4480-A3AC-E64518707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0" b="12276"/>
          <a:stretch/>
        </p:blipFill>
        <p:spPr>
          <a:xfrm rot="16200000">
            <a:off x="7672787" y="2341160"/>
            <a:ext cx="6860373" cy="217805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B17C2E7-3B68-4A35-841C-75A419DE7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73" y="2590792"/>
            <a:ext cx="2833667" cy="827111"/>
          </a:xfrm>
        </p:spPr>
        <p:txBody>
          <a:bodyPr>
            <a:normAutofit/>
          </a:bodyPr>
          <a:lstStyle/>
          <a:p>
            <a:pPr algn="l"/>
            <a:r>
              <a:rPr lang="hr-HR" dirty="0"/>
              <a:t>Sadržaj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BF4CE0-69D6-487F-955C-BCDE8D9BE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0877" y="97655"/>
            <a:ext cx="5129175" cy="6760346"/>
          </a:xfrm>
        </p:spPr>
        <p:txBody>
          <a:bodyPr anchor="ctr">
            <a:normAutofit/>
          </a:bodyPr>
          <a:lstStyle/>
          <a:p>
            <a:r>
              <a:rPr lang="hr-HR" sz="3200" dirty="0"/>
              <a:t>Što je tuberkuloza</a:t>
            </a:r>
          </a:p>
          <a:p>
            <a:r>
              <a:rPr lang="hr-HR" sz="3200" dirty="0"/>
              <a:t>Zakonski akti između dva svjetska rata</a:t>
            </a:r>
          </a:p>
          <a:p>
            <a:r>
              <a:rPr lang="hr-HR" sz="3200" dirty="0"/>
              <a:t>Prvo lječilište za tuberkulozu Brestovac</a:t>
            </a:r>
          </a:p>
          <a:p>
            <a:r>
              <a:rPr lang="hr-HR" sz="3200" dirty="0"/>
              <a:t>Zdravstveno prosvjećivanje</a:t>
            </a:r>
          </a:p>
          <a:p>
            <a:r>
              <a:rPr lang="hr-HR" sz="3200" dirty="0"/>
              <a:t>Uvjeti života</a:t>
            </a:r>
          </a:p>
          <a:p>
            <a:r>
              <a:rPr lang="hr-HR" sz="3200" dirty="0"/>
              <a:t>Cjepivo </a:t>
            </a:r>
          </a:p>
          <a:p>
            <a:r>
              <a:rPr lang="hr-HR" sz="3200" dirty="0"/>
              <a:t>Svjetski dan borbe protiv tuberkuloze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2F5B2F-8944-486D-B36B-ECA0298D0823}"/>
              </a:ext>
            </a:extLst>
          </p:cNvPr>
          <p:cNvCxnSpPr/>
          <p:nvPr/>
        </p:nvCxnSpPr>
        <p:spPr>
          <a:xfrm>
            <a:off x="4341181" y="97655"/>
            <a:ext cx="0" cy="664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02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C54AEC-61A0-4E7D-8F44-30BB31FBF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60" y="1119620"/>
            <a:ext cx="5903143" cy="874643"/>
          </a:xfrm>
        </p:spPr>
        <p:txBody>
          <a:bodyPr>
            <a:noAutofit/>
          </a:bodyPr>
          <a:lstStyle/>
          <a:p>
            <a:r>
              <a:rPr lang="hr-HR" sz="4000" dirty="0"/>
              <a:t>Što je tuberkoloza</a:t>
            </a:r>
            <a:r>
              <a:rPr lang="hr-HR" sz="4000" dirty="0">
                <a:latin typeface="Agency FB" panose="020B0503020202020204" pitchFamily="34" charset="0"/>
              </a:rPr>
              <a:t>?</a:t>
            </a:r>
          </a:p>
        </p:txBody>
      </p:sp>
      <p:sp>
        <p:nvSpPr>
          <p:cNvPr id="7" name="Rezervirano mjesto teksta 3">
            <a:extLst>
              <a:ext uri="{FF2B5EF4-FFF2-40B4-BE49-F238E27FC236}">
                <a16:creationId xmlns:a16="http://schemas.microsoft.com/office/drawing/2014/main" id="{C2058D4B-B9BF-4D7F-8A40-C46C2CBAAF85}"/>
              </a:ext>
            </a:extLst>
          </p:cNvPr>
          <p:cNvSpPr txBox="1">
            <a:spLocks/>
          </p:cNvSpPr>
          <p:nvPr/>
        </p:nvSpPr>
        <p:spPr>
          <a:xfrm>
            <a:off x="7227384" y="5087501"/>
            <a:ext cx="3785421" cy="189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/>
              <a:t>Slika 1 – Tuberkuloza pluća</a:t>
            </a:r>
          </a:p>
        </p:txBody>
      </p:sp>
      <p:graphicFrame>
        <p:nvGraphicFramePr>
          <p:cNvPr id="1030" name="Rezervirano mjesto teksta 3">
            <a:extLst>
              <a:ext uri="{FF2B5EF4-FFF2-40B4-BE49-F238E27FC236}">
                <a16:creationId xmlns:a16="http://schemas.microsoft.com/office/drawing/2014/main" id="{14259488-1C4A-0390-304D-A8B4F67CD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012648"/>
              </p:ext>
            </p:extLst>
          </p:nvPr>
        </p:nvGraphicFramePr>
        <p:xfrm>
          <a:off x="172260" y="1994263"/>
          <a:ext cx="6931127" cy="442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Tuberkuloza pluća lečenje simptomi - Eistria izvor zdravlja">
            <a:extLst>
              <a:ext uri="{FF2B5EF4-FFF2-40B4-BE49-F238E27FC236}">
                <a16:creationId xmlns:a16="http://schemas.microsoft.com/office/drawing/2014/main" id="{87EF672F-8A09-44CE-AFA6-50AC25378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24" y="1270778"/>
            <a:ext cx="4827260" cy="380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97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>
            <a:extLst>
              <a:ext uri="{FF2B5EF4-FFF2-40B4-BE49-F238E27FC236}">
                <a16:creationId xmlns:a16="http://schemas.microsoft.com/office/drawing/2014/main" id="{1DD3C465-D5CA-493E-9A6E-71D188288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811" y="1965517"/>
            <a:ext cx="5079991" cy="823912"/>
          </a:xfrm>
        </p:spPr>
        <p:txBody>
          <a:bodyPr>
            <a:normAutofit/>
          </a:bodyPr>
          <a:lstStyle/>
          <a:p>
            <a:r>
              <a:rPr lang="hr-HR" sz="3200" b="1" dirty="0"/>
              <a:t>Zakonski akti</a:t>
            </a:r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1EF76DC8-051B-444B-ABAA-5FA279F2C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25" y="2377440"/>
            <a:ext cx="5579122" cy="44805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sz="2400" dirty="0"/>
              <a:t>Ministarstvo narodnog zdravlja 1919. godine u svom statutu ističe javna predavanja kao jedan od oblika rada na podizanju narodnog zdravlja </a:t>
            </a:r>
          </a:p>
          <a:p>
            <a:r>
              <a:rPr lang="hr-HR" sz="2400" dirty="0"/>
              <a:t>nacrt Zakona o čuvanju narodnog zdravlja iz 1921. </a:t>
            </a:r>
          </a:p>
          <a:p>
            <a:r>
              <a:rPr lang="hr-HR" sz="2400" dirty="0"/>
              <a:t>propisi koje donosi Ministarstvo</a:t>
            </a:r>
          </a:p>
          <a:p>
            <a:r>
              <a:rPr lang="hr-HR" sz="2400" dirty="0"/>
              <a:t>nakon Prvoga svjetskog rata Zbor liječnika Hrvatske, Slavonije i Međimurja daje posebnu pozornost suzbijanju tuberkuloze</a:t>
            </a:r>
          </a:p>
          <a:p>
            <a:endParaRPr lang="hr-HR" sz="2800" dirty="0"/>
          </a:p>
        </p:txBody>
      </p:sp>
      <p:sp>
        <p:nvSpPr>
          <p:cNvPr id="12" name="Rezervirano mjesto sadržaja 11">
            <a:extLst>
              <a:ext uri="{FF2B5EF4-FFF2-40B4-BE49-F238E27FC236}">
                <a16:creationId xmlns:a16="http://schemas.microsoft.com/office/drawing/2014/main" id="{4E3AF1AB-33B1-4D5E-BE44-7A3C51EE5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85449" y="3870330"/>
            <a:ext cx="4712689" cy="3842647"/>
          </a:xfrm>
        </p:spPr>
        <p:txBody>
          <a:bodyPr>
            <a:noAutofit/>
          </a:bodyPr>
          <a:lstStyle/>
          <a:p>
            <a:r>
              <a:rPr lang="hr-HR" dirty="0"/>
              <a:t>sjednica Zbora liječnika 1917. - Milivoj Dežman (1883.-1940.), ravnatelj bolnice Brestovac - povjerenstvo za suzbijanje tuberkuloze</a:t>
            </a:r>
          </a:p>
          <a:p>
            <a:r>
              <a:rPr lang="hr-HR" dirty="0"/>
              <a:t>Institut za socijalnu medicinu u Zagrebu 1924. - -Škole narodnog zdravlja u Zagrebu 1926. godine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D16367AE-D912-4F28-B5E0-0933FE3D4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78" y="1522462"/>
            <a:ext cx="7407583" cy="761046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Tuberkuloza u Hrvatskoj između dva svjetska rata</a:t>
            </a:r>
            <a:endParaRPr lang="hr-HR" sz="4000" dirty="0"/>
          </a:p>
        </p:txBody>
      </p:sp>
      <p:sp>
        <p:nvSpPr>
          <p:cNvPr id="13" name="Rezervirano mjesto teksta 3">
            <a:extLst>
              <a:ext uri="{FF2B5EF4-FFF2-40B4-BE49-F238E27FC236}">
                <a16:creationId xmlns:a16="http://schemas.microsoft.com/office/drawing/2014/main" id="{190A7857-CD06-4CBF-9C28-A341F4DDE0CC}"/>
              </a:ext>
            </a:extLst>
          </p:cNvPr>
          <p:cNvSpPr txBox="1">
            <a:spLocks/>
          </p:cNvSpPr>
          <p:nvPr/>
        </p:nvSpPr>
        <p:spPr>
          <a:xfrm>
            <a:off x="7354771" y="3509887"/>
            <a:ext cx="4270449" cy="523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/>
              <a:t>Slika 2 – Dijagnistika tuberkuloze u ratnom periodu</a:t>
            </a:r>
            <a:endParaRPr lang="hr-HR" sz="1300" dirty="0"/>
          </a:p>
        </p:txBody>
      </p:sp>
      <p:pic>
        <p:nvPicPr>
          <p:cNvPr id="1026" name="Picture 2" descr="Wounded from the front: locating a Mauser Bullet by x-rays in a London hospital.">
            <a:extLst>
              <a:ext uri="{FF2B5EF4-FFF2-40B4-BE49-F238E27FC236}">
                <a16:creationId xmlns:a16="http://schemas.microsoft.com/office/drawing/2014/main" id="{4FCF85E6-903A-4F27-BCD7-ED06DDF2B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475" y="61988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6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67AB579-3ED5-4975-89F8-08728B69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A030EC5-B38E-4B49-B806-8AC9058F9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70E1BE9-C5A2-462E-BCAB-3D171519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171" y="1018800"/>
            <a:ext cx="4269539" cy="20872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lječilište</a:t>
            </a:r>
            <a:r>
              <a:rPr lang="en-US" dirty="0"/>
              <a:t> za </a:t>
            </a:r>
            <a:r>
              <a:rPr lang="en-US" dirty="0" err="1"/>
              <a:t>tuberkulo</a:t>
            </a:r>
            <a:r>
              <a:rPr lang="hr-HR" dirty="0"/>
              <a:t>ZU</a:t>
            </a:r>
            <a:r>
              <a:rPr lang="en-US" dirty="0"/>
              <a:t> </a:t>
            </a:r>
            <a:r>
              <a:rPr lang="en-US" dirty="0" err="1"/>
              <a:t>Brestovac</a:t>
            </a:r>
            <a:endParaRPr lang="en-US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05FF606-123C-45B1-9F96-16216589E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75" y="2512548"/>
            <a:ext cx="3947449" cy="434545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dirty="0"/>
              <a:t>umirao veliki broj radnika i osiguranika, prva zamisao o izgradnji lječilišta za tuberkulozu nastaje unutar institucije socijalnog osiguranja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dirty="0"/>
              <a:t>Ivan Anceli i Milivoj Dežman- inicijatori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dirty="0"/>
              <a:t>sakupljanje donacija</a:t>
            </a:r>
            <a:endParaRPr lang="en-US" dirty="0"/>
          </a:p>
        </p:txBody>
      </p:sp>
      <p:sp>
        <p:nvSpPr>
          <p:cNvPr id="29" name="Rounded Rectangle 14">
            <a:extLst>
              <a:ext uri="{FF2B5EF4-FFF2-40B4-BE49-F238E27FC236}">
                <a16:creationId xmlns:a16="http://schemas.microsoft.com/office/drawing/2014/main" id="{18E5571A-3A6F-472B-A138-E951FC76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C74FB9-049A-4001-B69B-8091F573B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0" r="21191" b="-1"/>
          <a:stretch/>
        </p:blipFill>
        <p:spPr>
          <a:xfrm>
            <a:off x="4955338" y="1336565"/>
            <a:ext cx="6127287" cy="4607567"/>
          </a:xfrm>
          <a:prstGeom prst="rect">
            <a:avLst/>
          </a:prstGeom>
        </p:spPr>
      </p:pic>
      <p:sp>
        <p:nvSpPr>
          <p:cNvPr id="8" name="Rezervirano mjesto teksta 3">
            <a:extLst>
              <a:ext uri="{FF2B5EF4-FFF2-40B4-BE49-F238E27FC236}">
                <a16:creationId xmlns:a16="http://schemas.microsoft.com/office/drawing/2014/main" id="{0C671F23-108C-41E7-ADD9-47331E176B0D}"/>
              </a:ext>
            </a:extLst>
          </p:cNvPr>
          <p:cNvSpPr txBox="1">
            <a:spLocks/>
          </p:cNvSpPr>
          <p:nvPr/>
        </p:nvSpPr>
        <p:spPr>
          <a:xfrm>
            <a:off x="4636008" y="6274300"/>
            <a:ext cx="2959816" cy="261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/>
              <a:t>Slika 3 – Fotografija lječilišta Brestovac</a:t>
            </a:r>
            <a:endParaRPr lang="hr-HR" sz="1300" dirty="0"/>
          </a:p>
        </p:txBody>
      </p:sp>
    </p:spTree>
    <p:extLst>
      <p:ext uri="{BB962C8B-B14F-4D97-AF65-F5344CB8AC3E}">
        <p14:creationId xmlns:p14="http://schemas.microsoft.com/office/powerpoint/2010/main" val="30632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664FC8-3D7A-436E-8B79-E9BCC509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901532"/>
            <a:ext cx="6257291" cy="1293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000" dirty="0" err="1"/>
              <a:t>Prvo</a:t>
            </a:r>
            <a:r>
              <a:rPr lang="en-US" sz="4000" dirty="0"/>
              <a:t> </a:t>
            </a:r>
            <a:r>
              <a:rPr lang="en-US" sz="4000" dirty="0" err="1"/>
              <a:t>lječilište</a:t>
            </a:r>
            <a:r>
              <a:rPr lang="en-US" sz="4000" dirty="0"/>
              <a:t> za </a:t>
            </a:r>
            <a:r>
              <a:rPr lang="en-US" sz="4000" dirty="0" err="1"/>
              <a:t>tuberkulo</a:t>
            </a:r>
            <a:r>
              <a:rPr lang="hr-HR" sz="4000" dirty="0"/>
              <a:t>ZU</a:t>
            </a:r>
            <a:r>
              <a:rPr lang="en-US" sz="4000" dirty="0"/>
              <a:t> </a:t>
            </a:r>
            <a:r>
              <a:rPr lang="en-US" sz="4000" dirty="0" err="1"/>
              <a:t>Brestovac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798CF-C301-4A26-950F-F895685F2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" y="2194560"/>
            <a:ext cx="6257290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it-IT" sz="2000" dirty="0"/>
              <a:t>prvi bolesnici bili primljeni 22. svibnja 1909. godine</a:t>
            </a:r>
            <a:endParaRPr lang="hr-HR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sz="2000" dirty="0"/>
              <a:t>niti jedna bolest u to vrijeme nije uspjela tako snažno mobilizirati suradnju svih slojeva društva, od zakonodavca i umjetnikâ do medicinskog osoblja, građevinara, novinara, inspektora i katastarskih činovnika, osvješćujući činjenicu da će se tuberkuloza pobijediti tek onda: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‘’</a:t>
            </a:r>
            <a:r>
              <a:rPr lang="hr-HR" sz="2000" i="1" dirty="0">
                <a:solidFill>
                  <a:schemeClr val="bg2">
                    <a:lumMod val="50000"/>
                  </a:schemeClr>
                </a:solidFill>
              </a:rPr>
              <a:t>kada će se znatno podići kulturni nivo i poboljšati materijalno stanje širokih slojeva naroda’’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8B28F5D-6E7F-4847-9DF4-BD73BA6D11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9035" r="9368"/>
          <a:stretch/>
        </p:blipFill>
        <p:spPr>
          <a:xfrm>
            <a:off x="7496810" y="12"/>
            <a:ext cx="4364507" cy="6405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FB44A9-0A1F-4BD2-94EC-D5D0C60E0DF7}"/>
              </a:ext>
            </a:extLst>
          </p:cNvPr>
          <p:cNvSpPr txBox="1"/>
          <p:nvPr/>
        </p:nvSpPr>
        <p:spPr>
          <a:xfrm>
            <a:off x="7496804" y="6211657"/>
            <a:ext cx="40256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/>
              <a:t>Slika 4 - Pomor od tuberkuloze u Gradu Zagrebu</a:t>
            </a:r>
          </a:p>
        </p:txBody>
      </p:sp>
    </p:spTree>
    <p:extLst>
      <p:ext uri="{BB962C8B-B14F-4D97-AF65-F5344CB8AC3E}">
        <p14:creationId xmlns:p14="http://schemas.microsoft.com/office/powerpoint/2010/main" val="270597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8FDCEF2-A3AC-4D13-8C03-C74F212B7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863" y="2388863"/>
            <a:ext cx="6106926" cy="401617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predavanja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izložbe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projekcije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filmovi (Brestovac – prvi domaći film o tuberkulozi)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publiciranje zdravstveno – prosvjetnih materijala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javne manifestacije (Dan borbe  protiv tuberkuloze)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tečajevi</a:t>
            </a:r>
            <a:endParaRPr lang="en-US" sz="24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E19BCB7A-CB24-429F-844E-48DF0ABC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4033"/>
            <a:ext cx="7680960" cy="761046"/>
          </a:xfrm>
        </p:spPr>
        <p:txBody>
          <a:bodyPr>
            <a:normAutofit fontScale="90000"/>
          </a:bodyPr>
          <a:lstStyle/>
          <a:p>
            <a:pPr algn="l"/>
            <a:r>
              <a:rPr lang="hr-HR" sz="4000" dirty="0"/>
              <a:t>zdravstveno prosvjećivanje</a:t>
            </a:r>
          </a:p>
        </p:txBody>
      </p:sp>
      <p:sp>
        <p:nvSpPr>
          <p:cNvPr id="13" name="Rezervirano mjesto teksta 3">
            <a:extLst>
              <a:ext uri="{FF2B5EF4-FFF2-40B4-BE49-F238E27FC236}">
                <a16:creationId xmlns:a16="http://schemas.microsoft.com/office/drawing/2014/main" id="{317B4372-22E6-41DF-B7B6-256AB1C85109}"/>
              </a:ext>
            </a:extLst>
          </p:cNvPr>
          <p:cNvSpPr txBox="1">
            <a:spLocks/>
          </p:cNvSpPr>
          <p:nvPr/>
        </p:nvSpPr>
        <p:spPr>
          <a:xfrm>
            <a:off x="7423518" y="6143069"/>
            <a:ext cx="2959816" cy="261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/>
              <a:t>Slika 5 – Plakat</a:t>
            </a:r>
            <a:endParaRPr lang="hr-HR" sz="1300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39C653D-6B5A-4D25-81B5-A39C89832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1992" y="573629"/>
            <a:ext cx="4097922" cy="5497548"/>
          </a:xfrm>
        </p:spPr>
      </p:pic>
    </p:spTree>
    <p:extLst>
      <p:ext uri="{BB962C8B-B14F-4D97-AF65-F5344CB8AC3E}">
        <p14:creationId xmlns:p14="http://schemas.microsoft.com/office/powerpoint/2010/main" val="123501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4918482-913E-4DC6-9634-C5AC51B5D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732345"/>
            <a:ext cx="5266497" cy="3500752"/>
          </a:xfrm>
        </p:spPr>
        <p:txBody>
          <a:bodyPr vert="horz" lIns="91440" tIns="45720" rIns="91440" bIns="45720" rtlCol="0">
            <a:noAutofit/>
          </a:bodyPr>
          <a:lstStyle/>
          <a:p>
            <a:pPr marL="571500" indent="-457200">
              <a:buFont typeface="Arial" panose="020B0604020202020204" pitchFamily="34" charset="0"/>
              <a:buChar char="•"/>
            </a:pPr>
            <a:r>
              <a:rPr lang="hr-HR" sz="2400" dirty="0"/>
              <a:t>suradnja liječničkog i učiteljskog kadra 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hr-HR" sz="2400" dirty="0"/>
              <a:t>niz zakona o zdravstvenoj skrbi djece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hr-HR" sz="2400" dirty="0"/>
              <a:t>ustrojstvo i higijenski standard u pučkim školama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hr-HR" sz="2400" dirty="0"/>
              <a:t>liječnički nadzor u školama te mehanizmi sprečavanja zaraznih bolesti čime se štiti djeca i mladeži</a:t>
            </a:r>
            <a:endParaRPr lang="en-US" sz="240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A6FC96E6-9124-4282-9A92-D64894DF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970" y="652166"/>
            <a:ext cx="6860659" cy="761046"/>
          </a:xfrm>
        </p:spPr>
        <p:txBody>
          <a:bodyPr>
            <a:normAutofit/>
          </a:bodyPr>
          <a:lstStyle/>
          <a:p>
            <a:r>
              <a:rPr lang="hr-HR" sz="4000" dirty="0"/>
              <a:t>EDUKACIJA STANOVNIŠTVA</a:t>
            </a:r>
          </a:p>
        </p:txBody>
      </p:sp>
      <p:sp>
        <p:nvSpPr>
          <p:cNvPr id="9" name="Rezervirano mjesto teksta 3">
            <a:extLst>
              <a:ext uri="{FF2B5EF4-FFF2-40B4-BE49-F238E27FC236}">
                <a16:creationId xmlns:a16="http://schemas.microsoft.com/office/drawing/2014/main" id="{00F7733F-010F-44EA-B228-D92975842C32}"/>
              </a:ext>
            </a:extLst>
          </p:cNvPr>
          <p:cNvSpPr txBox="1">
            <a:spLocks/>
          </p:cNvSpPr>
          <p:nvPr/>
        </p:nvSpPr>
        <p:spPr>
          <a:xfrm>
            <a:off x="5461970" y="6528108"/>
            <a:ext cx="3831931" cy="329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/>
              <a:t>Slika 6  – Ne meti na suho, meti vlažnom krpom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13DE9-EB95-41D0-BB7E-71701BCDD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474" y="1413212"/>
            <a:ext cx="6777526" cy="5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606DC21-B3AA-4AE9-844F-E667E844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A7244538-290E-40DA-A93A-14BB3E6CF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AB1DF3B3-9DBC-445D-AE4E-A62E5A9B8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9663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51F80E8-0CAC-410E-B59A-29FDDC3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45BC7C7F-11AF-4350-BF0A-7994DF5C0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6466" y="343892"/>
            <a:ext cx="4966386" cy="635142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hr-HR" dirty="0"/>
              <a:t>uvjeti života</a:t>
            </a:r>
            <a:endParaRPr lang="en-US" dirty="0"/>
          </a:p>
        </p:txBody>
      </p:sp>
      <p:sp>
        <p:nvSpPr>
          <p:cNvPr id="39" name="Rezervirano mjesto teksta 3">
            <a:extLst>
              <a:ext uri="{FF2B5EF4-FFF2-40B4-BE49-F238E27FC236}">
                <a16:creationId xmlns:a16="http://schemas.microsoft.com/office/drawing/2014/main" id="{12C216D3-FFED-4C06-820A-35B972541A55}"/>
              </a:ext>
            </a:extLst>
          </p:cNvPr>
          <p:cNvSpPr txBox="1">
            <a:spLocks/>
          </p:cNvSpPr>
          <p:nvPr/>
        </p:nvSpPr>
        <p:spPr>
          <a:xfrm>
            <a:off x="7134278" y="4514764"/>
            <a:ext cx="4143588" cy="81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/>
              <a:t>Slika 7 – Plakat Jedna soba to su vrata groba, plakat Škole narodnog zdravlja, 1933. (dokumentacija Škole narodnog zdravlja “Andrija Štampar”) </a:t>
            </a:r>
            <a:endParaRPr lang="hr-HR" sz="13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CA2815-D04F-436A-9DEA-70EC08FA4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278" y="536714"/>
            <a:ext cx="4966386" cy="3868375"/>
          </a:xfrm>
          <a:prstGeom prst="rect">
            <a:avLst/>
          </a:prstGeom>
        </p:spPr>
      </p:pic>
      <p:graphicFrame>
        <p:nvGraphicFramePr>
          <p:cNvPr id="68" name="Rezervirano mjesto teksta 5">
            <a:extLst>
              <a:ext uri="{FF2B5EF4-FFF2-40B4-BE49-F238E27FC236}">
                <a16:creationId xmlns:a16="http://schemas.microsoft.com/office/drawing/2014/main" id="{FC9688C1-A8BC-9CC6-0898-9266392FF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4648632"/>
              </p:ext>
            </p:extLst>
          </p:nvPr>
        </p:nvGraphicFramePr>
        <p:xfrm>
          <a:off x="91337" y="1441450"/>
          <a:ext cx="6729847" cy="4543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9089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754</Words>
  <Application>Microsoft Office PowerPoint</Application>
  <PresentationFormat>Široki zaslon</PresentationFormat>
  <Paragraphs>80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Agency FB</vt:lpstr>
      <vt:lpstr>Arial</vt:lpstr>
      <vt:lpstr>Century Gothic</vt:lpstr>
      <vt:lpstr>Isparavanje</vt:lpstr>
      <vt:lpstr>Tuberkuloza</vt:lpstr>
      <vt:lpstr>Sadržaj</vt:lpstr>
      <vt:lpstr>Što je tuberkoloza?</vt:lpstr>
      <vt:lpstr>Tuberkuloza u Hrvatskoj između dva svjetska rata</vt:lpstr>
      <vt:lpstr>Prvo lječilište za tuberkuloZU Brestovac</vt:lpstr>
      <vt:lpstr>Prvo lječilište za tuberkuloZU Brestovac</vt:lpstr>
      <vt:lpstr>zdravstveno prosvjećivanje</vt:lpstr>
      <vt:lpstr>EDUKACIJA STANOVNIŠTVA</vt:lpstr>
      <vt:lpstr>uvjeti života</vt:lpstr>
      <vt:lpstr>uvjeti života</vt:lpstr>
      <vt:lpstr>CJEPIVO I SMRTNOST OD TUBERKULOZE</vt:lpstr>
      <vt:lpstr>24. ožujka svjetski dan borbe protiv tuberkuloze</vt:lpstr>
      <vt:lpstr>PowerPoint prezentacija</vt:lpstr>
      <vt:lpstr>Izvori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Tuberkuloza</dc:title>
  <dc:creator>Fran Drvenkar</dc:creator>
  <cp:lastModifiedBy>Mirjana Cvetkovic</cp:lastModifiedBy>
  <cp:revision>58</cp:revision>
  <dcterms:created xsi:type="dcterms:W3CDTF">2022-03-17T20:42:35Z</dcterms:created>
  <dcterms:modified xsi:type="dcterms:W3CDTF">2022-03-24T10:36:24Z</dcterms:modified>
</cp:coreProperties>
</file>