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56" autoAdjust="0"/>
  </p:normalViewPr>
  <p:slideViewPr>
    <p:cSldViewPr snapToGrid="0">
      <p:cViewPr>
        <p:scale>
          <a:sx n="30" d="100"/>
          <a:sy n="30" d="100"/>
        </p:scale>
        <p:origin x="749" y="-17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Sheet1!$B$3:$B$4</c:f>
              <c:strCache>
                <c:ptCount val="2"/>
                <c:pt idx="0">
                  <c:v>Zagreb</c:v>
                </c:pt>
                <c:pt idx="1">
                  <c:v>Zagrebačka županija</c:v>
                </c:pt>
              </c:strCache>
            </c:strRef>
          </c:cat>
          <c:val>
            <c:numRef>
              <c:f>Sheet1!$C$3:$C$4</c:f>
              <c:numCache>
                <c:formatCode>General</c:formatCode>
                <c:ptCount val="2"/>
                <c:pt idx="0">
                  <c:v>12</c:v>
                </c:pt>
                <c:pt idx="1">
                  <c:v>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73-49A9-BA3A-D32A3B5EF4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79623640"/>
        <c:axId val="379625608"/>
      </c:barChart>
      <c:catAx>
        <c:axId val="379623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područje</a:t>
                </a:r>
              </a:p>
            </c:rich>
          </c:tx>
          <c:layout>
            <c:manualLayout>
              <c:xMode val="edge"/>
              <c:yMode val="edge"/>
              <c:x val="0.8324190846545948"/>
              <c:y val="0.933124272439538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379625608"/>
        <c:crosses val="autoZero"/>
        <c:auto val="1"/>
        <c:lblAlgn val="ctr"/>
        <c:lblOffset val="100"/>
        <c:noMultiLvlLbl val="0"/>
      </c:catAx>
      <c:valAx>
        <c:axId val="379625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broj oboljelih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379623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Sheet1!$B$18:$B$19</c:f>
              <c:strCache>
                <c:ptCount val="2"/>
                <c:pt idx="0">
                  <c:v>Zagreb</c:v>
                </c:pt>
                <c:pt idx="1">
                  <c:v>Zagrebačka županija</c:v>
                </c:pt>
              </c:strCache>
            </c:strRef>
          </c:cat>
          <c:val>
            <c:numRef>
              <c:f>Sheet1!$C$18:$C$19</c:f>
              <c:numCache>
                <c:formatCode>General</c:formatCode>
                <c:ptCount val="2"/>
                <c:pt idx="0">
                  <c:v>13</c:v>
                </c:pt>
                <c:pt idx="1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CE-41D3-ACB9-68E87DEFEC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6533312"/>
        <c:axId val="506530360"/>
      </c:barChart>
      <c:catAx>
        <c:axId val="506533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područje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0.7902526438838936"/>
              <c:y val="0.920980781644894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506530360"/>
        <c:crosses val="autoZero"/>
        <c:auto val="1"/>
        <c:lblAlgn val="ctr"/>
        <c:lblOffset val="100"/>
        <c:noMultiLvlLbl val="0"/>
      </c:catAx>
      <c:valAx>
        <c:axId val="506530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broj oboljelih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sr-Latn-R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50653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611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703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45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251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705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44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828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667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502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1376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597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0B3FE-78E3-48F6-9338-A465D1D7E448}" type="datetimeFigureOut">
              <a:rPr lang="hr-HR" smtClean="0"/>
              <a:t>27.2.2023.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AA49-1D20-48ED-BF7A-BE8535C52B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677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atica.hr/media/uploads/zbivanja/2020/2020.06.08.borislav_aleraj_prirodne_promjene_ucestalosti_" TargetMode="External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6.png"/><Relationship Id="rId5" Type="http://schemas.openxmlformats.org/officeDocument/2006/relationships/image" Target="../media/image3.jpeg"/><Relationship Id="rId10" Type="http://schemas.openxmlformats.org/officeDocument/2006/relationships/chart" Target="../charts/chart2.xml"/><Relationship Id="rId4" Type="http://schemas.openxmlformats.org/officeDocument/2006/relationships/image" Target="../media/image2.png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" contrast="-41000"/>
                    </a14:imgEffect>
                  </a14:imgLayer>
                </a14:imgProps>
              </a:ext>
            </a:extLst>
          </a:blip>
          <a:srcRect/>
          <a:stretch>
            <a:fillRect l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55FC096-67AD-2AB6-D23E-6B2048F4499F}"/>
              </a:ext>
            </a:extLst>
          </p:cNvPr>
          <p:cNvSpPr txBox="1"/>
          <p:nvPr/>
        </p:nvSpPr>
        <p:spPr>
          <a:xfrm>
            <a:off x="1815674" y="3320230"/>
            <a:ext cx="96647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>
                <a:latin typeface="Times New Roman" pitchFamily="18" charset="0"/>
                <a:cs typeface="Times New Roman" pitchFamily="18" charset="0"/>
              </a:rPr>
              <a:t>OŠ Bogumila Tonija, Ivana Perkovca 90, </a:t>
            </a:r>
          </a:p>
          <a:p>
            <a:r>
              <a:rPr lang="hr-HR" sz="4000" b="1" dirty="0">
                <a:latin typeface="Times New Roman" pitchFamily="18" charset="0"/>
                <a:cs typeface="Times New Roman" pitchFamily="18" charset="0"/>
              </a:rPr>
              <a:t>Samobor</a:t>
            </a:r>
            <a:endParaRPr lang="hr-HR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4000" dirty="0">
                <a:latin typeface="Times New Roman" pitchFamily="18" charset="0"/>
                <a:cs typeface="Times New Roman" pitchFamily="18" charset="0"/>
              </a:rPr>
              <a:t>Rafael Soldo, 6e, Ivona Vuković, 6 a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mentor:</a:t>
            </a:r>
            <a:r>
              <a:rPr lang="hr-HR" sz="4000" dirty="0">
                <a:latin typeface="Times New Roman" pitchFamily="18" charset="0"/>
                <a:cs typeface="Times New Roman" pitchFamily="18" charset="0"/>
              </a:rPr>
              <a:t> Nataša </a:t>
            </a:r>
            <a:r>
              <a:rPr lang="hr-HR" sz="4000" dirty="0" err="1">
                <a:latin typeface="Times New Roman" pitchFamily="18" charset="0"/>
                <a:cs typeface="Times New Roman" pitchFamily="18" charset="0"/>
              </a:rPr>
              <a:t>Kletečki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VZG Samobor – VZZŽ">
            <a:extLst>
              <a:ext uri="{FF2B5EF4-FFF2-40B4-BE49-F238E27FC236}">
                <a16:creationId xmlns:a16="http://schemas.microsoft.com/office/drawing/2014/main" id="{B303490A-BB0F-F849-6031-A1E8AB9C4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059702" y="2870512"/>
            <a:ext cx="1143008" cy="14978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 descr="OŠ BOGUMIL TONI, SAMOBOR - VM Gradnja">
            <a:extLst>
              <a:ext uri="{FF2B5EF4-FFF2-40B4-BE49-F238E27FC236}">
                <a16:creationId xmlns:a16="http://schemas.microsoft.com/office/drawing/2014/main" id="{1DB3FF67-B006-434E-8366-672FD87A3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89569" y="4270267"/>
            <a:ext cx="2500330" cy="18682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07A2A61-ACE4-8A68-2B13-65A5B7DC45E2}"/>
              </a:ext>
            </a:extLst>
          </p:cNvPr>
          <p:cNvSpPr txBox="1"/>
          <p:nvPr/>
        </p:nvSpPr>
        <p:spPr>
          <a:xfrm>
            <a:off x="614084" y="891493"/>
            <a:ext cx="244803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7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ZARAZNE BOLESTI LJETI – ZARAZNE BOLESTI ZIMI</a:t>
            </a:r>
          </a:p>
          <a:p>
            <a:endParaRPr lang="hr-HR" dirty="0"/>
          </a:p>
        </p:txBody>
      </p:sp>
      <p:pic>
        <p:nvPicPr>
          <p:cNvPr id="8" name="Picture 7" descr="index.jpg">
            <a:extLst>
              <a:ext uri="{FF2B5EF4-FFF2-40B4-BE49-F238E27FC236}">
                <a16:creationId xmlns:a16="http://schemas.microsoft.com/office/drawing/2014/main" id="{16753523-20FE-BDFA-8456-EA197294A0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59900" y="3451944"/>
            <a:ext cx="1762125" cy="210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9373363-A12A-A7D5-4795-461877146E66}"/>
              </a:ext>
            </a:extLst>
          </p:cNvPr>
          <p:cNvSpPr txBox="1"/>
          <p:nvPr/>
        </p:nvSpPr>
        <p:spPr>
          <a:xfrm>
            <a:off x="6549653" y="6138558"/>
            <a:ext cx="87398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Biosigurnost</a:t>
            </a:r>
            <a:r>
              <a:rPr lang="hr-HR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hr-HR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biozaštita</a:t>
            </a:r>
            <a:r>
              <a:rPr lang="hr-HR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2022./2023</a:t>
            </a:r>
            <a:r>
              <a:rPr lang="hr-HR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05ECE2-9A10-391D-D3F5-052FFFE8989D}"/>
              </a:ext>
            </a:extLst>
          </p:cNvPr>
          <p:cNvSpPr txBox="1"/>
          <p:nvPr/>
        </p:nvSpPr>
        <p:spPr>
          <a:xfrm>
            <a:off x="738232" y="7564848"/>
            <a:ext cx="8100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hr-HR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hr-HR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istražiti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600" b="1" dirty="0">
                <a:latin typeface="Times New Roman" pitchFamily="18" charset="0"/>
                <a:cs typeface="Times New Roman" pitchFamily="18" charset="0"/>
              </a:rPr>
              <a:t>zarazne bolesti koje se  </a:t>
            </a:r>
          </a:p>
          <a:p>
            <a:pPr lvl="0"/>
            <a:r>
              <a:rPr lang="hr-HR" sz="3600" b="1" dirty="0">
                <a:latin typeface="Times New Roman" pitchFamily="18" charset="0"/>
                <a:cs typeface="Times New Roman" pitchFamily="18" charset="0"/>
              </a:rPr>
              <a:t>  sezonski pojavljuju u RH kroz povijest</a:t>
            </a:r>
          </a:p>
          <a:p>
            <a:pPr lvl="0">
              <a:buFontTx/>
              <a:buChar char="-"/>
            </a:pPr>
            <a:r>
              <a:rPr lang="hr-HR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ispitati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informiranost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hr-HR" sz="3600" b="1" dirty="0">
                <a:latin typeface="Times New Roman" pitchFamily="18" charset="0"/>
                <a:cs typeface="Times New Roman" pitchFamily="18" charset="0"/>
              </a:rPr>
              <a:t> o  </a:t>
            </a:r>
          </a:p>
          <a:p>
            <a:pPr lvl="0"/>
            <a:r>
              <a:rPr lang="hr-HR" sz="3600" b="1" dirty="0">
                <a:latin typeface="Times New Roman" pitchFamily="18" charset="0"/>
                <a:cs typeface="Times New Roman" pitchFamily="18" charset="0"/>
              </a:rPr>
              <a:t>  zaraznim bolestima</a:t>
            </a:r>
            <a:endParaRPr lang="hr-HR" sz="36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36AED2F-1166-3E75-C6E4-151FA25E1C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242" y="29691070"/>
            <a:ext cx="6357150" cy="317009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6438118-7EEC-7474-2185-FA6B77F8408C}"/>
              </a:ext>
            </a:extLst>
          </p:cNvPr>
          <p:cNvSpPr txBox="1"/>
          <p:nvPr/>
        </p:nvSpPr>
        <p:spPr>
          <a:xfrm>
            <a:off x="738232" y="12998923"/>
            <a:ext cx="749685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Podatke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svoje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istraživanje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prikupljali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istražujući</a:t>
            </a: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dostupnu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literaturu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sezonskoj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pojavnosti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zaraznih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bolesti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osvrtom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područje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Zagrebačke županije/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Samobora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Zagreba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Nakon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provedenog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istraživanja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anketom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alatu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Microsoft Forms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ispitali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oliko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učenici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znaju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zaraznim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bolestima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r-HR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FB5191-C4D0-3498-4ADE-1BCA1816BD17}"/>
              </a:ext>
            </a:extLst>
          </p:cNvPr>
          <p:cNvSpPr txBox="1"/>
          <p:nvPr/>
        </p:nvSpPr>
        <p:spPr>
          <a:xfrm>
            <a:off x="1155700" y="12029864"/>
            <a:ext cx="461725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METODE RADA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2FDC29-01E6-D756-DF34-66613D9299EF}"/>
              </a:ext>
            </a:extLst>
          </p:cNvPr>
          <p:cNvSpPr txBox="1"/>
          <p:nvPr/>
        </p:nvSpPr>
        <p:spPr>
          <a:xfrm>
            <a:off x="9219736" y="7865652"/>
            <a:ext cx="15242008" cy="858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Mnoge zarazne bolesti pokazuju redovito razlike u učestalosti tijekom godine, takozvano </a:t>
            </a:r>
            <a:r>
              <a:rPr lang="hr-HR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sezonstvo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Neke su zaraze kao što se zna češće zimi, a druge ljeti. Na njihovu pojavnost može utjecati npr. bliskiji smještaj ljudi tijekom hladnih mjeseci u zatvorenim prostorima. Ovi uvjeti   pogoduje prijenosu infekcija dišnih putova kao što su viroze, streptokokne bolesti, vodene kozice i dr. Ljetni vrhunac pokazuju infekcije probavnog sustava koje se prenose pretežno hranom i pićem, vjerojatno zbog boljeg preživljavanje nekih od tih uzročnika u toplom okolišu i hrani, veće mobilnosti ljudi, uzimanja hrane na mnogim raznim nepoznatim mjestima, npr. serozni </a:t>
            </a:r>
            <a:r>
              <a:rPr lang="hr-HR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menigitis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Sezonski čimbenici mogu biti: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Klima, temperatura, oborine, vlaga i dr. 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Više raznih infekcija koje su česte u istoj sezoni i mogu se udružiti 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Sezonske promjene životnih aktivnosti i ponašanja ljudi, osobitosti ljudskih kontakta, sezonski običaji i dr. 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Sezonske promjene fiziologije ljudi, s utjecajem na  otpornost ili osjetljivost 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Pojava ili nestanak uzročnika (MATICA HRVATSKA, 2020).</a:t>
            </a:r>
            <a:endParaRPr lang="hr-H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894F9B3-85F4-B7FD-0A8D-9E809D2C6909}"/>
              </a:ext>
            </a:extLst>
          </p:cNvPr>
          <p:cNvSpPr txBox="1"/>
          <p:nvPr/>
        </p:nvSpPr>
        <p:spPr>
          <a:xfrm>
            <a:off x="16615864" y="6703189"/>
            <a:ext cx="1834092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69B6CC-25C9-77F9-DB37-376CEEE52E28}"/>
              </a:ext>
            </a:extLst>
          </p:cNvPr>
          <p:cNvSpPr txBox="1"/>
          <p:nvPr/>
        </p:nvSpPr>
        <p:spPr>
          <a:xfrm>
            <a:off x="9184052" y="16483255"/>
            <a:ext cx="6831870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REZULTATI I RASPRAVA</a:t>
            </a:r>
          </a:p>
          <a:p>
            <a:endParaRPr lang="hr-HR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676B0B-3DB3-B825-9662-9DCEABC72A24}"/>
              </a:ext>
            </a:extLst>
          </p:cNvPr>
          <p:cNvSpPr txBox="1"/>
          <p:nvPr/>
        </p:nvSpPr>
        <p:spPr>
          <a:xfrm>
            <a:off x="19709267" y="25062618"/>
            <a:ext cx="3507692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ZAKLJUČCI</a:t>
            </a:r>
          </a:p>
          <a:p>
            <a:endParaRPr lang="hr-HR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ECC193D-E556-B2B6-3725-8D7225DB14CE}"/>
              </a:ext>
            </a:extLst>
          </p:cNvPr>
          <p:cNvSpPr txBox="1"/>
          <p:nvPr/>
        </p:nvSpPr>
        <p:spPr>
          <a:xfrm>
            <a:off x="14291461" y="32096073"/>
            <a:ext cx="1034129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 M 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(2009): Narodni život i običaji. </a:t>
            </a:r>
            <a:r>
              <a:rPr lang="hr-H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Merdijani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Samobor.</a:t>
            </a:r>
          </a:p>
          <a:p>
            <a:r>
              <a:rPr lang="hr-H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Feletar</a:t>
            </a:r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(2011): Samobor, zemljopisno-povijesna monografija</a:t>
            </a:r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Merdijani</a:t>
            </a:r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Samobor.</a:t>
            </a:r>
          </a:p>
          <a:p>
            <a:r>
              <a:rPr lang="hr-H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Hofgraff</a:t>
            </a:r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Marić D 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(2012): Zdravstvena statistika 1874-1910. na primjeru arhivskog fonda Odjela za unutarnje poslove 187</a:t>
            </a:r>
          </a:p>
          <a:p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Zemaljske vlade te statističkih publikacija u Hrvatskom državnom arhivu, Arh. </a:t>
            </a:r>
            <a:r>
              <a:rPr lang="hr-H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vjesn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55 (2012), str. 187-204</a:t>
            </a:r>
          </a:p>
          <a:p>
            <a:r>
              <a:rPr lang="hr-H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Aleraj</a:t>
            </a:r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(2011); Zarazne bolesti u Hrvatskoj 2010. </a:t>
            </a:r>
            <a:r>
              <a:rPr lang="sv-S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Infektolo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sv-S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glasnik 31:3, 139–148 </a:t>
            </a:r>
            <a:endParaRPr lang="hr-H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Aleraj</a:t>
            </a:r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(2020): Matica Hrvatska. Prirodne promjene učestalosti zaraznih bolesti</a:t>
            </a:r>
            <a:endParaRPr lang="hr-HR" sz="1600" dirty="0">
              <a:latin typeface="Times New Roman" panose="02020603050405020304" pitchFamily="18" charset="0"/>
              <a:cs typeface="Times New Roman" panose="02020603050405020304" pitchFamily="18" charset="0"/>
              <a:hlinkClick r:id="rId8"/>
            </a:endParaRPr>
          </a:p>
          <a:p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&lt;https://www.matica.hr/media/uploads/zbivanja/2020/2020.06.08.borislav_aleraj_prirodne_promjene_ucestalosti_</a:t>
            </a:r>
            <a:endParaRPr lang="hr-H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zaraznih_bolesti.pdf&gt; </a:t>
            </a:r>
            <a:r>
              <a:rPr lang="hr-H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pristupljeno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10.2.2023.</a:t>
            </a:r>
          </a:p>
          <a:p>
            <a:endParaRPr lang="hr-HR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8F3DC1-2052-DAD3-904F-5C0E32A1004C}"/>
              </a:ext>
            </a:extLst>
          </p:cNvPr>
          <p:cNvSpPr txBox="1"/>
          <p:nvPr/>
        </p:nvSpPr>
        <p:spPr>
          <a:xfrm>
            <a:off x="614084" y="17270363"/>
            <a:ext cx="2397180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Analizom najstarijih literaturnih podataka o zaraznim bolestima na području Samobora (</a:t>
            </a:r>
            <a:r>
              <a:rPr lang="hr-HR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Felletar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2011) pronašli smo podatak kako je kuga tijekom ljetnih mjeseci 1600.g.</a:t>
            </a:r>
            <a:r>
              <a:rPr lang="hr-H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bila proširena po mnogim mjestima, npr. u zagrebačkom </a:t>
            </a:r>
            <a:r>
              <a:rPr lang="hr-HR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Gradecu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Hrvatsko-slavonski sabor koji se sastao u Krapini 13. lipnja 1600. donio je zaključak: „</a:t>
            </a:r>
            <a:r>
              <a:rPr lang="hr-HR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Pošto  kuga dulje vremena bjesni u gradu </a:t>
            </a:r>
            <a:r>
              <a:rPr lang="hr-HR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Gradecu</a:t>
            </a:r>
            <a:r>
              <a:rPr lang="hr-HR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(zagrebačkom) i na raznim drugim mjestima, određuje Sabor, da iz okružnih mjesta ne smije nitko sa svojom robom izaći, a iz zdravih mjesta ne smije nitko u okužena ući, da robu kupuje 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Felletar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2011). Lang (2009) navodi „</a:t>
            </a:r>
            <a:r>
              <a:rPr lang="hr-HR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ljudi umiru ponajviše u jesen, kada list pada s drveta, pak zimi, i na proljeće, </a:t>
            </a:r>
            <a:r>
              <a:rPr lang="hr-HR" sz="3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kadno</a:t>
            </a:r>
            <a:r>
              <a:rPr lang="hr-HR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počne korijenje u zemlji gibati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.“ Isti autor navodi kako ih najviše umire od </a:t>
            </a:r>
            <a:r>
              <a:rPr lang="hr-HR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škrleta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(šarlah) i difterije.</a:t>
            </a:r>
          </a:p>
          <a:p>
            <a:endParaRPr lang="hr-HR" dirty="0"/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008D7AEA-7342-63CB-849A-5C3F671F96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501250"/>
              </p:ext>
            </p:extLst>
          </p:nvPr>
        </p:nvGraphicFramePr>
        <p:xfrm>
          <a:off x="1524000" y="20594350"/>
          <a:ext cx="4818862" cy="462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682E3529-911C-0296-E73D-D7C460E041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6537746"/>
              </p:ext>
            </p:extLst>
          </p:nvPr>
        </p:nvGraphicFramePr>
        <p:xfrm>
          <a:off x="1757860" y="28240065"/>
          <a:ext cx="4737666" cy="441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pic>
        <p:nvPicPr>
          <p:cNvPr id="33" name="Picture 32">
            <a:extLst>
              <a:ext uri="{FF2B5EF4-FFF2-40B4-BE49-F238E27FC236}">
                <a16:creationId xmlns:a16="http://schemas.microsoft.com/office/drawing/2014/main" id="{EBCDCCE8-C80E-E774-9F2D-8B426E7B752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6277" y="21939191"/>
            <a:ext cx="6207244" cy="29390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5C0E9C9B-B559-F535-7C46-AAAB5DB46C5C}"/>
              </a:ext>
            </a:extLst>
          </p:cNvPr>
          <p:cNvSpPr txBox="1"/>
          <p:nvPr/>
        </p:nvSpPr>
        <p:spPr>
          <a:xfrm>
            <a:off x="1957771" y="25810214"/>
            <a:ext cx="5336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Slika 1. Broj umrlih od </a:t>
            </a:r>
            <a:r>
              <a:rPr lang="hr-H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škrleta</a:t>
            </a:r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(šarlaha) 1910.g. na području Zagreba i Zagrebačke županije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AC3D1B-264E-C482-262B-649139B96536}"/>
              </a:ext>
            </a:extLst>
          </p:cNvPr>
          <p:cNvSpPr txBox="1"/>
          <p:nvPr/>
        </p:nvSpPr>
        <p:spPr>
          <a:xfrm>
            <a:off x="1815674" y="33080958"/>
            <a:ext cx="5047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Slika 2. Broj umrlih od difterije 1910.g. na području Zagreba i Zagrebačke županije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1608106-4267-0CC4-0B99-89897FB3981A}"/>
              </a:ext>
            </a:extLst>
          </p:cNvPr>
          <p:cNvSpPr txBox="1"/>
          <p:nvPr/>
        </p:nvSpPr>
        <p:spPr>
          <a:xfrm>
            <a:off x="18216189" y="20715149"/>
            <a:ext cx="64938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Tablica 1. </a:t>
            </a:r>
          </a:p>
          <a:p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Preuzeta iz izvješća zagrebačkog fizika 1896. godine (</a:t>
            </a:r>
            <a:r>
              <a:rPr lang="hr-H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Hofgraf</a:t>
            </a:r>
            <a:r>
              <a:rPr lang="hr-H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EC30BCA-1AC1-43FD-FBDE-B6FD59B64653}"/>
              </a:ext>
            </a:extLst>
          </p:cNvPr>
          <p:cNvSpPr txBox="1"/>
          <p:nvPr/>
        </p:nvSpPr>
        <p:spPr>
          <a:xfrm>
            <a:off x="6983786" y="20725407"/>
            <a:ext cx="1069583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r-HR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Hofgraff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(2012) navodi kako je krajem 19. st. najveća smrtnost na području Zagreba bila zabilježena u dobi između 1. - 7. godine, a od sezonskih se bolesti pojavljuju šarlah i difterija. Veća je smrtnost u navedenom razdoblju u Zagrebačkoj županiji (Sl. 1. i 2.). </a:t>
            </a:r>
            <a:r>
              <a:rPr lang="hr-HR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Aleraj</a:t>
            </a:r>
            <a:r>
              <a:rPr lang="hr-H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(2012) navodi kako je 2010.g. zabilježeno u RH </a:t>
            </a:r>
            <a:r>
              <a:rPr lang="hr-H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2622 oboljelih od šarlaha i 40 od dizenterije, smrtnost nije zabilježena. Analizom ankete uočili smo da učenici znaju da se neke zarazne bolesti pojavljuje zimi (Sl.3), a šarlah kao bolest uglavnom ne poznaju (Sl. 4).</a:t>
            </a:r>
            <a:endParaRPr lang="hr-HR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5B30188-DC20-59A6-271F-5A9BF43592A3}"/>
              </a:ext>
            </a:extLst>
          </p:cNvPr>
          <p:cNvSpPr txBox="1"/>
          <p:nvPr/>
        </p:nvSpPr>
        <p:spPr>
          <a:xfrm>
            <a:off x="6911745" y="33388734"/>
            <a:ext cx="7050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Slika 4. Čuo/la sam za bolest koja se zove ŠKRLET/ŠARLAH?</a:t>
            </a:r>
            <a:endParaRPr lang="hr-H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34D8E881-B6F0-A6D6-532F-5EABB040533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560" y="25629715"/>
            <a:ext cx="6357150" cy="317009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D3BA6632-C3BE-ADE2-EAC6-6890EADF67B2}"/>
              </a:ext>
            </a:extLst>
          </p:cNvPr>
          <p:cNvSpPr txBox="1"/>
          <p:nvPr/>
        </p:nvSpPr>
        <p:spPr>
          <a:xfrm>
            <a:off x="7097880" y="29120337"/>
            <a:ext cx="5953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r-HR" sz="2000" b="1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Slika 3. Neke se zarazne bolesti pojavljuju samo zimi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D9A1FF1-C1CD-0A32-EA98-021A103D0002}"/>
              </a:ext>
            </a:extLst>
          </p:cNvPr>
          <p:cNvSpPr txBox="1"/>
          <p:nvPr/>
        </p:nvSpPr>
        <p:spPr>
          <a:xfrm>
            <a:off x="14054630" y="26323126"/>
            <a:ext cx="102571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Analizirajući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rezultate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naših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r-HR" sz="3200" b="1" dirty="0">
                <a:latin typeface="Times New Roman" pitchFamily="18" charset="0"/>
                <a:cs typeface="Times New Roman" pitchFamily="18" charset="0"/>
              </a:rPr>
              <a:t>ostvarili smo</a:t>
            </a:r>
          </a:p>
          <a:p>
            <a:r>
              <a:rPr lang="hr-HR" sz="3200" b="1" dirty="0">
                <a:latin typeface="Times New Roman" pitchFamily="18" charset="0"/>
                <a:cs typeface="Times New Roman" pitchFamily="18" charset="0"/>
              </a:rPr>
              <a:t>ciljeve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postavljene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početku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hr-HR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3200" dirty="0">
                <a:latin typeface="Times New Roman" pitchFamily="18" charset="0"/>
                <a:cs typeface="Times New Roman" pitchFamily="18" charset="0"/>
              </a:rPr>
              <a:t>utvrdili smo da se većina zaraznih bolesti pojavljuje sezonski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3200" dirty="0">
                <a:latin typeface="Times New Roman" pitchFamily="18" charset="0"/>
                <a:cs typeface="Times New Roman" pitchFamily="18" charset="0"/>
              </a:rPr>
              <a:t>sezonske zarazne bolesti uzrokuju veliku smrtnost djece kroz </a:t>
            </a:r>
          </a:p>
          <a:p>
            <a:pPr algn="just"/>
            <a:r>
              <a:rPr lang="hr-HR" sz="3200" dirty="0">
                <a:latin typeface="Times New Roman" pitchFamily="18" charset="0"/>
                <a:cs typeface="Times New Roman" pitchFamily="18" charset="0"/>
              </a:rPr>
              <a:t>    povijest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3200" dirty="0">
                <a:latin typeface="Times New Roman" pitchFamily="18" charset="0"/>
                <a:cs typeface="Times New Roman" pitchFamily="18" charset="0"/>
              </a:rPr>
              <a:t>bolesti koje su početkom 20. st. izazivale veliku smrtnost danas su izlječive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3200" dirty="0">
                <a:latin typeface="Times New Roman" pitchFamily="18" charset="0"/>
                <a:cs typeface="Times New Roman" pitchFamily="18" charset="0"/>
              </a:rPr>
              <a:t>učenici posjeduju oskudno znanje o zaraznim bolestima.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827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833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Kletecki</dc:creator>
  <cp:lastModifiedBy>Kletecki</cp:lastModifiedBy>
  <cp:revision>3</cp:revision>
  <dcterms:created xsi:type="dcterms:W3CDTF">2023-02-16T00:21:52Z</dcterms:created>
  <dcterms:modified xsi:type="dcterms:W3CDTF">2023-02-27T20:35:49Z</dcterms:modified>
</cp:coreProperties>
</file>